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9"/>
  </p:notesMasterIdLst>
  <p:handoutMasterIdLst>
    <p:handoutMasterId r:id="rId40"/>
  </p:handoutMasterIdLst>
  <p:sldIdLst>
    <p:sldId id="256" r:id="rId5"/>
    <p:sldId id="257" r:id="rId6"/>
    <p:sldId id="297" r:id="rId7"/>
    <p:sldId id="307" r:id="rId8"/>
    <p:sldId id="303" r:id="rId9"/>
    <p:sldId id="275" r:id="rId10"/>
    <p:sldId id="298" r:id="rId11"/>
    <p:sldId id="299" r:id="rId12"/>
    <p:sldId id="258" r:id="rId13"/>
    <p:sldId id="293" r:id="rId14"/>
    <p:sldId id="304" r:id="rId15"/>
    <p:sldId id="266" r:id="rId16"/>
    <p:sldId id="294" r:id="rId17"/>
    <p:sldId id="267" r:id="rId18"/>
    <p:sldId id="295" r:id="rId19"/>
    <p:sldId id="270" r:id="rId20"/>
    <p:sldId id="296" r:id="rId21"/>
    <p:sldId id="273" r:id="rId22"/>
    <p:sldId id="278" r:id="rId23"/>
    <p:sldId id="300" r:id="rId24"/>
    <p:sldId id="282" r:id="rId25"/>
    <p:sldId id="283" r:id="rId26"/>
    <p:sldId id="281" r:id="rId27"/>
    <p:sldId id="280" r:id="rId28"/>
    <p:sldId id="284" r:id="rId29"/>
    <p:sldId id="285" r:id="rId30"/>
    <p:sldId id="286" r:id="rId31"/>
    <p:sldId id="287" r:id="rId32"/>
    <p:sldId id="288" r:id="rId33"/>
    <p:sldId id="301" r:id="rId34"/>
    <p:sldId id="290" r:id="rId35"/>
    <p:sldId id="305" r:id="rId36"/>
    <p:sldId id="306"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63"/>
    <p:restoredTop sz="94027" autoAdjust="0"/>
  </p:normalViewPr>
  <p:slideViewPr>
    <p:cSldViewPr snapToGrid="0" snapToObjects="1">
      <p:cViewPr varScale="1">
        <p:scale>
          <a:sx n="70" d="100"/>
          <a:sy n="70" d="100"/>
        </p:scale>
        <p:origin x="312" y="54"/>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14/05/2021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a:t>
            </a:fld>
            <a:endParaRPr lang="ca-ES"/>
          </a:p>
        </p:txBody>
      </p:sp>
    </p:spTree>
    <p:extLst>
      <p:ext uri="{BB962C8B-B14F-4D97-AF65-F5344CB8AC3E}">
        <p14:creationId xmlns:p14="http://schemas.microsoft.com/office/powerpoint/2010/main" val="376983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-watch the video.</a:t>
            </a:r>
          </a:p>
          <a:p>
            <a:r>
              <a:rPr lang="en-GB" dirty="0" smtClean="0"/>
              <a:t>-The Switchers community: almost 400 Mediterranean</a:t>
            </a:r>
            <a:r>
              <a:rPr lang="en-GB" baseline="0" dirty="0" smtClean="0"/>
              <a:t> sustainable entrepreneurs.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11</a:t>
            </a:fld>
            <a:endParaRPr lang="ca-ES"/>
          </a:p>
        </p:txBody>
      </p:sp>
    </p:spTree>
    <p:extLst>
      <p:ext uri="{BB962C8B-B14F-4D97-AF65-F5344CB8AC3E}">
        <p14:creationId xmlns:p14="http://schemas.microsoft.com/office/powerpoint/2010/main" val="139872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000" dirty="0" smtClean="0"/>
              <a:t>-</a:t>
            </a:r>
            <a:r>
              <a:rPr lang="en-US" sz="1000" dirty="0" smtClean="0"/>
              <a:t>Process eco-innovation (production processes) increases resource and energy efficiency, saves resources and prevents </a:t>
            </a:r>
            <a:r>
              <a:rPr lang="en-US" sz="1000" baseline="0" dirty="0" smtClean="0"/>
              <a:t>pollution</a:t>
            </a:r>
            <a:r>
              <a:rPr lang="en-US" sz="1000" dirty="0" smtClean="0"/>
              <a:t>. E.g. a car manufactured using less raw materials and energy and producing less waste.</a:t>
            </a:r>
          </a:p>
          <a:p>
            <a:r>
              <a:rPr lang="en-US" sz="1000" dirty="0" smtClean="0"/>
              <a:t>-</a:t>
            </a:r>
            <a:r>
              <a:rPr lang="en-US" dirty="0" smtClean="0"/>
              <a:t>Product eco-innovation changes the main characteristics of the product or service. E.g. shift from conventional cars to electric cars.</a:t>
            </a:r>
          </a:p>
          <a:p>
            <a:r>
              <a:rPr lang="en-US" dirty="0" smtClean="0"/>
              <a:t>-System eco-innovation implies transformations at the system level in the value chain and regarding consumption patterns. E.g. shifting from car production towards offering mobility services through car sharing systems. Even better, bicycle sharing systems could substitute vehicles to cover mobility needs.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12</a:t>
            </a:fld>
            <a:endParaRPr lang="ca-ES"/>
          </a:p>
        </p:txBody>
      </p:sp>
    </p:spTree>
    <p:extLst>
      <p:ext uri="{BB962C8B-B14F-4D97-AF65-F5344CB8AC3E}">
        <p14:creationId xmlns:p14="http://schemas.microsoft.com/office/powerpoint/2010/main" val="86390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smtClean="0"/>
              <a:t>-ED is the main tool available for </a:t>
            </a:r>
            <a:r>
              <a:rPr lang="en-US" dirty="0" err="1" smtClean="0"/>
              <a:t>sust</a:t>
            </a:r>
            <a:r>
              <a:rPr lang="en-US" dirty="0" smtClean="0"/>
              <a:t>. </a:t>
            </a:r>
            <a:r>
              <a:rPr lang="en-US" dirty="0" err="1" smtClean="0"/>
              <a:t>busin</a:t>
            </a:r>
            <a:r>
              <a:rPr lang="en-US" dirty="0" smtClean="0"/>
              <a:t>. to improve their environmental performance and reduce the environmental impacts of their products and services.</a:t>
            </a:r>
          </a:p>
          <a:p>
            <a:r>
              <a:rPr lang="en-US" dirty="0" smtClean="0"/>
              <a:t>-ED allow us to a</a:t>
            </a:r>
            <a:r>
              <a:rPr lang="en-US" baseline="0" dirty="0" smtClean="0"/>
              <a:t>ssess from the design stage all our environmental impacts at all the stages of the lifecycle of our product: extraction and purchasing of raw materials; production; packaging and distribution; product use; end of life management.</a:t>
            </a:r>
          </a:p>
          <a:p>
            <a:r>
              <a:rPr lang="en-US" baseline="0" dirty="0" smtClean="0"/>
              <a:t>-It is usually said that 80% of the environmental impacts are determined during the design phase</a:t>
            </a:r>
          </a:p>
          <a:p>
            <a:pPr marL="171450" indent="-171450">
              <a:buFont typeface="Wingdings" panose="05000000000000000000" pitchFamily="2" charset="2"/>
              <a:buChar char="à"/>
            </a:pPr>
            <a:r>
              <a:rPr lang="en-US" baseline="0" dirty="0" smtClean="0">
                <a:sym typeface="Wingdings" panose="05000000000000000000" pitchFamily="2" charset="2"/>
              </a:rPr>
              <a:t>Through ED we can assess our impacts and define strategies to improve our environmental performance at each stage of the lifecycle</a:t>
            </a:r>
          </a:p>
          <a:p>
            <a:pPr marL="0" indent="0">
              <a:buFont typeface="Wingdings" panose="05000000000000000000" pitchFamily="2" charset="2"/>
              <a:buNone/>
            </a:pPr>
            <a:r>
              <a:rPr lang="en-US" baseline="0" dirty="0" smtClean="0">
                <a:sym typeface="Wingdings" panose="05000000000000000000" pitchFamily="2" charset="2"/>
              </a:rPr>
              <a:t>-ED will also help us to reduce costs (increasing material and energy efficiency)</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13</a:t>
            </a:fld>
            <a:endParaRPr lang="ca-ES"/>
          </a:p>
        </p:txBody>
      </p:sp>
    </p:spTree>
    <p:extLst>
      <p:ext uri="{BB962C8B-B14F-4D97-AF65-F5344CB8AC3E}">
        <p14:creationId xmlns:p14="http://schemas.microsoft.com/office/powerpoint/2010/main" val="60856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-The next</a:t>
            </a:r>
            <a:r>
              <a:rPr lang="en-GB" baseline="0" dirty="0" smtClean="0"/>
              <a:t> two concepts are linked with the policy framework of the Methodology: SCP and CE</a:t>
            </a:r>
          </a:p>
          <a:p>
            <a:r>
              <a:rPr lang="en-GB" baseline="0" dirty="0" smtClean="0"/>
              <a:t>-SCP is one of the main global approaches to revert unsustainability of our economic system. Is the goal 12 of the Agenda for Sustainable Development adopted by UN member states.</a:t>
            </a:r>
          </a:p>
          <a:p>
            <a:r>
              <a:rPr lang="en-GB" baseline="0" dirty="0" smtClean="0"/>
              <a:t>-SCP is about doing more and better with less. Ensuring quality of life but reducing the use of natural resources and emissions linked with C&amp;P</a:t>
            </a:r>
          </a:p>
          <a:p>
            <a:r>
              <a:rPr lang="en-GB" baseline="0" dirty="0" smtClean="0"/>
              <a:t>-SCP require systemic change and should be implemented by various categories of stakeholders:</a:t>
            </a:r>
          </a:p>
          <a:p>
            <a:pPr marL="171450" indent="-171450">
              <a:buFont typeface="Arial" panose="020B0604020202020204" pitchFamily="34" charset="0"/>
              <a:buChar char="•"/>
            </a:pPr>
            <a:r>
              <a:rPr lang="en-US" sz="1200" kern="1200" baseline="0" dirty="0" smtClean="0">
                <a:solidFill>
                  <a:schemeClr val="tx1"/>
                </a:solidFill>
                <a:latin typeface="+mn-lt"/>
                <a:ea typeface="+mn-ea"/>
                <a:cs typeface="+mn-cs"/>
              </a:rPr>
              <a:t>Policy-makers should adopt regulatory frameworks enabling SCP</a:t>
            </a:r>
          </a:p>
          <a:p>
            <a:pPr marL="171450" indent="-171450">
              <a:buFont typeface="Arial" panose="020B0604020202020204" pitchFamily="34" charset="0"/>
              <a:buChar char="•"/>
            </a:pPr>
            <a:r>
              <a:rPr lang="en-US" sz="1200" kern="1200" baseline="0" dirty="0" smtClean="0">
                <a:solidFill>
                  <a:schemeClr val="tx1"/>
                </a:solidFill>
                <a:latin typeface="+mn-lt"/>
                <a:ea typeface="+mn-ea"/>
                <a:cs typeface="+mn-cs"/>
              </a:rPr>
              <a:t>Industries must adopt resource efficiency, cleaner production and circular </a:t>
            </a:r>
            <a:r>
              <a:rPr lang="en-US" baseline="0" dirty="0" smtClean="0"/>
              <a:t>economy approaches</a:t>
            </a:r>
          </a:p>
          <a:p>
            <a:pPr marL="171450" indent="-171450">
              <a:buFont typeface="Arial" panose="020B0604020202020204" pitchFamily="34" charset="0"/>
              <a:buChar char="•"/>
            </a:pPr>
            <a:r>
              <a:rPr lang="en-US" baseline="0" dirty="0" smtClean="0"/>
              <a:t>Public and private financial actors have to deploy financial instruments that support SCP</a:t>
            </a:r>
          </a:p>
          <a:p>
            <a:pPr marL="171450" indent="-171450">
              <a:buFont typeface="Arial" panose="020B0604020202020204" pitchFamily="34" charset="0"/>
              <a:buChar char="•"/>
            </a:pPr>
            <a:r>
              <a:rPr lang="en-US" baseline="0" dirty="0" smtClean="0"/>
              <a:t>Civil society ought to promote sustainable consumption solutions and demand sustainable products and services</a:t>
            </a:r>
          </a:p>
          <a:p>
            <a:pPr marL="171450" indent="-171450">
              <a:buFont typeface="Arial" panose="020B0604020202020204" pitchFamily="34" charset="0"/>
              <a:buChar char="•"/>
            </a:pPr>
            <a:r>
              <a:rPr lang="en-US" baseline="0" dirty="0" smtClean="0"/>
              <a:t>Knowledge of SCP should be developed and disseminated</a:t>
            </a:r>
          </a:p>
          <a:p>
            <a:pPr marL="171450" indent="-171450">
              <a:buFont typeface="Arial" panose="020B0604020202020204" pitchFamily="34" charset="0"/>
              <a:buChar char="•"/>
            </a:pPr>
            <a:r>
              <a:rPr lang="en-US" baseline="0" dirty="0" smtClean="0"/>
              <a:t>New companies and start-ups should adopt green and circular innovative business models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14</a:t>
            </a:fld>
            <a:endParaRPr lang="ca-ES"/>
          </a:p>
        </p:txBody>
      </p:sp>
    </p:spTree>
    <p:extLst>
      <p:ext uri="{BB962C8B-B14F-4D97-AF65-F5344CB8AC3E}">
        <p14:creationId xmlns:p14="http://schemas.microsoft.com/office/powerpoint/2010/main" val="146024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smtClean="0"/>
              <a:t>-CE is about shifting from a</a:t>
            </a:r>
            <a:r>
              <a:rPr lang="en-US" baseline="0" dirty="0" smtClean="0"/>
              <a:t> take-make-waste economic model to a circular model which decouples economic activity from resource consumption and waste/emissions.</a:t>
            </a:r>
            <a:endParaRPr lang="en-US" dirty="0" smtClean="0"/>
          </a:p>
          <a:p>
            <a:r>
              <a:rPr lang="en-US" dirty="0" smtClean="0"/>
              <a:t>-3 basic principles</a:t>
            </a:r>
            <a:r>
              <a:rPr lang="en-US" baseline="0" dirty="0" smtClean="0"/>
              <a:t>: design out waste and pollution; keep products and material in use; regenerate natural systems</a:t>
            </a:r>
            <a:endParaRPr lang="en-US" dirty="0" smtClean="0"/>
          </a:p>
          <a:p>
            <a:r>
              <a:rPr lang="en-US" dirty="0" smtClean="0"/>
              <a:t>-The model distinguishes between technical (recover materials) and biological cycles (r</a:t>
            </a:r>
            <a:r>
              <a:rPr lang="en-US" baseline="0" dirty="0" smtClean="0"/>
              <a:t>egenerating living systems</a:t>
            </a:r>
            <a:r>
              <a:rPr lang="en-US" dirty="0" smtClean="0"/>
              <a:t>)</a:t>
            </a:r>
          </a:p>
          <a:p>
            <a:r>
              <a:rPr lang="en-US" dirty="0" smtClean="0"/>
              <a:t>-EU Circular </a:t>
            </a:r>
            <a:r>
              <a:rPr lang="en-US" smtClean="0"/>
              <a:t>Economy Action Plan - one of the main blocks of the European Green Deal</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15</a:t>
            </a:fld>
            <a:endParaRPr lang="ca-ES"/>
          </a:p>
        </p:txBody>
      </p:sp>
    </p:spTree>
    <p:extLst>
      <p:ext uri="{BB962C8B-B14F-4D97-AF65-F5344CB8AC3E}">
        <p14:creationId xmlns:p14="http://schemas.microsoft.com/office/powerpoint/2010/main" val="333273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next</a:t>
            </a:r>
            <a:r>
              <a:rPr lang="en-GB" baseline="0" dirty="0" smtClean="0"/>
              <a:t> two concepts are linked with the methodological approach of the GBM tool: BMC and Lean Start-up</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-BMC has been proposed by </a:t>
            </a:r>
            <a:r>
              <a:rPr lang="en-GB" baseline="0" dirty="0" err="1" smtClean="0"/>
              <a:t>Osterwalder</a:t>
            </a:r>
            <a:r>
              <a:rPr lang="en-GB" baseline="0" dirty="0" smtClean="0"/>
              <a:t> and </a:t>
            </a:r>
            <a:r>
              <a:rPr lang="en-GB" baseline="0" dirty="0" err="1" smtClean="0"/>
              <a:t>Pigneur</a:t>
            </a:r>
            <a:r>
              <a:rPr lang="en-GB" baseline="0" dirty="0" smtClean="0"/>
              <a:t> and describes the VP of a company and how value is created, delivers to the customers and captured by the company.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-BMC describe a business model in a synthetic way identifying its major building blocks: VP, key partners and customers, key activities and resources, customer relationships and channels, costs and revenues.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GBM </a:t>
            </a:r>
            <a:r>
              <a:rPr lang="en-GB" baseline="0" dirty="0" err="1" smtClean="0"/>
              <a:t>metho</a:t>
            </a:r>
            <a:r>
              <a:rPr lang="en-GB" baseline="0" dirty="0" smtClean="0"/>
              <a:t> has adapted the BMC to a triple bottom line approach and adding environmental and social value creation and distribution.</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16</a:t>
            </a:fld>
            <a:endParaRPr lang="ca-ES"/>
          </a:p>
        </p:txBody>
      </p:sp>
    </p:spTree>
    <p:extLst>
      <p:ext uri="{BB962C8B-B14F-4D97-AF65-F5344CB8AC3E}">
        <p14:creationId xmlns:p14="http://schemas.microsoft.com/office/powerpoint/2010/main" val="99801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-The other</a:t>
            </a:r>
            <a:r>
              <a:rPr lang="en-GB" baseline="0" dirty="0" smtClean="0"/>
              <a:t> approach that we adopted  for the development of the tool is the LS. </a:t>
            </a:r>
            <a:endParaRPr lang="en-GB" dirty="0" smtClean="0"/>
          </a:p>
          <a:p>
            <a:r>
              <a:rPr lang="en-GB" dirty="0" smtClean="0"/>
              <a:t>-Most new business tend to fail, mostly</a:t>
            </a:r>
            <a:r>
              <a:rPr lang="en-GB" baseline="0" dirty="0" smtClean="0"/>
              <a:t> because they don’t find customers.</a:t>
            </a:r>
          </a:p>
          <a:p>
            <a:r>
              <a:rPr lang="en-GB" baseline="0" dirty="0" smtClean="0"/>
              <a:t>-The LS approach considers that this mainly happens due to a lack of testing of the assumptions underlying the business model</a:t>
            </a:r>
          </a:p>
          <a:p>
            <a:r>
              <a:rPr lang="en-GB" baseline="0" dirty="0" smtClean="0"/>
              <a:t>-The approach encourages entrepreneurs to test their business model from the very beginning, looking for feedback from potential customers and other stakeholders</a:t>
            </a:r>
          </a:p>
          <a:p>
            <a:r>
              <a:rPr lang="en-GB" baseline="0" dirty="0" smtClean="0"/>
              <a:t>-Hypothesis and assumptions are continuously tested, gathering feedback and adjusting the idea</a:t>
            </a:r>
          </a:p>
          <a:p>
            <a:r>
              <a:rPr lang="en-GB" baseline="0" dirty="0" smtClean="0"/>
              <a:t>-This way we can reduce costs, risks and time</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17</a:t>
            </a:fld>
            <a:endParaRPr lang="ca-ES"/>
          </a:p>
        </p:txBody>
      </p:sp>
    </p:spTree>
    <p:extLst>
      <p:ext uri="{BB962C8B-B14F-4D97-AF65-F5344CB8AC3E}">
        <p14:creationId xmlns:p14="http://schemas.microsoft.com/office/powerpoint/2010/main" val="11702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In Exercise</a:t>
            </a:r>
            <a:r>
              <a:rPr lang="en-GB" baseline="0" dirty="0" smtClean="0"/>
              <a:t> 1 on the Online Platform we have to briefly describe our initial green business idea.</a:t>
            </a:r>
          </a:p>
          <a:p>
            <a:r>
              <a:rPr lang="en-GB" baseline="0" dirty="0" smtClean="0"/>
              <a:t>Here we set a starting point from which developing further our business model. It’s a very first draft which will be improved progressively</a:t>
            </a:r>
          </a:p>
          <a:p>
            <a:r>
              <a:rPr lang="en-GB" baseline="0" dirty="0" smtClean="0"/>
              <a:t>Entrepreneurs have to fill in 4 boxes in the platform:</a:t>
            </a:r>
          </a:p>
          <a:p>
            <a:pPr marL="228600" indent="-228600">
              <a:buAutoNum type="arabicPeriod"/>
            </a:pPr>
            <a:r>
              <a:rPr lang="en-GB" baseline="0" dirty="0" smtClean="0"/>
              <a:t>Describe the initial Business idea</a:t>
            </a:r>
          </a:p>
          <a:p>
            <a:pPr marL="228600" indent="-228600">
              <a:buAutoNum type="arabicPeriod"/>
            </a:pPr>
            <a:r>
              <a:rPr lang="en-GB" baseline="0" dirty="0" smtClean="0"/>
              <a:t>Describe the Product/service they want to offer</a:t>
            </a:r>
          </a:p>
          <a:p>
            <a:pPr marL="228600" indent="-228600">
              <a:buAutoNum type="arabicPeriod"/>
            </a:pPr>
            <a:r>
              <a:rPr lang="en-GB" baseline="0" dirty="0" smtClean="0"/>
              <a:t>Describe who will be their customers</a:t>
            </a:r>
          </a:p>
          <a:p>
            <a:pPr marL="228600" indent="-228600">
              <a:buAutoNum type="arabicPeriod"/>
            </a:pPr>
            <a:r>
              <a:rPr lang="en-GB" baseline="0" dirty="0" smtClean="0"/>
              <a:t>Describe which Partners they need to involve to develop the business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19</a:t>
            </a:fld>
            <a:endParaRPr lang="ca-ES"/>
          </a:p>
        </p:txBody>
      </p:sp>
    </p:spTree>
    <p:extLst>
      <p:ext uri="{BB962C8B-B14F-4D97-AF65-F5344CB8AC3E}">
        <p14:creationId xmlns:p14="http://schemas.microsoft.com/office/powerpoint/2010/main" val="205722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In Exercise</a:t>
            </a:r>
            <a:r>
              <a:rPr lang="en-GB" baseline="0" dirty="0" smtClean="0"/>
              <a:t> 2 on the Online Platform we have to identify the main drivers of the green business project. The meth considers 4 main driving forces which have to be defined, 3 are external and 1 is internal:</a:t>
            </a:r>
          </a:p>
          <a:p>
            <a:r>
              <a:rPr lang="en-GB" baseline="0" dirty="0" smtClean="0"/>
              <a:t>briefly describe these 4 drivers:</a:t>
            </a:r>
          </a:p>
          <a:p>
            <a:pPr marL="228600" indent="-228600">
              <a:buAutoNum type="arabicPeriod"/>
            </a:pPr>
            <a:r>
              <a:rPr lang="en-GB" baseline="0" dirty="0" err="1" smtClean="0"/>
              <a:t>Env</a:t>
            </a:r>
            <a:r>
              <a:rPr lang="en-GB" baseline="0" dirty="0" smtClean="0"/>
              <a:t> challenges/problems that we want to address</a:t>
            </a:r>
          </a:p>
          <a:p>
            <a:pPr marL="228600" indent="-228600">
              <a:buAutoNum type="arabicPeriod"/>
            </a:pPr>
            <a:r>
              <a:rPr lang="en-GB" baseline="0" dirty="0" err="1" smtClean="0"/>
              <a:t>Soc</a:t>
            </a:r>
            <a:r>
              <a:rPr lang="en-GB" baseline="0" dirty="0" smtClean="0"/>
              <a:t> challenges/problems that we want to address</a:t>
            </a:r>
          </a:p>
          <a:p>
            <a:pPr marL="228600" indent="-228600">
              <a:buAutoNum type="arabicPeriod"/>
            </a:pPr>
            <a:r>
              <a:rPr lang="en-GB" baseline="0" dirty="0" smtClean="0"/>
              <a:t>Customers needs</a:t>
            </a:r>
          </a:p>
          <a:p>
            <a:pPr marL="228600" indent="-228600">
              <a:buAutoNum type="arabicPeriod"/>
            </a:pPr>
            <a:r>
              <a:rPr lang="en-GB" baseline="0" dirty="0" smtClean="0"/>
              <a:t>Team motivation</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20</a:t>
            </a:fld>
            <a:endParaRPr lang="ca-ES"/>
          </a:p>
        </p:txBody>
      </p:sp>
    </p:spTree>
    <p:extLst>
      <p:ext uri="{BB962C8B-B14F-4D97-AF65-F5344CB8AC3E}">
        <p14:creationId xmlns:p14="http://schemas.microsoft.com/office/powerpoint/2010/main" val="275657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-We start with ENV</a:t>
            </a:r>
            <a:r>
              <a:rPr lang="en-GB" baseline="0" dirty="0" smtClean="0"/>
              <a:t> and SOC challenges.</a:t>
            </a:r>
          </a:p>
          <a:p>
            <a:r>
              <a:rPr lang="en-GB" dirty="0" smtClean="0"/>
              <a:t>-Here</a:t>
            </a:r>
            <a:r>
              <a:rPr lang="en-GB" baseline="0" dirty="0" smtClean="0"/>
              <a:t> the GE has to understand that no business exists in isolation, that they are part of a context, of natural and social systems and an ecosystem of actors. The context can affect our business and be affected by it. The context also defines our natural and social boundaries.</a:t>
            </a:r>
          </a:p>
          <a:p>
            <a:r>
              <a:rPr lang="en-GB" baseline="0" dirty="0" smtClean="0"/>
              <a:t>-Within this context we will identify the ENV and SOC challenges that we want to tackle through the business</a:t>
            </a:r>
          </a:p>
          <a:p>
            <a:r>
              <a:rPr lang="en-GB" baseline="0" dirty="0" smtClean="0"/>
              <a:t>-For a sustainable business, of course ENV and SOC drivers are crucial, they are the raison d’être of the project. GEs should therefore spend enough time to properly and effectively identify these drivers. It is also recommended that the identification of challenges is supported by data and evidence. We have to ensure we address real and appropriate ENV and SOC challenges.</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21</a:t>
            </a:fld>
            <a:endParaRPr lang="ca-ES"/>
          </a:p>
        </p:txBody>
      </p:sp>
    </p:spTree>
    <p:extLst>
      <p:ext uri="{BB962C8B-B14F-4D97-AF65-F5344CB8AC3E}">
        <p14:creationId xmlns:p14="http://schemas.microsoft.com/office/powerpoint/2010/main" val="21034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-Replication of</a:t>
            </a:r>
            <a:r>
              <a:rPr lang="en-GB" baseline="0" dirty="0" smtClean="0"/>
              <a:t> the training with green entrepreneurs may be done within </a:t>
            </a:r>
            <a:r>
              <a:rPr lang="en-GB" baseline="0" dirty="0" err="1" smtClean="0"/>
              <a:t>SwitchMed</a:t>
            </a:r>
            <a:r>
              <a:rPr lang="en-GB" baseline="0" dirty="0" smtClean="0"/>
              <a:t> programme, GIMED and/or in the framework of BSOs’ support programmes for entrepreneurs.</a:t>
            </a:r>
          </a:p>
          <a:p>
            <a:r>
              <a:rPr lang="en-GB" baseline="0" dirty="0" smtClean="0"/>
              <a:t>-A Pedagogical Guide for LT will be available to support entrepreneurs according to </a:t>
            </a:r>
            <a:r>
              <a:rPr lang="en-GB" baseline="0" dirty="0" err="1" smtClean="0"/>
              <a:t>SwitchMed</a:t>
            </a:r>
            <a:r>
              <a:rPr lang="en-GB" baseline="0" dirty="0" smtClean="0"/>
              <a:t> format (5-day training along 6-8 weeks) and SCP/RAC staff is also available to support the adaptation to other programmes and formats.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a:t>
            </a:fld>
            <a:endParaRPr lang="ca-ES"/>
          </a:p>
        </p:txBody>
      </p:sp>
    </p:spTree>
    <p:extLst>
      <p:ext uri="{BB962C8B-B14F-4D97-AF65-F5344CB8AC3E}">
        <p14:creationId xmlns:p14="http://schemas.microsoft.com/office/powerpoint/2010/main" val="405462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-Next driver is crucial</a:t>
            </a:r>
            <a:r>
              <a:rPr lang="en-GB" baseline="0" dirty="0" smtClean="0"/>
              <a:t> for the viability of the project, since without customers the business will simply fail</a:t>
            </a:r>
          </a:p>
          <a:p>
            <a:r>
              <a:rPr lang="en-GB" baseline="0" dirty="0" smtClean="0"/>
              <a:t>-In this step GE have to identify market needs which are linked with the ENV and SOC challenges previously identified</a:t>
            </a:r>
          </a:p>
          <a:p>
            <a:r>
              <a:rPr lang="en-GB" baseline="0" dirty="0" smtClean="0"/>
              <a:t>-They should find needs which are not effectively covered and therefore offer market and business opportunities</a:t>
            </a:r>
          </a:p>
          <a:p>
            <a:r>
              <a:rPr lang="en-GB" baseline="0" dirty="0" smtClean="0"/>
              <a:t>-Identification of needs is crucial. Without customers the business will not be economically viable</a:t>
            </a:r>
          </a:p>
          <a:p>
            <a:r>
              <a:rPr lang="en-GB" baseline="0" dirty="0" smtClean="0"/>
              <a:t>-Is therefore vital to focus on our clients from the very beginning, to put ourselves in their shoes, trying understand their needs, what they want, how the feel, etc. and test from the very beginning, consulting potential clients and looking for their feedback adjusting our initial idea.</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22</a:t>
            </a:fld>
            <a:endParaRPr lang="ca-ES"/>
          </a:p>
        </p:txBody>
      </p:sp>
    </p:spTree>
    <p:extLst>
      <p:ext uri="{BB962C8B-B14F-4D97-AF65-F5344CB8AC3E}">
        <p14:creationId xmlns:p14="http://schemas.microsoft.com/office/powerpoint/2010/main" val="2793578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-Finally, internal motivations of the GE and the</a:t>
            </a:r>
            <a:r>
              <a:rPr lang="en-GB" baseline="0" dirty="0" smtClean="0"/>
              <a:t> team are also an essential driver of the business.</a:t>
            </a:r>
          </a:p>
          <a:p>
            <a:r>
              <a:rPr lang="en-GB" baseline="0" dirty="0" smtClean="0"/>
              <a:t>-A lot of companies tend to fails because of tensions and misunderstandings within the team, because of unaligned motivations or commitment, etc..</a:t>
            </a:r>
          </a:p>
          <a:p>
            <a:r>
              <a:rPr lang="en-GB" baseline="0" dirty="0" smtClean="0"/>
              <a:t>-Therefore, we have to ensure that motivations are properly aligned, and skills and commitment are well balanced and that all these aspects are clear for everybody within the team.</a:t>
            </a:r>
          </a:p>
          <a:p>
            <a:r>
              <a:rPr lang="en-GB" baseline="0" dirty="0" smtClean="0"/>
              <a:t>-Some of the aspects GE should think about are linked with goals and motivations, characteristics of entrepreneurs and levels of commitment.</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23</a:t>
            </a:fld>
            <a:endParaRPr lang="ca-ES"/>
          </a:p>
        </p:txBody>
      </p:sp>
    </p:spTree>
    <p:extLst>
      <p:ext uri="{BB962C8B-B14F-4D97-AF65-F5344CB8AC3E}">
        <p14:creationId xmlns:p14="http://schemas.microsoft.com/office/powerpoint/2010/main" val="355316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_Next step (exercise 3) is linked with understanding the context</a:t>
            </a:r>
          </a:p>
          <a:p>
            <a:r>
              <a:rPr lang="en-GB" dirty="0" smtClean="0"/>
              <a:t>-As we said a business, like everything else is part of a context</a:t>
            </a:r>
            <a:r>
              <a:rPr lang="en-GB" baseline="0" dirty="0" smtClean="0"/>
              <a:t> and is therefore crucial to assess how the context can affect us</a:t>
            </a:r>
          </a:p>
          <a:p>
            <a:r>
              <a:rPr lang="en-GB" baseline="0" dirty="0" smtClean="0"/>
              <a:t>-In exercise 3 GE have to undertake a PESTEL analysis, assessing opportunities and threats linked with the main elements of our context: 6 aspects</a:t>
            </a:r>
          </a:p>
          <a:p>
            <a:r>
              <a:rPr lang="en-GB" dirty="0" smtClean="0"/>
              <a:t>-By doing so we will start to</a:t>
            </a:r>
            <a:r>
              <a:rPr lang="en-GB" baseline="0" dirty="0" smtClean="0"/>
              <a:t> think locally and the widen the scope to national, regional and global context if needed.</a:t>
            </a:r>
          </a:p>
          <a:p>
            <a:r>
              <a:rPr lang="en-GB" baseline="0" dirty="0" smtClean="0"/>
              <a:t>-Of course, being a sustainable business, we should focus specially on environmental aspects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24</a:t>
            </a:fld>
            <a:endParaRPr lang="ca-ES"/>
          </a:p>
        </p:txBody>
      </p:sp>
    </p:spTree>
    <p:extLst>
      <p:ext uri="{BB962C8B-B14F-4D97-AF65-F5344CB8AC3E}">
        <p14:creationId xmlns:p14="http://schemas.microsoft.com/office/powerpoint/2010/main" val="125597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-In Exercise</a:t>
            </a:r>
            <a:r>
              <a:rPr lang="en-GB" baseline="0" dirty="0" smtClean="0"/>
              <a:t> 3, for each of the 6 aspects we have to identify them (what? box) and describe how they will affect our project (how? box).</a:t>
            </a:r>
          </a:p>
          <a:p>
            <a:r>
              <a:rPr lang="en-GB" baseline="0" dirty="0" smtClean="0"/>
              <a:t>-PESTEL analysis requires information research in order to bring any relevant insight (reports, interviews, etc.)</a:t>
            </a:r>
          </a:p>
          <a:p>
            <a:r>
              <a:rPr lang="en-GB" baseline="0" dirty="0" smtClean="0"/>
              <a:t>-The meth recommend to analyse all the aspects but to finally prioritise 5 main elements</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25</a:t>
            </a:fld>
            <a:endParaRPr lang="ca-ES"/>
          </a:p>
        </p:txBody>
      </p:sp>
    </p:spTree>
    <p:extLst>
      <p:ext uri="{BB962C8B-B14F-4D97-AF65-F5344CB8AC3E}">
        <p14:creationId xmlns:p14="http://schemas.microsoft.com/office/powerpoint/2010/main" val="3328761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-At this point we have analysed</a:t>
            </a:r>
            <a:r>
              <a:rPr lang="en-GB" baseline="0" dirty="0" smtClean="0"/>
              <a:t> the context in which our business operates</a:t>
            </a:r>
          </a:p>
          <a:p>
            <a:r>
              <a:rPr lang="en-GB" baseline="0" dirty="0" smtClean="0"/>
              <a:t>-and the 4 main drivers of our project</a:t>
            </a:r>
          </a:p>
          <a:p>
            <a:r>
              <a:rPr lang="en-GB" baseline="0" dirty="0" smtClean="0"/>
              <a:t>-We are now ready to set the objectives of our green business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27</a:t>
            </a:fld>
            <a:endParaRPr lang="ca-ES"/>
          </a:p>
        </p:txBody>
      </p:sp>
    </p:spTree>
    <p:extLst>
      <p:ext uri="{BB962C8B-B14F-4D97-AF65-F5344CB8AC3E}">
        <p14:creationId xmlns:p14="http://schemas.microsoft.com/office/powerpoint/2010/main" val="362825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-Objectives are what the GE wants to achieve through</a:t>
            </a:r>
            <a:r>
              <a:rPr lang="en-GB" baseline="0" dirty="0" smtClean="0"/>
              <a:t> his sustainable business in relation with the 4 main drivers: ENV and SOC challenges, Customers needs and Team Motivators</a:t>
            </a:r>
          </a:p>
          <a:p>
            <a:r>
              <a:rPr lang="en-GB" baseline="0" dirty="0" smtClean="0"/>
              <a:t>-Objectives (and associated indicators) have to be SMART:</a:t>
            </a:r>
          </a:p>
          <a:p>
            <a:r>
              <a:rPr lang="en-GB" baseline="0" dirty="0" smtClean="0"/>
              <a:t>	Specific in defining what we want to achieve</a:t>
            </a:r>
          </a:p>
          <a:p>
            <a:r>
              <a:rPr lang="en-GB" baseline="0" dirty="0" smtClean="0"/>
              <a:t>	Measurable in order to monitor achievements</a:t>
            </a:r>
          </a:p>
          <a:p>
            <a:r>
              <a:rPr lang="en-GB" baseline="0" dirty="0" smtClean="0"/>
              <a:t>	Achievable (reaching the objectives is in our hands?)	</a:t>
            </a:r>
          </a:p>
          <a:p>
            <a:r>
              <a:rPr lang="en-GB" baseline="0" dirty="0" smtClean="0"/>
              <a:t>	Realistic (it is realistic to reach the objectives?)</a:t>
            </a:r>
          </a:p>
          <a:p>
            <a:r>
              <a:rPr lang="en-GB" baseline="0" dirty="0" smtClean="0"/>
              <a:t>	Timely (when will it be reached?)</a:t>
            </a:r>
          </a:p>
          <a:p>
            <a:r>
              <a:rPr lang="en-GB" baseline="0" dirty="0" smtClean="0"/>
              <a:t>	</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28</a:t>
            </a:fld>
            <a:endParaRPr lang="ca-ES"/>
          </a:p>
        </p:txBody>
      </p:sp>
    </p:spTree>
    <p:extLst>
      <p:ext uri="{BB962C8B-B14F-4D97-AF65-F5344CB8AC3E}">
        <p14:creationId xmlns:p14="http://schemas.microsoft.com/office/powerpoint/2010/main" val="1328622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indent="0">
              <a:buNone/>
            </a:pPr>
            <a:r>
              <a:rPr lang="en-GB" dirty="0" smtClean="0"/>
              <a:t>-In Exercise</a:t>
            </a:r>
            <a:r>
              <a:rPr lang="en-GB" baseline="0" dirty="0" smtClean="0"/>
              <a:t> 4 on the Online Platform, we will have to reframe each one of the 4 identified drivers (</a:t>
            </a:r>
            <a:r>
              <a:rPr lang="en-GB" baseline="0" dirty="0" err="1" smtClean="0"/>
              <a:t>Env</a:t>
            </a:r>
            <a:r>
              <a:rPr lang="en-GB" baseline="0" dirty="0" smtClean="0"/>
              <a:t> challenges, </a:t>
            </a:r>
            <a:r>
              <a:rPr lang="en-GB" baseline="0" dirty="0" err="1" smtClean="0"/>
              <a:t>Soc</a:t>
            </a:r>
            <a:r>
              <a:rPr lang="en-GB" baseline="0" dirty="0" smtClean="0"/>
              <a:t> challenges, Customer needs, Team motivators) into Objectives (Indicators are not yet set in the exercise but we can start to think about it).</a:t>
            </a:r>
          </a:p>
          <a:p>
            <a:pPr marL="0" indent="0">
              <a:buNone/>
            </a:pPr>
            <a:r>
              <a:rPr lang="en-GB" baseline="0" dirty="0" smtClean="0"/>
              <a:t>-For each driver, in the 1</a:t>
            </a:r>
            <a:r>
              <a:rPr lang="en-GB" baseline="30000" dirty="0" smtClean="0"/>
              <a:t>st</a:t>
            </a:r>
            <a:r>
              <a:rPr lang="en-GB" baseline="0" dirty="0" smtClean="0"/>
              <a:t> box we will have problems we identified, and in the following box we will have to reframe it into an objective</a:t>
            </a:r>
          </a:p>
          <a:p>
            <a:pPr marL="0" indent="0">
              <a:buNone/>
            </a:pPr>
            <a:r>
              <a:rPr lang="en-GB" baseline="0" dirty="0" smtClean="0"/>
              <a:t>-identified problems and needs become Hypothesis that underpin the Objectives. Theses hypothesis will have to be tested to validate our business model.</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29</a:t>
            </a:fld>
            <a:endParaRPr lang="ca-ES"/>
          </a:p>
        </p:txBody>
      </p:sp>
    </p:spTree>
    <p:extLst>
      <p:ext uri="{BB962C8B-B14F-4D97-AF65-F5344CB8AC3E}">
        <p14:creationId xmlns:p14="http://schemas.microsoft.com/office/powerpoint/2010/main" val="267669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-Once the objectives</a:t>
            </a:r>
            <a:r>
              <a:rPr lang="en-GB" baseline="0" dirty="0" smtClean="0"/>
              <a:t> are defined, in the following exercise (5) we will define our M and V</a:t>
            </a:r>
          </a:p>
          <a:p>
            <a:r>
              <a:rPr lang="en-GB" dirty="0" smtClean="0"/>
              <a:t>-M: we can define</a:t>
            </a:r>
            <a:r>
              <a:rPr lang="en-GB" baseline="0" dirty="0" smtClean="0"/>
              <a:t> our M by </a:t>
            </a:r>
            <a:r>
              <a:rPr lang="en-GB" dirty="0" smtClean="0"/>
              <a:t>merging and synthetize</a:t>
            </a:r>
            <a:r>
              <a:rPr lang="en-GB" baseline="0" dirty="0" smtClean="0"/>
              <a:t> our objectives into a single sentence</a:t>
            </a:r>
          </a:p>
          <a:p>
            <a:r>
              <a:rPr lang="en-GB" baseline="0" dirty="0" smtClean="0"/>
              <a:t>-V: we can define our V imaging our business in the mid-long term according to our M</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30</a:t>
            </a:fld>
            <a:endParaRPr lang="ca-ES"/>
          </a:p>
        </p:txBody>
      </p:sp>
    </p:spTree>
    <p:extLst>
      <p:ext uri="{BB962C8B-B14F-4D97-AF65-F5344CB8AC3E}">
        <p14:creationId xmlns:p14="http://schemas.microsoft.com/office/powerpoint/2010/main" val="4031744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GB" dirty="0" smtClean="0"/>
              <a:t>In Exercise</a:t>
            </a:r>
            <a:r>
              <a:rPr lang="en-GB" baseline="0" dirty="0" smtClean="0"/>
              <a:t> 5 on the Online Platform we will have to draft a first version of our Mission and Vision.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a:t>
            </a:r>
            <a:r>
              <a:rPr lang="en-US" sz="1200" kern="1200" baseline="0" dirty="0" smtClean="0">
                <a:solidFill>
                  <a:schemeClr val="tx1"/>
                </a:solidFill>
                <a:effectLst/>
                <a:latin typeface="+mn-lt"/>
                <a:ea typeface="+mn-ea"/>
                <a:cs typeface="+mn-cs"/>
              </a:rPr>
              <a:t> to m</a:t>
            </a:r>
            <a:r>
              <a:rPr lang="en-US" sz="1200" kern="1200" dirty="0" smtClean="0">
                <a:solidFill>
                  <a:schemeClr val="tx1"/>
                </a:solidFill>
                <a:effectLst/>
                <a:latin typeface="+mn-lt"/>
                <a:ea typeface="+mn-ea"/>
                <a:cs typeface="+mn-cs"/>
              </a:rPr>
              <a:t>ake sure that the environmental and social objectives which we identified in the previous exercise are included in our Mission sentence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In synthetizing a Mission and a Vision, we must keep in mind that the environmental and social objectives are the main purposes of our business, unlike traditional businesses whose primary goal is the maximisation of profit. At the same time, in order to reach our environmental and social objectives, our business should be financially sustainable and profitable so</a:t>
            </a:r>
            <a:r>
              <a:rPr lang="en-GB" sz="1200" kern="1200" baseline="0" dirty="0" smtClean="0">
                <a:solidFill>
                  <a:schemeClr val="tx1"/>
                </a:solidFill>
                <a:effectLst/>
                <a:latin typeface="+mn-lt"/>
                <a:ea typeface="+mn-ea"/>
                <a:cs typeface="+mn-cs"/>
              </a:rPr>
              <a:t> real customer needs should be embedded in our M and V</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Exercise 6 a Summary of Step 1 will</a:t>
            </a:r>
            <a:r>
              <a:rPr lang="en-GB" sz="1200" kern="1200" baseline="0" dirty="0" smtClean="0">
                <a:solidFill>
                  <a:schemeClr val="tx1"/>
                </a:solidFill>
                <a:effectLst/>
                <a:latin typeface="+mn-lt"/>
                <a:ea typeface="+mn-ea"/>
                <a:cs typeface="+mn-cs"/>
              </a:rPr>
              <a:t> recap main elements developed so far: Problems and needs identified, Objectives of the business, PESTEL analysis of the context, Mission and Vision. At this point we will have to review them and reframe them if needed.</a:t>
            </a:r>
            <a:endParaRPr lang="ca-ES" sz="1200" kern="1200" dirty="0" smtClean="0">
              <a:solidFill>
                <a:schemeClr val="tx1"/>
              </a:solidFill>
              <a:effectLst/>
              <a:latin typeface="+mn-lt"/>
              <a:ea typeface="+mn-ea"/>
              <a:cs typeface="+mn-cs"/>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31</a:t>
            </a:fld>
            <a:endParaRPr lang="ca-ES"/>
          </a:p>
        </p:txBody>
      </p:sp>
    </p:spTree>
    <p:extLst>
      <p:ext uri="{BB962C8B-B14F-4D97-AF65-F5344CB8AC3E}">
        <p14:creationId xmlns:p14="http://schemas.microsoft.com/office/powerpoint/2010/main" val="85877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-We</a:t>
            </a:r>
            <a:r>
              <a:rPr lang="en-GB" baseline="0" dirty="0" smtClean="0"/>
              <a:t> can have a look to s</a:t>
            </a:r>
            <a:r>
              <a:rPr lang="en-GB" dirty="0" smtClean="0"/>
              <a:t>ome example of M and V of sustainable companies.</a:t>
            </a:r>
          </a:p>
          <a:p>
            <a:r>
              <a:rPr lang="en-GB" dirty="0" smtClean="0"/>
              <a:t>-Tomorrow we will have a look to the Value Propositions of these same sustainable companies.</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32</a:t>
            </a:fld>
            <a:endParaRPr lang="ca-ES"/>
          </a:p>
        </p:txBody>
      </p:sp>
    </p:spTree>
    <p:extLst>
      <p:ext uri="{BB962C8B-B14F-4D97-AF65-F5344CB8AC3E}">
        <p14:creationId xmlns:p14="http://schemas.microsoft.com/office/powerpoint/2010/main" val="123985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a:t>
            </a:fld>
            <a:endParaRPr lang="ca-ES"/>
          </a:p>
        </p:txBody>
      </p:sp>
    </p:spTree>
    <p:extLst>
      <p:ext uri="{BB962C8B-B14F-4D97-AF65-F5344CB8AC3E}">
        <p14:creationId xmlns:p14="http://schemas.microsoft.com/office/powerpoint/2010/main" val="772668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-We</a:t>
            </a:r>
            <a:r>
              <a:rPr lang="en-GB" baseline="0" dirty="0" smtClean="0"/>
              <a:t> can see in the examples, and we should stress with GEs, that ENV and SOC objectives are the core content of M and V of a sustainable business.</a:t>
            </a:r>
          </a:p>
          <a:p>
            <a:r>
              <a:rPr lang="en-GB" baseline="0" dirty="0" smtClean="0"/>
              <a:t>-Stress systemic change (transformation of the value-chain, industry, sector… through the eco-innovations of the green businesses). Collective effect of </a:t>
            </a:r>
            <a:r>
              <a:rPr lang="en-GB" baseline="0" smtClean="0"/>
              <a:t>all Switchers </a:t>
            </a:r>
            <a:r>
              <a:rPr lang="en-GB" baseline="0" dirty="0" smtClean="0"/>
              <a:t>in achieving systemic transformation needed to face environmental crisis.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33</a:t>
            </a:fld>
            <a:endParaRPr lang="ca-ES"/>
          </a:p>
        </p:txBody>
      </p:sp>
    </p:spTree>
    <p:extLst>
      <p:ext uri="{BB962C8B-B14F-4D97-AF65-F5344CB8AC3E}">
        <p14:creationId xmlns:p14="http://schemas.microsoft.com/office/powerpoint/2010/main" val="169629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000" smtClean="0"/>
              <a:t>Put</a:t>
            </a:r>
            <a:r>
              <a:rPr lang="en-GB" sz="1000" baseline="0" smtClean="0"/>
              <a:t> </a:t>
            </a:r>
            <a:r>
              <a:rPr lang="en-GB" sz="1000" baseline="0" dirty="0" smtClean="0"/>
              <a:t>yourself in green entrepreneurs’ shoes and fill in the exercises!</a:t>
            </a:r>
            <a:endParaRPr lang="en-GB" sz="1000"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34</a:t>
            </a:fld>
            <a:endParaRPr lang="ca-ES"/>
          </a:p>
        </p:txBody>
      </p:sp>
    </p:spTree>
    <p:extLst>
      <p:ext uri="{BB962C8B-B14F-4D97-AF65-F5344CB8AC3E}">
        <p14:creationId xmlns:p14="http://schemas.microsoft.com/office/powerpoint/2010/main" val="122507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000" dirty="0" smtClean="0"/>
              <a:t>Work dynamic / general structure</a:t>
            </a:r>
            <a:r>
              <a:rPr lang="en-GB" sz="1000" baseline="0" dirty="0" smtClean="0"/>
              <a:t> of the ToT: webinars and Q&amp;A during the morning and homework during the afternoon (LTs will simulate being entrepreneurs doing the exercises). Final Wrap Up on Day 5</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5</a:t>
            </a:fld>
            <a:endParaRPr lang="ca-ES"/>
          </a:p>
        </p:txBody>
      </p:sp>
    </p:spTree>
    <p:extLst>
      <p:ext uri="{BB962C8B-B14F-4D97-AF65-F5344CB8AC3E}">
        <p14:creationId xmlns:p14="http://schemas.microsoft.com/office/powerpoint/2010/main" val="142120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6</a:t>
            </a:fld>
            <a:endParaRPr lang="ca-ES"/>
          </a:p>
        </p:txBody>
      </p:sp>
    </p:spTree>
    <p:extLst>
      <p:ext uri="{BB962C8B-B14F-4D97-AF65-F5344CB8AC3E}">
        <p14:creationId xmlns:p14="http://schemas.microsoft.com/office/powerpoint/2010/main" val="72458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Online Platform</a:t>
            </a:r>
            <a:r>
              <a:rPr lang="en-GB" baseline="0" dirty="0" smtClean="0"/>
              <a:t> LTs will be working with is a beta version. The final version will be available once the training programme targeting GEs will start.</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7</a:t>
            </a:fld>
            <a:endParaRPr lang="ca-ES"/>
          </a:p>
        </p:txBody>
      </p:sp>
    </p:spTree>
    <p:extLst>
      <p:ext uri="{BB962C8B-B14F-4D97-AF65-F5344CB8AC3E}">
        <p14:creationId xmlns:p14="http://schemas.microsoft.com/office/powerpoint/2010/main" val="396559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baseline="0" dirty="0" smtClean="0"/>
              <a:t>-PP Presentations can be used to undertake GEs’ training with minor adjustments.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8</a:t>
            </a:fld>
            <a:endParaRPr lang="ca-ES"/>
          </a:p>
        </p:txBody>
      </p:sp>
    </p:spTree>
    <p:extLst>
      <p:ext uri="{BB962C8B-B14F-4D97-AF65-F5344CB8AC3E}">
        <p14:creationId xmlns:p14="http://schemas.microsoft.com/office/powerpoint/2010/main" val="349478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-For more info see the Key Concepts reference document.</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9</a:t>
            </a:fld>
            <a:endParaRPr lang="ca-ES"/>
          </a:p>
        </p:txBody>
      </p:sp>
    </p:spTree>
    <p:extLst>
      <p:ext uri="{BB962C8B-B14F-4D97-AF65-F5344CB8AC3E}">
        <p14:creationId xmlns:p14="http://schemas.microsoft.com/office/powerpoint/2010/main" val="13849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smtClean="0"/>
              <a:t>-A SB not only creates ECV but also EN and SOC value.</a:t>
            </a:r>
          </a:p>
          <a:p>
            <a:r>
              <a:rPr lang="en-US" dirty="0" smtClean="0"/>
              <a:t>-A triple bottom line approach is inherent to circular business models, which are built on the basis of interdependency between the environment, society and the economy. (it broadens the traditional</a:t>
            </a:r>
            <a:r>
              <a:rPr lang="en-US" baseline="0" dirty="0" smtClean="0"/>
              <a:t> concept of stakeholders: ENV and Society are stakeholders)</a:t>
            </a:r>
            <a:endParaRPr lang="en-US" dirty="0" smtClean="0"/>
          </a:p>
          <a:p>
            <a:r>
              <a:rPr lang="en-US" dirty="0" smtClean="0"/>
              <a:t>-Sustainable business is not only about reducing the negative environmental impacts of a business with regards to its previous practices and/or when compared to other companies within the sector.</a:t>
            </a:r>
          </a:p>
          <a:p>
            <a:r>
              <a:rPr lang="en-US" dirty="0" smtClean="0"/>
              <a:t>-The main purpose of a sustainable business is to create environmental value and produce positive ecological and social impacts. Thus, sustainable business models not only create economic value, through the creation of green companies and employment, but also ecological value by addressing environmental challenges, and social value by addressing social needs.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10</a:t>
            </a:fld>
            <a:endParaRPr lang="ca-ES"/>
          </a:p>
        </p:txBody>
      </p:sp>
    </p:spTree>
    <p:extLst>
      <p:ext uri="{BB962C8B-B14F-4D97-AF65-F5344CB8AC3E}">
        <p14:creationId xmlns:p14="http://schemas.microsoft.com/office/powerpoint/2010/main" val="2312437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dirty="0"/>
              <a:t>Name of speaker, email or any other additional information</a:t>
            </a:r>
            <a:endParaRPr lang="en-US" dirty="0"/>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dirty="0"/>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ejIqoKUgQFo"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p:txBody>
          <a:bodyPr/>
          <a:lstStyle/>
          <a:p>
            <a:r>
              <a:rPr lang="en-GB" b="1" dirty="0"/>
              <a:t>Green Business Model</a:t>
            </a:r>
            <a:br>
              <a:rPr lang="en-GB" b="1" dirty="0"/>
            </a:br>
            <a:r>
              <a:rPr lang="en-GB" b="1" dirty="0"/>
              <a:t>Training of </a:t>
            </a:r>
            <a:r>
              <a:rPr lang="en-GB" b="1" dirty="0" smtClean="0"/>
              <a:t>Trainers</a:t>
            </a:r>
            <a:r>
              <a:rPr lang="en-GB" b="1" smtClean="0"/>
              <a:t/>
            </a:r>
            <a:br>
              <a:rPr lang="en-GB" b="1" smtClean="0"/>
            </a:br>
            <a:r>
              <a:rPr lang="en-GB" b="1" smtClean="0"/>
              <a:t>Country </a:t>
            </a:r>
            <a:r>
              <a:rPr lang="en-GB" b="1" dirty="0" smtClean="0"/>
              <a:t>– Session 1</a:t>
            </a:r>
            <a:endParaRPr lang="en-GB" b="1" dirty="0"/>
          </a:p>
        </p:txBody>
      </p:sp>
      <p:sp>
        <p:nvSpPr>
          <p:cNvPr id="4" name="Contenidor de text 1"/>
          <p:cNvSpPr>
            <a:spLocks noGrp="1"/>
          </p:cNvSpPr>
          <p:nvPr>
            <p:ph type="body" sz="quarter" idx="15"/>
          </p:nvPr>
        </p:nvSpPr>
        <p:spPr>
          <a:xfrm>
            <a:off x="258963" y="4400734"/>
            <a:ext cx="3825357" cy="1867986"/>
          </a:xfrm>
        </p:spPr>
        <p:txBody>
          <a:bodyPr/>
          <a:lstStyle/>
          <a:p>
            <a:r>
              <a:rPr lang="en-GB" dirty="0" smtClean="0">
                <a:effectLst>
                  <a:outerShdw blurRad="38100" dist="38100" dir="2700000" algn="tl">
                    <a:srgbClr val="000000">
                      <a:alpha val="43137"/>
                    </a:srgbClr>
                  </a:outerShdw>
                </a:effectLst>
              </a:rPr>
              <a:t>Trainer 1</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xxx@mail.com </a:t>
            </a:r>
          </a:p>
          <a:p>
            <a:r>
              <a:rPr lang="en-GB" dirty="0" smtClean="0">
                <a:effectLst>
                  <a:outerShdw blurRad="38100" dist="38100" dir="2700000" algn="tl">
                    <a:srgbClr val="000000">
                      <a:alpha val="43137"/>
                    </a:srgbClr>
                  </a:outerShdw>
                </a:effectLst>
              </a:rPr>
              <a:t>Trainer 2</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xxx@mail.com</a:t>
            </a:r>
          </a:p>
          <a:p>
            <a:r>
              <a:rPr lang="en-GB" dirty="0" smtClean="0">
                <a:effectLst>
                  <a:outerShdw blurRad="38100" dist="38100" dir="2700000" algn="tl">
                    <a:srgbClr val="000000">
                      <a:alpha val="43137"/>
                    </a:srgbClr>
                  </a:outerShdw>
                </a:effectLst>
              </a:rPr>
              <a:t>BSO</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78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Sustainable Business Model</a:t>
            </a:r>
            <a:endParaRPr lang="en-GB" sz="3800" dirty="0"/>
          </a:p>
        </p:txBody>
      </p:sp>
      <p:sp>
        <p:nvSpPr>
          <p:cNvPr id="5" name="Contenidor de text 5"/>
          <p:cNvSpPr>
            <a:spLocks noGrp="1"/>
          </p:cNvSpPr>
          <p:nvPr>
            <p:ph type="body" sz="quarter" idx="4294967295"/>
          </p:nvPr>
        </p:nvSpPr>
        <p:spPr>
          <a:xfrm>
            <a:off x="5251269" y="664401"/>
            <a:ext cx="6174378" cy="5620108"/>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Brief </a:t>
            </a:r>
            <a:r>
              <a:rPr lang="en-US" sz="1800" b="1" i="1" dirty="0">
                <a:latin typeface="Arial" panose="020B0604020202020204" pitchFamily="34" charset="0"/>
                <a:cs typeface="Arial" panose="020B0604020202020204" pitchFamily="34" charset="0"/>
              </a:rPr>
              <a:t>definition</a:t>
            </a:r>
            <a:r>
              <a:rPr lang="en-US" sz="1800" b="1" i="1" dirty="0" smtClean="0">
                <a:latin typeface="Arial" panose="020B0604020202020204" pitchFamily="34" charset="0"/>
                <a:cs typeface="Arial" panose="020B0604020202020204" pitchFamily="34" charset="0"/>
              </a:rPr>
              <a:t>:</a:t>
            </a:r>
            <a:endParaRPr lang="en-US" sz="1800" b="1" i="1" dirty="0">
              <a:latin typeface="Arial" panose="020B0604020202020204" pitchFamily="34" charset="0"/>
              <a:cs typeface="Arial" panose="020B0604020202020204" pitchFamily="34" charset="0"/>
            </a:endParaRPr>
          </a:p>
          <a:p>
            <a:pPr marL="0" indent="0" algn="just">
              <a:lnSpc>
                <a:spcPts val="3360"/>
              </a:lnSpc>
              <a:spcBef>
                <a:spcPts val="0"/>
              </a:spcBef>
              <a:buNone/>
            </a:pPr>
            <a:r>
              <a:rPr lang="en-US" sz="1800" dirty="0">
                <a:solidFill>
                  <a:srgbClr val="579DDB"/>
                </a:solidFill>
                <a:latin typeface="Arial" panose="020B0604020202020204" pitchFamily="34" charset="0"/>
                <a:ea typeface="Times New Roman" charset="0"/>
                <a:cs typeface="Arial" panose="020B0604020202020204" pitchFamily="34" charset="0"/>
              </a:rPr>
              <a:t>A sustainable business provides commercial solutions to environmental challenges which are economically viable and socially </a:t>
            </a:r>
            <a:r>
              <a:rPr lang="en-US" sz="1800" dirty="0" smtClean="0">
                <a:solidFill>
                  <a:srgbClr val="579DDB"/>
                </a:solidFill>
                <a:latin typeface="Arial" panose="020B0604020202020204" pitchFamily="34" charset="0"/>
                <a:ea typeface="Times New Roman" charset="0"/>
                <a:cs typeface="Arial" panose="020B0604020202020204" pitchFamily="34" charset="0"/>
              </a:rPr>
              <a:t>empowering.</a:t>
            </a:r>
            <a:endParaRPr lang="en-US" sz="1800" dirty="0">
              <a:solidFill>
                <a:srgbClr val="579DDB"/>
              </a:solidFill>
              <a:latin typeface="Arial" panose="020B0604020202020204" pitchFamily="34" charset="0"/>
              <a:ea typeface="Times New Roman" charset="0"/>
              <a:cs typeface="Arial" panose="020B0604020202020204" pitchFamily="34" charset="0"/>
            </a:endParaRPr>
          </a:p>
          <a:p>
            <a:pPr marL="0" indent="0">
              <a:buNone/>
            </a:pPr>
            <a:r>
              <a:rPr lang="en-US" sz="1800" b="1" i="1" dirty="0" smtClean="0">
                <a:latin typeface="Arial" panose="020B0604020202020204" pitchFamily="34" charset="0"/>
                <a:cs typeface="Arial" panose="020B0604020202020204" pitchFamily="34" charset="0"/>
              </a:rPr>
              <a:t>Comprehensive </a:t>
            </a:r>
            <a:r>
              <a:rPr lang="en-US" sz="1800" b="1" i="1" dirty="0">
                <a:latin typeface="Arial" panose="020B0604020202020204" pitchFamily="34" charset="0"/>
                <a:cs typeface="Arial" panose="020B0604020202020204" pitchFamily="34" charset="0"/>
              </a:rPr>
              <a:t>definition:</a:t>
            </a:r>
          </a:p>
          <a:p>
            <a:pPr marL="0" indent="0" algn="just">
              <a:lnSpc>
                <a:spcPts val="3360"/>
              </a:lnSpc>
              <a:spcBef>
                <a:spcPts val="0"/>
              </a:spcBef>
              <a:buNone/>
            </a:pPr>
            <a:r>
              <a:rPr lang="en-US" sz="1800" dirty="0">
                <a:solidFill>
                  <a:srgbClr val="579DDB"/>
                </a:solidFill>
                <a:latin typeface="Arial" panose="020B0604020202020204" pitchFamily="34" charset="0"/>
                <a:ea typeface="Times New Roman" charset="0"/>
                <a:cs typeface="Arial" panose="020B0604020202020204" pitchFamily="34" charset="0"/>
              </a:rPr>
              <a:t>Based on the </a:t>
            </a:r>
            <a:r>
              <a:rPr lang="en-US" sz="1800" dirty="0" smtClean="0">
                <a:solidFill>
                  <a:srgbClr val="579DDB"/>
                </a:solidFill>
                <a:latin typeface="Arial" panose="020B0604020202020204" pitchFamily="34" charset="0"/>
                <a:ea typeface="Times New Roman" charset="0"/>
                <a:cs typeface="Arial" panose="020B0604020202020204" pitchFamily="34" charset="0"/>
              </a:rPr>
              <a:t>interdependency </a:t>
            </a:r>
            <a:r>
              <a:rPr lang="en-US" sz="1800" dirty="0">
                <a:solidFill>
                  <a:srgbClr val="579DDB"/>
                </a:solidFill>
                <a:latin typeface="Arial" panose="020B0604020202020204" pitchFamily="34" charset="0"/>
                <a:ea typeface="Times New Roman" charset="0"/>
                <a:cs typeface="Arial" panose="020B0604020202020204" pitchFamily="34" charset="0"/>
              </a:rPr>
              <a:t>between the </a:t>
            </a:r>
            <a:r>
              <a:rPr lang="en-US" sz="1800" dirty="0" smtClean="0">
                <a:solidFill>
                  <a:srgbClr val="579DDB"/>
                </a:solidFill>
                <a:latin typeface="Arial" panose="020B0604020202020204" pitchFamily="34" charset="0"/>
                <a:ea typeface="Times New Roman" charset="0"/>
                <a:cs typeface="Arial" panose="020B0604020202020204" pitchFamily="34" charset="0"/>
              </a:rPr>
              <a:t>environment</a:t>
            </a:r>
            <a:r>
              <a:rPr lang="en-US" sz="1800" dirty="0">
                <a:solidFill>
                  <a:srgbClr val="579DDB"/>
                </a:solidFill>
                <a:latin typeface="Arial" panose="020B0604020202020204" pitchFamily="34" charset="0"/>
                <a:ea typeface="Times New Roman" charset="0"/>
                <a:cs typeface="Arial" panose="020B0604020202020204" pitchFamily="34" charset="0"/>
              </a:rPr>
              <a:t>, society and economy, a sustainable business pro-vides innovative viable </a:t>
            </a:r>
            <a:r>
              <a:rPr lang="en-US" sz="1800" dirty="0" smtClean="0">
                <a:solidFill>
                  <a:srgbClr val="579DDB"/>
                </a:solidFill>
                <a:latin typeface="Arial" panose="020B0604020202020204" pitchFamily="34" charset="0"/>
                <a:ea typeface="Times New Roman" charset="0"/>
                <a:cs typeface="Arial" panose="020B0604020202020204" pitchFamily="34" charset="0"/>
              </a:rPr>
              <a:t>products </a:t>
            </a:r>
            <a:r>
              <a:rPr lang="en-US" sz="1800" dirty="0">
                <a:solidFill>
                  <a:srgbClr val="579DDB"/>
                </a:solidFill>
                <a:latin typeface="Arial" panose="020B0604020202020204" pitchFamily="34" charset="0"/>
                <a:ea typeface="Times New Roman" charset="0"/>
                <a:cs typeface="Arial" panose="020B0604020202020204" pitchFamily="34" charset="0"/>
              </a:rPr>
              <a:t>and services which </a:t>
            </a:r>
            <a:r>
              <a:rPr lang="en-US" sz="1800" dirty="0" smtClean="0">
                <a:solidFill>
                  <a:srgbClr val="579DDB"/>
                </a:solidFill>
                <a:latin typeface="Arial" panose="020B0604020202020204" pitchFamily="34" charset="0"/>
                <a:ea typeface="Times New Roman" charset="0"/>
                <a:cs typeface="Arial" panose="020B0604020202020204" pitchFamily="34" charset="0"/>
              </a:rPr>
              <a:t>create </a:t>
            </a:r>
            <a:r>
              <a:rPr lang="en-US" sz="1800" dirty="0">
                <a:solidFill>
                  <a:srgbClr val="579DDB"/>
                </a:solidFill>
                <a:latin typeface="Arial" panose="020B0604020202020204" pitchFamily="34" charset="0"/>
                <a:ea typeface="Times New Roman" charset="0"/>
                <a:cs typeface="Arial" panose="020B0604020202020204" pitchFamily="34" charset="0"/>
              </a:rPr>
              <a:t>environmental value (ad-dressing ecological </a:t>
            </a:r>
            <a:r>
              <a:rPr lang="en-US" sz="1800" dirty="0" smtClean="0">
                <a:solidFill>
                  <a:srgbClr val="579DDB"/>
                </a:solidFill>
                <a:latin typeface="Arial" panose="020B0604020202020204" pitchFamily="34" charset="0"/>
                <a:ea typeface="Times New Roman" charset="0"/>
                <a:cs typeface="Arial" panose="020B0604020202020204" pitchFamily="34" charset="0"/>
              </a:rPr>
              <a:t>challenges </a:t>
            </a:r>
            <a:r>
              <a:rPr lang="en-US" sz="1800" dirty="0">
                <a:solidFill>
                  <a:srgbClr val="579DDB"/>
                </a:solidFill>
                <a:latin typeface="Arial" panose="020B0604020202020204" pitchFamily="34" charset="0"/>
                <a:ea typeface="Times New Roman" charset="0"/>
                <a:cs typeface="Arial" panose="020B0604020202020204" pitchFamily="34" charset="0"/>
              </a:rPr>
              <a:t>and reducing </a:t>
            </a:r>
            <a:r>
              <a:rPr lang="en-US" sz="1800" dirty="0" smtClean="0">
                <a:solidFill>
                  <a:srgbClr val="579DDB"/>
                </a:solidFill>
                <a:latin typeface="Arial" panose="020B0604020202020204" pitchFamily="34" charset="0"/>
                <a:ea typeface="Times New Roman" charset="0"/>
                <a:cs typeface="Arial" panose="020B0604020202020204" pitchFamily="34" charset="0"/>
              </a:rPr>
              <a:t>environmental </a:t>
            </a:r>
            <a:r>
              <a:rPr lang="en-US" sz="1800" dirty="0">
                <a:solidFill>
                  <a:srgbClr val="579DDB"/>
                </a:solidFill>
                <a:latin typeface="Arial" panose="020B0604020202020204" pitchFamily="34" charset="0"/>
                <a:ea typeface="Times New Roman" charset="0"/>
                <a:cs typeface="Arial" panose="020B0604020202020204" pitchFamily="34" charset="0"/>
              </a:rPr>
              <a:t>impacts) and </a:t>
            </a:r>
            <a:r>
              <a:rPr lang="en-US" sz="1800" dirty="0" smtClean="0">
                <a:solidFill>
                  <a:srgbClr val="579DDB"/>
                </a:solidFill>
                <a:latin typeface="Arial" panose="020B0604020202020204" pitchFamily="34" charset="0"/>
                <a:ea typeface="Times New Roman" charset="0"/>
                <a:cs typeface="Arial" panose="020B0604020202020204" pitchFamily="34" charset="0"/>
              </a:rPr>
              <a:t>social </a:t>
            </a:r>
            <a:r>
              <a:rPr lang="en-US" sz="1800" dirty="0">
                <a:solidFill>
                  <a:srgbClr val="579DDB"/>
                </a:solidFill>
                <a:latin typeface="Arial" panose="020B0604020202020204" pitchFamily="34" charset="0"/>
                <a:ea typeface="Times New Roman" charset="0"/>
                <a:cs typeface="Arial" panose="020B0604020202020204" pitchFamily="34" charset="0"/>
              </a:rPr>
              <a:t>value (addressing social needs) by applying eco-innovation, life cycling </a:t>
            </a:r>
            <a:r>
              <a:rPr lang="en-US" sz="1800" dirty="0" smtClean="0">
                <a:solidFill>
                  <a:srgbClr val="579DDB"/>
                </a:solidFill>
                <a:latin typeface="Arial" panose="020B0604020202020204" pitchFamily="34" charset="0"/>
                <a:ea typeface="Times New Roman" charset="0"/>
                <a:cs typeface="Arial" panose="020B0604020202020204" pitchFamily="34" charset="0"/>
              </a:rPr>
              <a:t>thinking </a:t>
            </a:r>
            <a:r>
              <a:rPr lang="en-US" sz="1800" dirty="0">
                <a:solidFill>
                  <a:srgbClr val="579DDB"/>
                </a:solidFill>
                <a:latin typeface="Arial" panose="020B0604020202020204" pitchFamily="34" charset="0"/>
                <a:ea typeface="Times New Roman" charset="0"/>
                <a:cs typeface="Arial" panose="020B0604020202020204" pitchFamily="34" charset="0"/>
              </a:rPr>
              <a:t>and eco-design </a:t>
            </a:r>
            <a:r>
              <a:rPr lang="en-US" sz="1800" dirty="0" smtClean="0">
                <a:solidFill>
                  <a:srgbClr val="579DDB"/>
                </a:solidFill>
                <a:latin typeface="Arial" panose="020B0604020202020204" pitchFamily="34" charset="0"/>
                <a:ea typeface="Times New Roman" charset="0"/>
                <a:cs typeface="Arial" panose="020B0604020202020204" pitchFamily="34" charset="0"/>
              </a:rPr>
              <a:t>approaches</a:t>
            </a:r>
            <a:r>
              <a:rPr lang="en-US" sz="1800" dirty="0">
                <a:solidFill>
                  <a:srgbClr val="579DDB"/>
                </a:solidFill>
                <a:latin typeface="Arial" panose="020B0604020202020204" pitchFamily="34" charset="0"/>
                <a:ea typeface="Times New Roman" charset="0"/>
                <a:cs typeface="Arial" panose="020B0604020202020204" pitchFamily="34" charset="0"/>
              </a:rPr>
              <a:t>.</a:t>
            </a:r>
          </a:p>
          <a:p>
            <a:pPr marL="0" indent="0">
              <a:buNone/>
            </a:pPr>
            <a:endParaRPr lang="en-US" sz="2300" dirty="0"/>
          </a:p>
          <a:p>
            <a:endParaRPr lang="en-GB" sz="2400" dirty="0"/>
          </a:p>
        </p:txBody>
      </p:sp>
      <p:pic>
        <p:nvPicPr>
          <p:cNvPr id="6"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818604" y="2123110"/>
            <a:ext cx="2939144" cy="2972469"/>
          </a:xfrm>
          <a:prstGeom prst="rect">
            <a:avLst/>
          </a:prstGeom>
          <a:noFill/>
          <a:ln>
            <a:noFill/>
          </a:ln>
          <a:extLst/>
        </p:spPr>
      </p:pic>
    </p:spTree>
    <p:extLst>
      <p:ext uri="{BB962C8B-B14F-4D97-AF65-F5344CB8AC3E}">
        <p14:creationId xmlns:p14="http://schemas.microsoft.com/office/powerpoint/2010/main" val="1493291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1615442" cy="2180704"/>
          </a:xfrm>
        </p:spPr>
        <p:txBody>
          <a:bodyPr/>
          <a:lstStyle/>
          <a:p>
            <a:pPr algn="l"/>
            <a:r>
              <a:rPr lang="en-GB" sz="2500" dirty="0" smtClean="0"/>
              <a:t>Sustainable Business: example of a Switcher</a:t>
            </a:r>
            <a:endParaRPr lang="en-GB" sz="2500" dirty="0"/>
          </a:p>
        </p:txBody>
      </p:sp>
      <p:pic>
        <p:nvPicPr>
          <p:cNvPr id="2" name="ejIqoKUgQFo"/>
          <p:cNvPicPr>
            <a:picLocks noRot="1" noChangeAspect="1"/>
          </p:cNvPicPr>
          <p:nvPr>
            <a:videoFile r:link="rId1"/>
          </p:nvPr>
        </p:nvPicPr>
        <p:blipFill>
          <a:blip r:embed="rId4"/>
          <a:stretch>
            <a:fillRect/>
          </a:stretch>
        </p:blipFill>
        <p:spPr>
          <a:xfrm>
            <a:off x="2159727" y="614748"/>
            <a:ext cx="9544593" cy="5368832"/>
          </a:xfrm>
          <a:prstGeom prst="rect">
            <a:avLst/>
          </a:prstGeom>
        </p:spPr>
      </p:pic>
    </p:spTree>
    <p:extLst>
      <p:ext uri="{BB962C8B-B14F-4D97-AF65-F5344CB8AC3E}">
        <p14:creationId xmlns:p14="http://schemas.microsoft.com/office/powerpoint/2010/main" val="398414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Eco-innovation</a:t>
            </a:r>
            <a:endParaRPr lang="en-GB" sz="3800" dirty="0"/>
          </a:p>
        </p:txBody>
      </p:sp>
      <p:sp>
        <p:nvSpPr>
          <p:cNvPr id="5" name="Contenidor de text 5"/>
          <p:cNvSpPr>
            <a:spLocks noGrp="1"/>
          </p:cNvSpPr>
          <p:nvPr>
            <p:ph type="body" sz="quarter" idx="4294967295"/>
          </p:nvPr>
        </p:nvSpPr>
        <p:spPr>
          <a:xfrm>
            <a:off x="5077096" y="702310"/>
            <a:ext cx="6043749" cy="5620108"/>
          </a:xfrm>
          <a:prstGeom prst="rect">
            <a:avLst/>
          </a:prstGeom>
        </p:spPr>
        <p:txBody>
          <a:bodyPr/>
          <a:lstStyle/>
          <a:p>
            <a:pPr marL="0" indent="0" algn="just">
              <a:lnSpc>
                <a:spcPts val="3360"/>
              </a:lnSpc>
              <a:spcBef>
                <a:spcPts val="0"/>
              </a:spcBef>
              <a:buNone/>
            </a:pPr>
            <a:r>
              <a:rPr lang="en-US" sz="2000" dirty="0" smtClean="0">
                <a:solidFill>
                  <a:srgbClr val="579DDB"/>
                </a:solidFill>
                <a:latin typeface="Arial" panose="020B0604020202020204" pitchFamily="34" charset="0"/>
                <a:ea typeface="Times New Roman" charset="0"/>
                <a:cs typeface="Arial" panose="020B0604020202020204" pitchFamily="34" charset="0"/>
              </a:rPr>
              <a:t>Eco-innovation </a:t>
            </a:r>
            <a:r>
              <a:rPr lang="en-US" sz="2000" dirty="0">
                <a:solidFill>
                  <a:srgbClr val="579DDB"/>
                </a:solidFill>
                <a:latin typeface="Arial" panose="020B0604020202020204" pitchFamily="34" charset="0"/>
                <a:ea typeface="Times New Roman" charset="0"/>
                <a:cs typeface="Arial" panose="020B0604020202020204" pitchFamily="34" charset="0"/>
              </a:rPr>
              <a:t>consists in providing new and alternative </a:t>
            </a:r>
            <a:r>
              <a:rPr lang="en-US" sz="2000" dirty="0" smtClean="0">
                <a:solidFill>
                  <a:srgbClr val="579DDB"/>
                </a:solidFill>
                <a:latin typeface="Arial" panose="020B0604020202020204" pitchFamily="34" charset="0"/>
                <a:ea typeface="Times New Roman" charset="0"/>
                <a:cs typeface="Arial" panose="020B0604020202020204" pitchFamily="34" charset="0"/>
              </a:rPr>
              <a:t>solutions</a:t>
            </a:r>
            <a:r>
              <a:rPr lang="en-US" sz="2000" dirty="0">
                <a:solidFill>
                  <a:srgbClr val="579DDB"/>
                </a:solidFill>
                <a:latin typeface="Arial" panose="020B0604020202020204" pitchFamily="34" charset="0"/>
                <a:ea typeface="Times New Roman" charset="0"/>
                <a:cs typeface="Arial" panose="020B0604020202020204" pitchFamily="34" charset="0"/>
              </a:rPr>
              <a:t>, which allow a company to reduce its environmental </a:t>
            </a:r>
            <a:r>
              <a:rPr lang="en-US" sz="2000" dirty="0" smtClean="0">
                <a:solidFill>
                  <a:srgbClr val="579DDB"/>
                </a:solidFill>
                <a:latin typeface="Arial" panose="020B0604020202020204" pitchFamily="34" charset="0"/>
                <a:ea typeface="Times New Roman" charset="0"/>
                <a:cs typeface="Arial" panose="020B0604020202020204" pitchFamily="34" charset="0"/>
              </a:rPr>
              <a:t>impacts </a:t>
            </a:r>
            <a:r>
              <a:rPr lang="en-US" sz="2000" dirty="0">
                <a:solidFill>
                  <a:srgbClr val="579DDB"/>
                </a:solidFill>
                <a:latin typeface="Arial" panose="020B0604020202020204" pitchFamily="34" charset="0"/>
                <a:ea typeface="Times New Roman" charset="0"/>
                <a:cs typeface="Arial" panose="020B0604020202020204" pitchFamily="34" charset="0"/>
              </a:rPr>
              <a:t>and/or create environmental </a:t>
            </a:r>
            <a:r>
              <a:rPr lang="en-US" sz="2000" dirty="0" smtClean="0">
                <a:solidFill>
                  <a:srgbClr val="579DDB"/>
                </a:solidFill>
                <a:latin typeface="Arial" panose="020B0604020202020204" pitchFamily="34" charset="0"/>
                <a:ea typeface="Times New Roman" charset="0"/>
                <a:cs typeface="Arial" panose="020B0604020202020204" pitchFamily="34" charset="0"/>
              </a:rPr>
              <a:t>value.</a:t>
            </a:r>
            <a:endParaRPr lang="en-US" sz="2000" dirty="0">
              <a:solidFill>
                <a:srgbClr val="579DDB"/>
              </a:solidFill>
              <a:latin typeface="Arial" panose="020B0604020202020204" pitchFamily="34" charset="0"/>
              <a:ea typeface="Times New Roman" charset="0"/>
              <a:cs typeface="Arial" panose="020B0604020202020204" pitchFamily="34" charset="0"/>
            </a:endParaRPr>
          </a:p>
          <a:p>
            <a:pPr marL="0" indent="0">
              <a:buNone/>
            </a:pPr>
            <a:endParaRPr lang="en-US" sz="2300" dirty="0"/>
          </a:p>
          <a:p>
            <a:endParaRPr lang="en-GB" sz="2400" dirty="0"/>
          </a:p>
        </p:txBody>
      </p:sp>
      <p:pic>
        <p:nvPicPr>
          <p:cNvPr id="4" name="Imatge 3"/>
          <p:cNvPicPr/>
          <p:nvPr/>
        </p:nvPicPr>
        <p:blipFill>
          <a:blip r:embed="rId3"/>
          <a:stretch>
            <a:fillRect/>
          </a:stretch>
        </p:blipFill>
        <p:spPr>
          <a:xfrm>
            <a:off x="5753781" y="3152653"/>
            <a:ext cx="3851774" cy="2412124"/>
          </a:xfrm>
          <a:prstGeom prst="rect">
            <a:avLst/>
          </a:prstGeom>
        </p:spPr>
      </p:pic>
    </p:spTree>
    <p:extLst>
      <p:ext uri="{BB962C8B-B14F-4D97-AF65-F5344CB8AC3E}">
        <p14:creationId xmlns:p14="http://schemas.microsoft.com/office/powerpoint/2010/main" val="234780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Eco-design</a:t>
            </a:r>
            <a:endParaRPr lang="en-GB" sz="3800" dirty="0"/>
          </a:p>
        </p:txBody>
      </p:sp>
      <p:sp>
        <p:nvSpPr>
          <p:cNvPr id="5" name="Contenidor de text 5"/>
          <p:cNvSpPr>
            <a:spLocks noGrp="1"/>
          </p:cNvSpPr>
          <p:nvPr>
            <p:ph type="body" sz="quarter" idx="4294967295"/>
          </p:nvPr>
        </p:nvSpPr>
        <p:spPr>
          <a:xfrm>
            <a:off x="5817325" y="1033236"/>
            <a:ext cx="5059681" cy="5001804"/>
          </a:xfrm>
          <a:prstGeom prst="rect">
            <a:avLst/>
          </a:prstGeom>
        </p:spPr>
        <p:txBody>
          <a:bodyPr/>
          <a:lstStyle/>
          <a:p>
            <a:pPr marL="0" indent="0" algn="just">
              <a:lnSpc>
                <a:spcPts val="3360"/>
              </a:lnSpc>
              <a:spcBef>
                <a:spcPts val="0"/>
              </a:spcBef>
              <a:buNone/>
            </a:pPr>
            <a:r>
              <a:rPr lang="en-US" sz="2000" dirty="0">
                <a:solidFill>
                  <a:srgbClr val="579DDB"/>
                </a:solidFill>
                <a:latin typeface="Arial" panose="020B0604020202020204" pitchFamily="34" charset="0"/>
                <a:ea typeface="Times New Roman" charset="0"/>
                <a:cs typeface="Arial" panose="020B0604020202020204" pitchFamily="34" charset="0"/>
              </a:rPr>
              <a:t>Eco-design consists in taking into account and assess from the design stage (of a product or service and its business model) any potential environmental impact. Impacts on the environment have to be systematically evaluated at all stages of the lifecycle of the product/service: design; extraction and purchasing of raw materials; production; packaging and distribution; sales and </a:t>
            </a:r>
            <a:r>
              <a:rPr lang="en-US" sz="2000" dirty="0" smtClean="0">
                <a:solidFill>
                  <a:srgbClr val="579DDB"/>
                </a:solidFill>
                <a:latin typeface="Arial" panose="020B0604020202020204" pitchFamily="34" charset="0"/>
                <a:ea typeface="Times New Roman" charset="0"/>
                <a:cs typeface="Arial" panose="020B0604020202020204" pitchFamily="34" charset="0"/>
              </a:rPr>
              <a:t>marketing</a:t>
            </a:r>
            <a:r>
              <a:rPr lang="en-US" sz="2000" dirty="0">
                <a:solidFill>
                  <a:srgbClr val="579DDB"/>
                </a:solidFill>
                <a:latin typeface="Arial" panose="020B0604020202020204" pitchFamily="34" charset="0"/>
                <a:ea typeface="Times New Roman" charset="0"/>
                <a:cs typeface="Arial" panose="020B0604020202020204" pitchFamily="34" charset="0"/>
              </a:rPr>
              <a:t>, product use; end of life management.</a:t>
            </a:r>
            <a:endParaRPr lang="en-US" sz="2000" dirty="0"/>
          </a:p>
          <a:p>
            <a:endParaRPr lang="en-GB" sz="2400" dirty="0"/>
          </a:p>
        </p:txBody>
      </p:sp>
      <p:pic>
        <p:nvPicPr>
          <p:cNvPr id="6" name="Imatge 5"/>
          <p:cNvPicPr/>
          <p:nvPr/>
        </p:nvPicPr>
        <p:blipFill>
          <a:blip r:embed="rId3">
            <a:extLst>
              <a:ext uri="{28A0092B-C50C-407E-A947-70E740481C1C}">
                <a14:useLocalDpi xmlns:a14="http://schemas.microsoft.com/office/drawing/2010/main" val="0"/>
              </a:ext>
            </a:extLst>
          </a:blip>
          <a:stretch>
            <a:fillRect/>
          </a:stretch>
        </p:blipFill>
        <p:spPr>
          <a:xfrm>
            <a:off x="888925" y="1808228"/>
            <a:ext cx="3447943" cy="2998974"/>
          </a:xfrm>
          <a:prstGeom prst="rect">
            <a:avLst/>
          </a:prstGeom>
        </p:spPr>
      </p:pic>
    </p:spTree>
    <p:extLst>
      <p:ext uri="{BB962C8B-B14F-4D97-AF65-F5344CB8AC3E}">
        <p14:creationId xmlns:p14="http://schemas.microsoft.com/office/powerpoint/2010/main" val="1297585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614747"/>
            <a:ext cx="3391988" cy="5312811"/>
          </a:xfrm>
        </p:spPr>
        <p:txBody>
          <a:bodyPr/>
          <a:lstStyle/>
          <a:p>
            <a:pPr algn="l"/>
            <a:r>
              <a:rPr lang="en-GB" sz="3800" dirty="0" smtClean="0"/>
              <a:t>Sustainable Consumption and Production</a:t>
            </a:r>
            <a:endParaRPr lang="en-GB" sz="3800" dirty="0"/>
          </a:p>
        </p:txBody>
      </p:sp>
      <p:sp>
        <p:nvSpPr>
          <p:cNvPr id="5" name="Contenidor de text 5"/>
          <p:cNvSpPr>
            <a:spLocks noGrp="1"/>
          </p:cNvSpPr>
          <p:nvPr>
            <p:ph type="body" sz="quarter" idx="4294967295"/>
          </p:nvPr>
        </p:nvSpPr>
        <p:spPr>
          <a:xfrm>
            <a:off x="5408024" y="681818"/>
            <a:ext cx="5643152" cy="1387742"/>
          </a:xfrm>
          <a:prstGeom prst="rect">
            <a:avLst/>
          </a:prstGeom>
        </p:spPr>
        <p:txBody>
          <a:bodyPr/>
          <a:lstStyle/>
          <a:p>
            <a:pPr marL="0" indent="0" algn="just">
              <a:lnSpc>
                <a:spcPts val="3360"/>
              </a:lnSpc>
              <a:spcBef>
                <a:spcPts val="0"/>
              </a:spcBef>
              <a:buNone/>
            </a:pPr>
            <a:r>
              <a:rPr lang="en-US" sz="2000" dirty="0" smtClean="0">
                <a:solidFill>
                  <a:srgbClr val="579DDB"/>
                </a:solidFill>
                <a:latin typeface="Arial" panose="020B0604020202020204" pitchFamily="34" charset="0"/>
                <a:ea typeface="Times New Roman" charset="0"/>
                <a:cs typeface="Arial" panose="020B0604020202020204" pitchFamily="34" charset="0"/>
              </a:rPr>
              <a:t>Adopted by all United Nations Member </a:t>
            </a:r>
            <a:r>
              <a:rPr lang="en-US" sz="2000" dirty="0">
                <a:solidFill>
                  <a:srgbClr val="579DDB"/>
                </a:solidFill>
                <a:latin typeface="Arial" panose="020B0604020202020204" pitchFamily="34" charset="0"/>
                <a:ea typeface="Times New Roman" charset="0"/>
                <a:cs typeface="Arial" panose="020B0604020202020204" pitchFamily="34" charset="0"/>
              </a:rPr>
              <a:t>States: </a:t>
            </a:r>
            <a:r>
              <a:rPr lang="en-US" sz="2000" dirty="0" smtClean="0">
                <a:solidFill>
                  <a:srgbClr val="579DDB"/>
                </a:solidFill>
                <a:latin typeface="Arial" panose="020B0604020202020204" pitchFamily="34" charset="0"/>
                <a:ea typeface="Times New Roman" charset="0"/>
                <a:cs typeface="Arial" panose="020B0604020202020204" pitchFamily="34" charset="0"/>
              </a:rPr>
              <a:t/>
            </a:r>
            <a:br>
              <a:rPr lang="en-US" sz="2000" dirty="0" smtClean="0">
                <a:solidFill>
                  <a:srgbClr val="579DDB"/>
                </a:solidFill>
                <a:latin typeface="Arial" panose="020B0604020202020204" pitchFamily="34" charset="0"/>
                <a:ea typeface="Times New Roman" charset="0"/>
                <a:cs typeface="Arial" panose="020B0604020202020204" pitchFamily="34" charset="0"/>
              </a:rPr>
            </a:br>
            <a:r>
              <a:rPr lang="en-US" sz="2000" i="1" dirty="0" smtClean="0">
                <a:solidFill>
                  <a:srgbClr val="579DDB"/>
                </a:solidFill>
                <a:latin typeface="Arial" panose="020B0604020202020204" pitchFamily="34" charset="0"/>
                <a:ea typeface="Times New Roman" charset="0"/>
                <a:cs typeface="Arial" panose="020B0604020202020204" pitchFamily="34" charset="0"/>
              </a:rPr>
              <a:t>2030 </a:t>
            </a:r>
            <a:r>
              <a:rPr lang="en-US" sz="2000" i="1" dirty="0">
                <a:solidFill>
                  <a:srgbClr val="579DDB"/>
                </a:solidFill>
                <a:latin typeface="Arial" panose="020B0604020202020204" pitchFamily="34" charset="0"/>
                <a:ea typeface="Times New Roman" charset="0"/>
                <a:cs typeface="Arial" panose="020B0604020202020204" pitchFamily="34" charset="0"/>
              </a:rPr>
              <a:t>Agenda for Sustainable </a:t>
            </a:r>
            <a:r>
              <a:rPr lang="en-US" sz="2000" i="1" dirty="0" smtClean="0">
                <a:solidFill>
                  <a:srgbClr val="579DDB"/>
                </a:solidFill>
                <a:latin typeface="Arial" panose="020B0604020202020204" pitchFamily="34" charset="0"/>
                <a:ea typeface="Times New Roman" charset="0"/>
                <a:cs typeface="Arial" panose="020B0604020202020204" pitchFamily="34" charset="0"/>
              </a:rPr>
              <a:t>Development Sustainable </a:t>
            </a:r>
            <a:r>
              <a:rPr lang="en-US" sz="2000" i="1" dirty="0">
                <a:solidFill>
                  <a:srgbClr val="579DDB"/>
                </a:solidFill>
                <a:latin typeface="Arial" panose="020B0604020202020204" pitchFamily="34" charset="0"/>
                <a:ea typeface="Times New Roman" charset="0"/>
                <a:cs typeface="Arial" panose="020B0604020202020204" pitchFamily="34" charset="0"/>
              </a:rPr>
              <a:t>Development Goal 12</a:t>
            </a:r>
            <a:endParaRPr lang="en-US" sz="2000" i="1" dirty="0" smtClean="0">
              <a:solidFill>
                <a:srgbClr val="579DDB"/>
              </a:solidFill>
              <a:latin typeface="Arial" panose="020B0604020202020204" pitchFamily="34" charset="0"/>
              <a:ea typeface="Times New Roman" charset="0"/>
              <a:cs typeface="Arial" panose="020B0604020202020204" pitchFamily="34" charset="0"/>
            </a:endParaRPr>
          </a:p>
          <a:p>
            <a:pPr>
              <a:lnSpc>
                <a:spcPts val="3360"/>
              </a:lnSpc>
              <a:spcBef>
                <a:spcPts val="0"/>
              </a:spcBef>
            </a:pPr>
            <a:endParaRPr lang="en-US" sz="2300" dirty="0" smtClean="0">
              <a:solidFill>
                <a:srgbClr val="579DDB"/>
              </a:solidFill>
              <a:latin typeface="Arial" panose="020B0604020202020204" pitchFamily="34" charset="0"/>
              <a:ea typeface="Times New Roman" charset="0"/>
              <a:cs typeface="Arial" panose="020B0604020202020204" pitchFamily="34" charset="0"/>
            </a:endParaRPr>
          </a:p>
          <a:p>
            <a:pPr>
              <a:lnSpc>
                <a:spcPts val="3360"/>
              </a:lnSpc>
              <a:spcBef>
                <a:spcPts val="0"/>
              </a:spcBef>
            </a:pPr>
            <a:endParaRPr lang="en-US" sz="2300" dirty="0" smtClean="0">
              <a:solidFill>
                <a:srgbClr val="579DDB"/>
              </a:solidFill>
              <a:latin typeface="Arial" panose="020B0604020202020204" pitchFamily="34" charset="0"/>
              <a:ea typeface="Times New Roman" charset="0"/>
              <a:cs typeface="Arial" panose="020B0604020202020204" pitchFamily="34" charset="0"/>
            </a:endParaRPr>
          </a:p>
          <a:p>
            <a:pPr>
              <a:lnSpc>
                <a:spcPts val="3360"/>
              </a:lnSpc>
              <a:spcBef>
                <a:spcPts val="0"/>
              </a:spcBef>
            </a:pPr>
            <a:endParaRPr lang="en-US" sz="2300" dirty="0">
              <a:solidFill>
                <a:srgbClr val="579DDB"/>
              </a:solidFill>
              <a:latin typeface="Arial" panose="020B0604020202020204" pitchFamily="34" charset="0"/>
              <a:ea typeface="Times New Roman" charset="0"/>
              <a:cs typeface="Arial" panose="020B0604020202020204" pitchFamily="34" charset="0"/>
            </a:endParaRPr>
          </a:p>
          <a:p>
            <a:pPr marL="0" indent="0">
              <a:buNone/>
            </a:pPr>
            <a:endParaRPr lang="en-US" sz="2300" dirty="0"/>
          </a:p>
          <a:p>
            <a:endParaRPr lang="en-GB" sz="2400" dirty="0"/>
          </a:p>
        </p:txBody>
      </p:sp>
      <p:pic>
        <p:nvPicPr>
          <p:cNvPr id="6" name="Imatge 5"/>
          <p:cNvPicPr/>
          <p:nvPr/>
        </p:nvPicPr>
        <p:blipFill>
          <a:blip r:embed="rId3"/>
          <a:stretch>
            <a:fillRect/>
          </a:stretch>
        </p:blipFill>
        <p:spPr>
          <a:xfrm>
            <a:off x="341496" y="2817308"/>
            <a:ext cx="5362812" cy="2825845"/>
          </a:xfrm>
          <a:prstGeom prst="rect">
            <a:avLst/>
          </a:prstGeom>
        </p:spPr>
      </p:pic>
      <p:sp>
        <p:nvSpPr>
          <p:cNvPr id="8" name="Contenidor de text 5"/>
          <p:cNvSpPr>
            <a:spLocks noGrp="1"/>
          </p:cNvSpPr>
          <p:nvPr>
            <p:ph type="body" sz="quarter" idx="4294967295"/>
          </p:nvPr>
        </p:nvSpPr>
        <p:spPr>
          <a:xfrm>
            <a:off x="6244044" y="2275914"/>
            <a:ext cx="4807132" cy="3367239"/>
          </a:xfrm>
          <a:prstGeom prst="rect">
            <a:avLst/>
          </a:prstGeom>
        </p:spPr>
        <p:txBody>
          <a:bodyPr/>
          <a:lstStyle/>
          <a:p>
            <a:pPr>
              <a:lnSpc>
                <a:spcPts val="3360"/>
              </a:lnSpc>
              <a:spcBef>
                <a:spcPts val="0"/>
              </a:spcBef>
            </a:pPr>
            <a:endParaRPr lang="en-US" sz="2300" dirty="0" smtClean="0">
              <a:solidFill>
                <a:srgbClr val="579DDB"/>
              </a:solidFill>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buNone/>
            </a:pPr>
            <a:r>
              <a:rPr lang="en-US" sz="1500" dirty="0">
                <a:solidFill>
                  <a:srgbClr val="579DDB"/>
                </a:solidFill>
                <a:latin typeface="Arial" panose="020B0604020202020204" pitchFamily="34" charset="0"/>
                <a:ea typeface="Times New Roman" charset="0"/>
                <a:cs typeface="Arial" panose="020B0604020202020204" pitchFamily="34" charset="0"/>
              </a:rPr>
              <a:t>SCP is </a:t>
            </a:r>
            <a:r>
              <a:rPr lang="en-US" sz="1500" dirty="0" smtClean="0">
                <a:solidFill>
                  <a:srgbClr val="579DDB"/>
                </a:solidFill>
                <a:latin typeface="Arial" panose="020B0604020202020204" pitchFamily="34" charset="0"/>
                <a:ea typeface="Times New Roman" charset="0"/>
                <a:cs typeface="Arial" panose="020B0604020202020204" pitchFamily="34" charset="0"/>
              </a:rPr>
              <a:t>about "</a:t>
            </a:r>
            <a:r>
              <a:rPr lang="en-US" sz="1500" dirty="0">
                <a:solidFill>
                  <a:srgbClr val="579DDB"/>
                </a:solidFill>
                <a:latin typeface="Arial" panose="020B0604020202020204" pitchFamily="34" charset="0"/>
                <a:ea typeface="Times New Roman" charset="0"/>
                <a:cs typeface="Arial" panose="020B0604020202020204" pitchFamily="34" charset="0"/>
              </a:rPr>
              <a:t>the use of services and related products, which respond to basic needs and bring a better quality of life while minimizing the use of natural resources and toxic materials as well as the </a:t>
            </a:r>
            <a:r>
              <a:rPr lang="en-US" sz="1500" dirty="0" smtClean="0">
                <a:solidFill>
                  <a:srgbClr val="579DDB"/>
                </a:solidFill>
                <a:latin typeface="Arial" panose="020B0604020202020204" pitchFamily="34" charset="0"/>
                <a:ea typeface="Times New Roman" charset="0"/>
                <a:cs typeface="Arial" panose="020B0604020202020204" pitchFamily="34" charset="0"/>
              </a:rPr>
              <a:t>emissions </a:t>
            </a:r>
            <a:r>
              <a:rPr lang="en-US" sz="1500" dirty="0">
                <a:solidFill>
                  <a:srgbClr val="579DDB"/>
                </a:solidFill>
                <a:latin typeface="Arial" panose="020B0604020202020204" pitchFamily="34" charset="0"/>
                <a:ea typeface="Times New Roman" charset="0"/>
                <a:cs typeface="Arial" panose="020B0604020202020204" pitchFamily="34" charset="0"/>
              </a:rPr>
              <a:t>of waste and pollutants over the life cycle of the service or product so as not to jeopardize the needs of further generations</a:t>
            </a:r>
            <a:r>
              <a:rPr lang="en-US" sz="1500" dirty="0" smtClean="0">
                <a:solidFill>
                  <a:srgbClr val="579DDB"/>
                </a:solidFill>
                <a:latin typeface="Arial" panose="020B0604020202020204" pitchFamily="34" charset="0"/>
                <a:ea typeface="Times New Roman" charset="0"/>
                <a:cs typeface="Arial" panose="020B0604020202020204" pitchFamily="34" charset="0"/>
              </a:rPr>
              <a:t>” (Oslo Symposium 1994).</a:t>
            </a:r>
            <a:endParaRPr lang="en-US" sz="1500" dirty="0">
              <a:solidFill>
                <a:srgbClr val="579DDB"/>
              </a:solidFill>
              <a:latin typeface="Arial" panose="020B0604020202020204" pitchFamily="34" charset="0"/>
              <a:ea typeface="Times New Roman" charset="0"/>
              <a:cs typeface="Arial" panose="020B0604020202020204" pitchFamily="34" charset="0"/>
            </a:endParaRPr>
          </a:p>
          <a:p>
            <a:pPr>
              <a:lnSpc>
                <a:spcPts val="3360"/>
              </a:lnSpc>
              <a:spcBef>
                <a:spcPts val="0"/>
              </a:spcBef>
            </a:pPr>
            <a:endParaRPr lang="en-US" sz="2300" dirty="0" smtClean="0">
              <a:solidFill>
                <a:srgbClr val="579DDB"/>
              </a:solidFill>
              <a:latin typeface="Arial" panose="020B0604020202020204" pitchFamily="34" charset="0"/>
              <a:ea typeface="Times New Roman" charset="0"/>
              <a:cs typeface="Arial" panose="020B0604020202020204" pitchFamily="34" charset="0"/>
            </a:endParaRPr>
          </a:p>
          <a:p>
            <a:pPr>
              <a:lnSpc>
                <a:spcPts val="3360"/>
              </a:lnSpc>
              <a:spcBef>
                <a:spcPts val="0"/>
              </a:spcBef>
            </a:pPr>
            <a:endParaRPr lang="en-US" sz="2300" dirty="0" smtClean="0">
              <a:solidFill>
                <a:srgbClr val="579DDB"/>
              </a:solidFill>
              <a:latin typeface="Arial" panose="020B0604020202020204" pitchFamily="34" charset="0"/>
              <a:ea typeface="Times New Roman" charset="0"/>
              <a:cs typeface="Arial" panose="020B0604020202020204" pitchFamily="34" charset="0"/>
            </a:endParaRPr>
          </a:p>
          <a:p>
            <a:pPr>
              <a:lnSpc>
                <a:spcPts val="3360"/>
              </a:lnSpc>
              <a:spcBef>
                <a:spcPts val="0"/>
              </a:spcBef>
            </a:pPr>
            <a:endParaRPr lang="en-US" sz="2300" dirty="0">
              <a:solidFill>
                <a:srgbClr val="579DDB"/>
              </a:solidFill>
              <a:latin typeface="Arial" panose="020B0604020202020204" pitchFamily="34" charset="0"/>
              <a:ea typeface="Times New Roman" charset="0"/>
              <a:cs typeface="Arial" panose="020B0604020202020204" pitchFamily="34" charset="0"/>
            </a:endParaRPr>
          </a:p>
          <a:p>
            <a:pPr marL="0" indent="0">
              <a:buNone/>
            </a:pPr>
            <a:endParaRPr lang="en-US" sz="2300" dirty="0"/>
          </a:p>
          <a:p>
            <a:endParaRPr lang="en-GB" sz="2400" dirty="0"/>
          </a:p>
        </p:txBody>
      </p:sp>
    </p:spTree>
    <p:extLst>
      <p:ext uri="{BB962C8B-B14F-4D97-AF65-F5344CB8AC3E}">
        <p14:creationId xmlns:p14="http://schemas.microsoft.com/office/powerpoint/2010/main" val="1547659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614747"/>
            <a:ext cx="4663440" cy="5312811"/>
          </a:xfrm>
        </p:spPr>
        <p:txBody>
          <a:bodyPr/>
          <a:lstStyle/>
          <a:p>
            <a:pPr algn="l"/>
            <a:r>
              <a:rPr lang="en-GB" sz="3800" dirty="0" smtClean="0"/>
              <a:t>Circular Economy</a:t>
            </a:r>
            <a:endParaRPr lang="en-GB" sz="3800" dirty="0"/>
          </a:p>
        </p:txBody>
      </p:sp>
      <p:sp>
        <p:nvSpPr>
          <p:cNvPr id="5" name="Contenidor de text 5"/>
          <p:cNvSpPr>
            <a:spLocks noGrp="1"/>
          </p:cNvSpPr>
          <p:nvPr>
            <p:ph type="body" sz="quarter" idx="4294967295"/>
          </p:nvPr>
        </p:nvSpPr>
        <p:spPr>
          <a:xfrm>
            <a:off x="5773789" y="614747"/>
            <a:ext cx="5373185" cy="5434252"/>
          </a:xfrm>
          <a:prstGeom prst="rect">
            <a:avLst/>
          </a:prstGeom>
        </p:spPr>
        <p:txBody>
          <a:bodyPr/>
          <a:lstStyle/>
          <a:p>
            <a:pPr marL="0" indent="0" algn="just">
              <a:lnSpc>
                <a:spcPts val="3360"/>
              </a:lnSpc>
              <a:spcBef>
                <a:spcPts val="0"/>
              </a:spcBef>
              <a:buNone/>
            </a:pPr>
            <a:r>
              <a:rPr lang="en-US" sz="1800" dirty="0">
                <a:solidFill>
                  <a:srgbClr val="579DDB"/>
                </a:solidFill>
                <a:latin typeface="Arial" panose="020B0604020202020204" pitchFamily="34" charset="0"/>
                <a:ea typeface="Times New Roman" charset="0"/>
                <a:cs typeface="Arial" panose="020B0604020202020204" pitchFamily="34" charset="0"/>
              </a:rPr>
              <a:t>“Looking beyond the current take-make-waste extractive </a:t>
            </a:r>
            <a:r>
              <a:rPr lang="en-US" sz="1800" dirty="0" smtClean="0">
                <a:solidFill>
                  <a:srgbClr val="579DDB"/>
                </a:solidFill>
                <a:latin typeface="Arial" panose="020B0604020202020204" pitchFamily="34" charset="0"/>
                <a:ea typeface="Times New Roman" charset="0"/>
                <a:cs typeface="Arial" panose="020B0604020202020204" pitchFamily="34" charset="0"/>
              </a:rPr>
              <a:t>industrial </a:t>
            </a:r>
            <a:r>
              <a:rPr lang="en-US" sz="1800" dirty="0">
                <a:solidFill>
                  <a:srgbClr val="579DDB"/>
                </a:solidFill>
                <a:latin typeface="Arial" panose="020B0604020202020204" pitchFamily="34" charset="0"/>
                <a:ea typeface="Times New Roman" charset="0"/>
                <a:cs typeface="Arial" panose="020B0604020202020204" pitchFamily="34" charset="0"/>
              </a:rPr>
              <a:t>model, a circular economy aims to redefine growth, focusing on positive society-wide benefits. It entails gradually decoupling economic activity from the consumption of finite resources, and designing waste out of the system. Underpinned by a transition to renewable energy sources, the circular model builds </a:t>
            </a:r>
            <a:r>
              <a:rPr lang="en-US" sz="1800" dirty="0" smtClean="0">
                <a:solidFill>
                  <a:srgbClr val="579DDB"/>
                </a:solidFill>
                <a:latin typeface="Arial" panose="020B0604020202020204" pitchFamily="34" charset="0"/>
                <a:ea typeface="Times New Roman" charset="0"/>
                <a:cs typeface="Arial" panose="020B0604020202020204" pitchFamily="34" charset="0"/>
              </a:rPr>
              <a:t>economic</a:t>
            </a:r>
            <a:r>
              <a:rPr lang="en-US" sz="1800" dirty="0">
                <a:solidFill>
                  <a:srgbClr val="579DDB"/>
                </a:solidFill>
                <a:latin typeface="Arial" panose="020B0604020202020204" pitchFamily="34" charset="0"/>
                <a:ea typeface="Times New Roman" charset="0"/>
                <a:cs typeface="Arial" panose="020B0604020202020204" pitchFamily="34" charset="0"/>
              </a:rPr>
              <a:t>, natural, and social capital. It is based on three principles: </a:t>
            </a:r>
            <a:r>
              <a:rPr lang="en-US" sz="1800" dirty="0" smtClean="0">
                <a:solidFill>
                  <a:srgbClr val="579DDB"/>
                </a:solidFill>
                <a:latin typeface="Arial" panose="020B0604020202020204" pitchFamily="34" charset="0"/>
                <a:ea typeface="Times New Roman" charset="0"/>
                <a:cs typeface="Arial" panose="020B0604020202020204" pitchFamily="34" charset="0"/>
              </a:rPr>
              <a:t>Design </a:t>
            </a:r>
            <a:r>
              <a:rPr lang="en-US" sz="1800" dirty="0">
                <a:solidFill>
                  <a:srgbClr val="579DDB"/>
                </a:solidFill>
                <a:latin typeface="Arial" panose="020B0604020202020204" pitchFamily="34" charset="0"/>
                <a:ea typeface="Times New Roman" charset="0"/>
                <a:cs typeface="Arial" panose="020B0604020202020204" pitchFamily="34" charset="0"/>
              </a:rPr>
              <a:t>out waste and pollution; Keep products and materials in use; Regenerate natural systems</a:t>
            </a:r>
            <a:r>
              <a:rPr lang="en-US" sz="1800" dirty="0" smtClean="0">
                <a:solidFill>
                  <a:srgbClr val="579DDB"/>
                </a:solidFill>
                <a:latin typeface="Arial" panose="020B0604020202020204" pitchFamily="34" charset="0"/>
                <a:ea typeface="Times New Roman" charset="0"/>
                <a:cs typeface="Arial" panose="020B0604020202020204" pitchFamily="34" charset="0"/>
              </a:rPr>
              <a:t>” (Ellen MacArthur Foundation).</a:t>
            </a:r>
            <a:endParaRPr lang="en-GB" sz="1800" dirty="0"/>
          </a:p>
        </p:txBody>
      </p:sp>
      <p:pic>
        <p:nvPicPr>
          <p:cNvPr id="2" name="Imatge 1"/>
          <p:cNvPicPr>
            <a:picLocks noChangeAspect="1"/>
          </p:cNvPicPr>
          <p:nvPr/>
        </p:nvPicPr>
        <p:blipFill>
          <a:blip r:embed="rId3"/>
          <a:stretch>
            <a:fillRect/>
          </a:stretch>
        </p:blipFill>
        <p:spPr>
          <a:xfrm>
            <a:off x="239486" y="1773032"/>
            <a:ext cx="5159921" cy="3326869"/>
          </a:xfrm>
          <a:prstGeom prst="rect">
            <a:avLst/>
          </a:prstGeom>
        </p:spPr>
      </p:pic>
    </p:spTree>
    <p:extLst>
      <p:ext uri="{BB962C8B-B14F-4D97-AF65-F5344CB8AC3E}">
        <p14:creationId xmlns:p14="http://schemas.microsoft.com/office/powerpoint/2010/main" val="399146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Business Model Canvas</a:t>
            </a:r>
            <a:endParaRPr lang="en-GB" sz="3800" dirty="0"/>
          </a:p>
        </p:txBody>
      </p:sp>
      <p:sp>
        <p:nvSpPr>
          <p:cNvPr id="5" name="Contenidor de text 5"/>
          <p:cNvSpPr>
            <a:spLocks noGrp="1"/>
          </p:cNvSpPr>
          <p:nvPr>
            <p:ph type="body" sz="quarter" idx="4294967295"/>
          </p:nvPr>
        </p:nvSpPr>
        <p:spPr>
          <a:xfrm>
            <a:off x="7071360" y="850359"/>
            <a:ext cx="3596640" cy="4827629"/>
          </a:xfrm>
          <a:prstGeom prst="rect">
            <a:avLst/>
          </a:prstGeom>
        </p:spPr>
        <p:txBody>
          <a:bodyPr/>
          <a:lstStyle/>
          <a:p>
            <a:pPr marL="0" indent="0" algn="just">
              <a:lnSpc>
                <a:spcPts val="3360"/>
              </a:lnSpc>
              <a:spcBef>
                <a:spcPts val="0"/>
              </a:spcBef>
              <a:buNone/>
            </a:pPr>
            <a:r>
              <a:rPr lang="en-US" sz="2000" dirty="0">
                <a:solidFill>
                  <a:srgbClr val="579DDB"/>
                </a:solidFill>
                <a:latin typeface="Arial" panose="020B0604020202020204" pitchFamily="34" charset="0"/>
                <a:ea typeface="Times New Roman" charset="0"/>
                <a:cs typeface="Arial" panose="020B0604020202020204" pitchFamily="34" charset="0"/>
              </a:rPr>
              <a:t>“A business model describes the rationale of how an </a:t>
            </a:r>
            <a:r>
              <a:rPr lang="en-US" sz="2000" dirty="0" smtClean="0">
                <a:solidFill>
                  <a:srgbClr val="579DDB"/>
                </a:solidFill>
                <a:latin typeface="Arial" panose="020B0604020202020204" pitchFamily="34" charset="0"/>
                <a:ea typeface="Times New Roman" charset="0"/>
                <a:cs typeface="Arial" panose="020B0604020202020204" pitchFamily="34" charset="0"/>
              </a:rPr>
              <a:t>organization </a:t>
            </a:r>
            <a:r>
              <a:rPr lang="en-US" sz="2000" dirty="0">
                <a:solidFill>
                  <a:srgbClr val="579DDB"/>
                </a:solidFill>
                <a:latin typeface="Arial" panose="020B0604020202020204" pitchFamily="34" charset="0"/>
                <a:ea typeface="Times New Roman" charset="0"/>
                <a:cs typeface="Arial" panose="020B0604020202020204" pitchFamily="34" charset="0"/>
              </a:rPr>
              <a:t>creates, delivers, and captures value</a:t>
            </a:r>
            <a:r>
              <a:rPr lang="en-US" sz="2000" dirty="0" smtClean="0">
                <a:solidFill>
                  <a:srgbClr val="579DDB"/>
                </a:solidFill>
                <a:latin typeface="Arial" panose="020B0604020202020204" pitchFamily="34" charset="0"/>
                <a:ea typeface="Times New Roman" charset="0"/>
                <a:cs typeface="Arial" panose="020B0604020202020204" pitchFamily="34" charset="0"/>
              </a:rPr>
              <a:t>” (</a:t>
            </a:r>
            <a:r>
              <a:rPr lang="en-US" sz="2000" dirty="0" err="1" smtClean="0">
                <a:solidFill>
                  <a:srgbClr val="579DDB"/>
                </a:solidFill>
                <a:latin typeface="Arial" panose="020B0604020202020204" pitchFamily="34" charset="0"/>
                <a:ea typeface="Times New Roman" charset="0"/>
                <a:cs typeface="Arial" panose="020B0604020202020204" pitchFamily="34" charset="0"/>
              </a:rPr>
              <a:t>Osterwalder</a:t>
            </a:r>
            <a:r>
              <a:rPr lang="en-US" sz="2000" dirty="0" smtClean="0">
                <a:solidFill>
                  <a:srgbClr val="579DDB"/>
                </a:solidFill>
                <a:latin typeface="Arial" panose="020B0604020202020204" pitchFamily="34" charset="0"/>
                <a:ea typeface="Times New Roman" charset="0"/>
                <a:cs typeface="Arial" panose="020B0604020202020204" pitchFamily="34" charset="0"/>
              </a:rPr>
              <a:t> and </a:t>
            </a:r>
            <a:r>
              <a:rPr lang="en-US" sz="2000" dirty="0" err="1" smtClean="0">
                <a:solidFill>
                  <a:srgbClr val="579DDB"/>
                </a:solidFill>
                <a:latin typeface="Arial" panose="020B0604020202020204" pitchFamily="34" charset="0"/>
                <a:ea typeface="Times New Roman" charset="0"/>
                <a:cs typeface="Arial" panose="020B0604020202020204" pitchFamily="34" charset="0"/>
              </a:rPr>
              <a:t>Pigneur</a:t>
            </a:r>
            <a:r>
              <a:rPr lang="en-US" sz="2000" dirty="0" smtClean="0">
                <a:solidFill>
                  <a:srgbClr val="579DDB"/>
                </a:solidFill>
                <a:latin typeface="Arial" panose="020B0604020202020204" pitchFamily="34" charset="0"/>
                <a:ea typeface="Times New Roman" charset="0"/>
                <a:cs typeface="Arial" panose="020B0604020202020204" pitchFamily="34" charset="0"/>
              </a:rPr>
              <a:t>).</a:t>
            </a:r>
          </a:p>
          <a:p>
            <a:pPr marL="0" indent="0">
              <a:lnSpc>
                <a:spcPts val="3360"/>
              </a:lnSpc>
              <a:spcBef>
                <a:spcPts val="0"/>
              </a:spcBef>
              <a:buNone/>
            </a:pPr>
            <a:endParaRPr lang="en-US" sz="2000" dirty="0" smtClean="0">
              <a:latin typeface="Arial" panose="020B0604020202020204" pitchFamily="34" charset="0"/>
              <a:cs typeface="Arial" panose="020B0604020202020204" pitchFamily="34" charset="0"/>
            </a:endParaRPr>
          </a:p>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business model can be synthetized and described through a Business Model Canvas and his building blocks</a:t>
            </a:r>
          </a:p>
          <a:p>
            <a:endParaRPr lang="en-GB" sz="2400" dirty="0"/>
          </a:p>
        </p:txBody>
      </p:sp>
      <p:pic>
        <p:nvPicPr>
          <p:cNvPr id="2" name="Imatge 1"/>
          <p:cNvPicPr>
            <a:picLocks noChangeAspect="1"/>
          </p:cNvPicPr>
          <p:nvPr/>
        </p:nvPicPr>
        <p:blipFill>
          <a:blip r:embed="rId3"/>
          <a:stretch>
            <a:fillRect/>
          </a:stretch>
        </p:blipFill>
        <p:spPr>
          <a:xfrm>
            <a:off x="615073" y="1819657"/>
            <a:ext cx="4819075" cy="3235736"/>
          </a:xfrm>
          <a:prstGeom prst="rect">
            <a:avLst/>
          </a:prstGeom>
        </p:spPr>
      </p:pic>
    </p:spTree>
    <p:extLst>
      <p:ext uri="{BB962C8B-B14F-4D97-AF65-F5344CB8AC3E}">
        <p14:creationId xmlns:p14="http://schemas.microsoft.com/office/powerpoint/2010/main" val="495662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Lean </a:t>
            </a:r>
            <a:r>
              <a:rPr lang="en-GB" sz="3800" dirty="0" err="1" smtClean="0"/>
              <a:t>Startup</a:t>
            </a:r>
            <a:endParaRPr lang="en-GB" sz="3800" dirty="0"/>
          </a:p>
        </p:txBody>
      </p:sp>
      <p:sp>
        <p:nvSpPr>
          <p:cNvPr id="5" name="Contenidor de text 5"/>
          <p:cNvSpPr>
            <a:spLocks noGrp="1"/>
          </p:cNvSpPr>
          <p:nvPr>
            <p:ph type="body" sz="quarter" idx="4294967295"/>
          </p:nvPr>
        </p:nvSpPr>
        <p:spPr>
          <a:xfrm>
            <a:off x="6165668" y="780687"/>
            <a:ext cx="5338355" cy="3263385"/>
          </a:xfrm>
          <a:prstGeom prst="rect">
            <a:avLst/>
          </a:prstGeom>
        </p:spPr>
        <p:txBody>
          <a:bodyPr/>
          <a:lstStyle/>
          <a:p>
            <a:pPr marL="0" indent="0" algn="just">
              <a:lnSpc>
                <a:spcPts val="3360"/>
              </a:lnSpc>
              <a:spcBef>
                <a:spcPts val="0"/>
              </a:spcBef>
              <a:buNone/>
            </a:pPr>
            <a:r>
              <a:rPr lang="en-US" sz="1800" dirty="0">
                <a:solidFill>
                  <a:srgbClr val="579DDB"/>
                </a:solidFill>
                <a:latin typeface="Arial" panose="020B0604020202020204" pitchFamily="34" charset="0"/>
                <a:ea typeface="Times New Roman" charset="0"/>
                <a:cs typeface="Arial" panose="020B0604020202020204" pitchFamily="34" charset="0"/>
              </a:rPr>
              <a:t>Lean Startup approach encourages entrepreneurs to test their business models and </a:t>
            </a:r>
            <a:r>
              <a:rPr lang="en-US" sz="1800" dirty="0" smtClean="0">
                <a:solidFill>
                  <a:srgbClr val="579DDB"/>
                </a:solidFill>
                <a:latin typeface="Arial" panose="020B0604020202020204" pitchFamily="34" charset="0"/>
                <a:ea typeface="Times New Roman" charset="0"/>
                <a:cs typeface="Arial" panose="020B0604020202020204" pitchFamily="34" charset="0"/>
              </a:rPr>
              <a:t>product/service </a:t>
            </a:r>
            <a:r>
              <a:rPr lang="en-US" sz="1800" dirty="0">
                <a:solidFill>
                  <a:srgbClr val="579DDB"/>
                </a:solidFill>
                <a:latin typeface="Arial" panose="020B0604020202020204" pitchFamily="34" charset="0"/>
                <a:ea typeface="Times New Roman" charset="0"/>
                <a:cs typeface="Arial" panose="020B0604020202020204" pitchFamily="34" charset="0"/>
              </a:rPr>
              <a:t>from the very beginning, looking for feedback from potential customers and early adopters and continuously adjusting the idea according to the reactions. The approach can reduce costs, risks and time to validate a business </a:t>
            </a:r>
            <a:r>
              <a:rPr lang="en-US" sz="1800" dirty="0" smtClean="0">
                <a:solidFill>
                  <a:srgbClr val="579DDB"/>
                </a:solidFill>
                <a:latin typeface="Arial" panose="020B0604020202020204" pitchFamily="34" charset="0"/>
                <a:ea typeface="Times New Roman" charset="0"/>
                <a:cs typeface="Arial" panose="020B0604020202020204" pitchFamily="34" charset="0"/>
              </a:rPr>
              <a:t>model.</a:t>
            </a:r>
            <a:endParaRPr lang="en-GB" sz="1800" dirty="0"/>
          </a:p>
        </p:txBody>
      </p:sp>
      <p:pic>
        <p:nvPicPr>
          <p:cNvPr id="8" name="Imatge 7"/>
          <p:cNvPicPr/>
          <p:nvPr/>
        </p:nvPicPr>
        <p:blipFill>
          <a:blip r:embed="rId3"/>
          <a:stretch>
            <a:fillRect/>
          </a:stretch>
        </p:blipFill>
        <p:spPr>
          <a:xfrm>
            <a:off x="1182188" y="1677027"/>
            <a:ext cx="2832976" cy="3025602"/>
          </a:xfrm>
          <a:prstGeom prst="rect">
            <a:avLst/>
          </a:prstGeom>
        </p:spPr>
      </p:pic>
      <p:sp>
        <p:nvSpPr>
          <p:cNvPr id="9" name="Contenidor de text 5"/>
          <p:cNvSpPr>
            <a:spLocks noGrp="1"/>
          </p:cNvSpPr>
          <p:nvPr>
            <p:ph type="body" sz="quarter" idx="4294967295"/>
          </p:nvPr>
        </p:nvSpPr>
        <p:spPr>
          <a:xfrm>
            <a:off x="1073332" y="4830280"/>
            <a:ext cx="3176451" cy="725790"/>
          </a:xfrm>
          <a:prstGeom prst="rect">
            <a:avLst/>
          </a:prstGeom>
        </p:spPr>
        <p:txBody>
          <a:bodyPr/>
          <a:lstStyle/>
          <a:p>
            <a:pPr marL="0" indent="0" algn="ctr">
              <a:lnSpc>
                <a:spcPct val="100000"/>
              </a:lnSpc>
              <a:spcBef>
                <a:spcPts val="0"/>
              </a:spcBef>
              <a:spcAft>
                <a:spcPts val="600"/>
              </a:spcAft>
              <a:buNone/>
            </a:pPr>
            <a:r>
              <a:rPr lang="en-US" sz="1200" dirty="0" smtClean="0">
                <a:latin typeface="Arial" panose="020B0604020202020204" pitchFamily="34" charset="0"/>
                <a:cs typeface="Arial" panose="020B0604020202020204" pitchFamily="34" charset="0"/>
              </a:rPr>
              <a:t>Build-measure-learn feedback loop</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t>
            </a:r>
            <a:r>
              <a:rPr lang="en-US" sz="1200" dirty="0" err="1" smtClean="0">
                <a:latin typeface="Arial" panose="020B0604020202020204" pitchFamily="34" charset="0"/>
                <a:cs typeface="Arial" panose="020B0604020202020204" pitchFamily="34" charset="0"/>
              </a:rPr>
              <a:t>Ries</a:t>
            </a:r>
            <a:r>
              <a:rPr lang="en-US" sz="1200" dirty="0" smtClean="0">
                <a:latin typeface="Arial" panose="020B0604020202020204" pitchFamily="34" charset="0"/>
                <a:cs typeface="Arial" panose="020B0604020202020204" pitchFamily="34" charset="0"/>
              </a:rPr>
              <a:t>: 2011)</a:t>
            </a:r>
            <a:endParaRPr lang="en-US" sz="1200" dirty="0">
              <a:latin typeface="Arial" panose="020B0604020202020204" pitchFamily="34" charset="0"/>
              <a:cs typeface="Arial" panose="020B0604020202020204" pitchFamily="34" charset="0"/>
            </a:endParaRPr>
          </a:p>
          <a:p>
            <a:endParaRPr lang="en-GB" sz="2400" dirty="0"/>
          </a:p>
        </p:txBody>
      </p:sp>
      <p:pic>
        <p:nvPicPr>
          <p:cNvPr id="10" name="Imatge 9"/>
          <p:cNvPicPr/>
          <p:nvPr/>
        </p:nvPicPr>
        <p:blipFill>
          <a:blip r:embed="rId4"/>
          <a:stretch>
            <a:fillRect/>
          </a:stretch>
        </p:blipFill>
        <p:spPr>
          <a:xfrm>
            <a:off x="7338576" y="4044072"/>
            <a:ext cx="3553098" cy="2106075"/>
          </a:xfrm>
          <a:prstGeom prst="rect">
            <a:avLst/>
          </a:prstGeom>
        </p:spPr>
      </p:pic>
    </p:spTree>
    <p:extLst>
      <p:ext uri="{BB962C8B-B14F-4D97-AF65-F5344CB8AC3E}">
        <p14:creationId xmlns:p14="http://schemas.microsoft.com/office/powerpoint/2010/main" val="3025469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3. Business Idea</a:t>
            </a:r>
            <a:br>
              <a:rPr lang="en-GB" dirty="0" smtClean="0"/>
            </a:br>
            <a:r>
              <a:rPr lang="en-GB" dirty="0" smtClean="0"/>
              <a:t>Problems and Needs</a:t>
            </a:r>
          </a:p>
          <a:p>
            <a:r>
              <a:rPr lang="en-GB" dirty="0" smtClean="0"/>
              <a:t>Understand the Context</a:t>
            </a:r>
            <a:endParaRPr lang="en-GB" dirty="0"/>
          </a:p>
        </p:txBody>
      </p:sp>
    </p:spTree>
    <p:extLst>
      <p:ext uri="{BB962C8B-B14F-4D97-AF65-F5344CB8AC3E}">
        <p14:creationId xmlns:p14="http://schemas.microsoft.com/office/powerpoint/2010/main" val="113402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Business Idea</a:t>
            </a:r>
            <a:endParaRPr lang="en-GB" sz="3800" dirty="0"/>
          </a:p>
        </p:txBody>
      </p:sp>
      <p:pic>
        <p:nvPicPr>
          <p:cNvPr id="2" name="Imatge 1"/>
          <p:cNvPicPr>
            <a:picLocks noChangeAspect="1"/>
          </p:cNvPicPr>
          <p:nvPr/>
        </p:nvPicPr>
        <p:blipFill>
          <a:blip r:embed="rId3"/>
          <a:stretch>
            <a:fillRect/>
          </a:stretch>
        </p:blipFill>
        <p:spPr>
          <a:xfrm>
            <a:off x="6305763" y="1404051"/>
            <a:ext cx="4281035" cy="2044959"/>
          </a:xfrm>
          <a:prstGeom prst="rect">
            <a:avLst/>
          </a:prstGeom>
        </p:spPr>
      </p:pic>
      <p:sp>
        <p:nvSpPr>
          <p:cNvPr id="4" name="Contenidor de text 5"/>
          <p:cNvSpPr>
            <a:spLocks noGrp="1"/>
          </p:cNvSpPr>
          <p:nvPr>
            <p:ph type="body" sz="quarter" idx="4294967295"/>
          </p:nvPr>
        </p:nvSpPr>
        <p:spPr>
          <a:xfrm>
            <a:off x="328862" y="1404051"/>
            <a:ext cx="3563869" cy="4361024"/>
          </a:xfrm>
          <a:prstGeom prst="rect">
            <a:avLst/>
          </a:prstGeom>
        </p:spPr>
        <p:txBody>
          <a:bodyPr/>
          <a:lstStyle/>
          <a:p>
            <a:pPr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1</a:t>
            </a:r>
            <a:r>
              <a:rPr lang="en-US" sz="2000" baseline="30000" dirty="0" smtClean="0">
                <a:latin typeface="Arial" panose="020B0604020202020204" pitchFamily="34" charset="0"/>
                <a:cs typeface="Arial" panose="020B0604020202020204" pitchFamily="34" charset="0"/>
              </a:rPr>
              <a:t>st</a:t>
            </a:r>
            <a:r>
              <a:rPr lang="en-US" sz="2000" dirty="0" smtClean="0">
                <a:latin typeface="Arial" panose="020B0604020202020204" pitchFamily="34" charset="0"/>
                <a:cs typeface="Arial" panose="020B0604020202020204" pitchFamily="34" charset="0"/>
              </a:rPr>
              <a:t> step of the GBM methodology: explain our green business idea. The purpose is to understand the main components of the idea and prepare the work ahead</a:t>
            </a:r>
            <a:endParaRPr lang="en-US" sz="2000" dirty="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Very first approach to problem-solving which will be improved later on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7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4" y="511555"/>
            <a:ext cx="7518775" cy="860425"/>
          </a:xfrm>
        </p:spPr>
        <p:txBody>
          <a:bodyPr/>
          <a:lstStyle/>
          <a:p>
            <a:r>
              <a:rPr lang="en-GB" dirty="0" smtClean="0"/>
              <a:t>1. Introduction to the Green Business Model Methodology and the ToT</a:t>
            </a:r>
            <a:endParaRPr lang="en-GB" dirty="0"/>
          </a:p>
        </p:txBody>
      </p:sp>
    </p:spTree>
    <p:extLst>
      <p:ext uri="{BB962C8B-B14F-4D97-AF65-F5344CB8AC3E}">
        <p14:creationId xmlns:p14="http://schemas.microsoft.com/office/powerpoint/2010/main" val="867178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Identify Problems and Needs</a:t>
            </a:r>
            <a:endParaRPr lang="en-GB" sz="3800" dirty="0"/>
          </a:p>
        </p:txBody>
      </p:sp>
      <p:sp>
        <p:nvSpPr>
          <p:cNvPr id="3" name="Contenidor de text 5"/>
          <p:cNvSpPr>
            <a:spLocks noGrp="1"/>
          </p:cNvSpPr>
          <p:nvPr>
            <p:ph type="body" sz="quarter" idx="4294967295"/>
          </p:nvPr>
        </p:nvSpPr>
        <p:spPr>
          <a:xfrm>
            <a:off x="239485" y="1696342"/>
            <a:ext cx="7193280" cy="4311652"/>
          </a:xfrm>
          <a:prstGeom prst="rect">
            <a:avLst/>
          </a:prstGeom>
        </p:spPr>
        <p:txBody>
          <a:bodyPr/>
          <a:lstStyle/>
          <a:p>
            <a:pPr marL="0" indent="0">
              <a:buNone/>
            </a:pPr>
            <a:r>
              <a:rPr lang="en-US" sz="2000" dirty="0" smtClean="0">
                <a:latin typeface="Arial" panose="020B0604020202020204" pitchFamily="34" charset="0"/>
                <a:cs typeface="Arial" panose="020B0604020202020204" pitchFamily="34" charset="0"/>
              </a:rPr>
              <a:t>Drivers</a:t>
            </a:r>
          </a:p>
          <a:p>
            <a:pPr marL="0" indent="0" algn="just">
              <a:buNone/>
            </a:pPr>
            <a:r>
              <a:rPr lang="en-US" sz="1600" i="1" dirty="0">
                <a:latin typeface="Arial" panose="020B0604020202020204" pitchFamily="34" charset="0"/>
                <a:cs typeface="Arial" panose="020B0604020202020204" pitchFamily="34" charset="0"/>
              </a:rPr>
              <a:t>Understanding the reasons that drive the project and its founders, is essential to establish a sense and purpose to the whole process of </a:t>
            </a:r>
            <a:r>
              <a:rPr lang="en-US" sz="1600" i="1" dirty="0" smtClean="0">
                <a:latin typeface="Arial" panose="020B0604020202020204" pitchFamily="34" charset="0"/>
                <a:cs typeface="Arial" panose="020B0604020202020204" pitchFamily="34" charset="0"/>
              </a:rPr>
              <a:t>green business </a:t>
            </a:r>
            <a:r>
              <a:rPr lang="en-US" sz="1600" i="1" dirty="0">
                <a:latin typeface="Arial" panose="020B0604020202020204" pitchFamily="34" charset="0"/>
                <a:cs typeface="Arial" panose="020B0604020202020204" pitchFamily="34" charset="0"/>
              </a:rPr>
              <a:t>creation. </a:t>
            </a:r>
            <a:r>
              <a:rPr lang="en-US" sz="1600" i="1" dirty="0" smtClean="0">
                <a:latin typeface="Arial" panose="020B0604020202020204" pitchFamily="34" charset="0"/>
                <a:cs typeface="Arial" panose="020B0604020202020204" pitchFamily="34" charset="0"/>
              </a:rPr>
              <a:t>Four driving </a:t>
            </a:r>
            <a:r>
              <a:rPr lang="en-US" sz="1600" i="1" dirty="0">
                <a:latin typeface="Arial" panose="020B0604020202020204" pitchFamily="34" charset="0"/>
                <a:cs typeface="Arial" panose="020B0604020202020204" pitchFamily="34" charset="0"/>
              </a:rPr>
              <a:t>forces can be distinguished</a:t>
            </a:r>
            <a:r>
              <a:rPr lang="en-US" sz="1600" i="1" dirty="0" smtClean="0">
                <a:latin typeface="Arial" panose="020B0604020202020204" pitchFamily="34" charset="0"/>
                <a:cs typeface="Arial" panose="020B0604020202020204" pitchFamily="34" charset="0"/>
              </a:rPr>
              <a:t>:</a:t>
            </a:r>
          </a:p>
          <a:p>
            <a:pPr marL="0" indent="0">
              <a:spcBef>
                <a:spcPts val="2400"/>
              </a:spcBef>
              <a:buNone/>
            </a:pPr>
            <a:r>
              <a:rPr lang="en-US" sz="2000" u="sng" dirty="0" smtClean="0">
                <a:latin typeface="Arial" panose="020B0604020202020204" pitchFamily="34" charset="0"/>
                <a:cs typeface="Arial" panose="020B0604020202020204" pitchFamily="34" charset="0"/>
              </a:rPr>
              <a:t>External  forces: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Environmental </a:t>
            </a:r>
            <a:r>
              <a:rPr lang="en-US" sz="2000" dirty="0" smtClean="0">
                <a:latin typeface="Arial" panose="020B0604020202020204" pitchFamily="34" charset="0"/>
                <a:cs typeface="Arial" panose="020B0604020202020204" pitchFamily="34" charset="0"/>
              </a:rPr>
              <a:t>challenges/problems</a:t>
            </a:r>
          </a:p>
          <a:p>
            <a:pPr lvl="1">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Social challenges/problems</a:t>
            </a:r>
            <a:endParaRPr lang="en-US" sz="2000" dirty="0">
              <a:latin typeface="Arial" panose="020B0604020202020204" pitchFamily="34" charset="0"/>
              <a:cs typeface="Arial" panose="020B0604020202020204" pitchFamily="34" charset="0"/>
            </a:endParaRPr>
          </a:p>
          <a:p>
            <a:pPr lvl="1">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Market/customer needs  </a:t>
            </a:r>
          </a:p>
          <a:p>
            <a:pPr marL="0" indent="0">
              <a:buNone/>
            </a:pPr>
            <a:r>
              <a:rPr lang="en-US" sz="2000" u="sng" dirty="0" smtClean="0">
                <a:latin typeface="Arial" panose="020B0604020202020204" pitchFamily="34" charset="0"/>
                <a:cs typeface="Arial" panose="020B0604020202020204" pitchFamily="34" charset="0"/>
              </a:rPr>
              <a:t>Internal forces:</a:t>
            </a:r>
            <a:endParaRPr lang="en-US" sz="2000" u="sng"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Personal and professional motivations (team)</a:t>
            </a:r>
          </a:p>
          <a:p>
            <a:pPr lvl="2">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Characteristics of entrepreneurs</a:t>
            </a:r>
          </a:p>
          <a:p>
            <a:pPr lvl="2">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Goals and personal motivations</a:t>
            </a:r>
          </a:p>
          <a:p>
            <a:pPr lvl="2">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Commitment/availability team</a:t>
            </a:r>
          </a:p>
          <a:p>
            <a:pPr>
              <a:buFont typeface="Arial" panose="020B0604020202020204" pitchFamily="34" charset="0"/>
              <a:buChar char="•"/>
            </a:pPr>
            <a:endParaRPr lang="en-GB" sz="2400" dirty="0"/>
          </a:p>
        </p:txBody>
      </p:sp>
      <p:pic>
        <p:nvPicPr>
          <p:cNvPr id="2" name="Imatge 1"/>
          <p:cNvPicPr>
            <a:picLocks noChangeAspect="1"/>
          </p:cNvPicPr>
          <p:nvPr/>
        </p:nvPicPr>
        <p:blipFill>
          <a:blip r:embed="rId3"/>
          <a:stretch>
            <a:fillRect/>
          </a:stretch>
        </p:blipFill>
        <p:spPr>
          <a:xfrm>
            <a:off x="8665027" y="1360481"/>
            <a:ext cx="3078473" cy="4567077"/>
          </a:xfrm>
          <a:prstGeom prst="rect">
            <a:avLst/>
          </a:prstGeom>
        </p:spPr>
      </p:pic>
    </p:spTree>
    <p:extLst>
      <p:ext uri="{BB962C8B-B14F-4D97-AF65-F5344CB8AC3E}">
        <p14:creationId xmlns:p14="http://schemas.microsoft.com/office/powerpoint/2010/main" val="1595767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Identify Problems and Needs</a:t>
            </a:r>
          </a:p>
          <a:p>
            <a:pPr algn="l"/>
            <a:endParaRPr lang="en-GB" sz="3800" dirty="0"/>
          </a:p>
          <a:p>
            <a:pPr marL="457200" lvl="2" indent="0">
              <a:lnSpc>
                <a:spcPts val="3360"/>
              </a:lnSpc>
              <a:spcBef>
                <a:spcPts val="0"/>
              </a:spcBef>
              <a:buNone/>
            </a:pPr>
            <a:r>
              <a:rPr lang="en-GB" sz="3000" dirty="0" smtClean="0">
                <a:solidFill>
                  <a:srgbClr val="579DDB"/>
                </a:solidFill>
                <a:latin typeface="Times New Roman" charset="0"/>
                <a:ea typeface="Times New Roman" charset="0"/>
                <a:cs typeface="Times New Roman" charset="0"/>
              </a:rPr>
              <a:t>Environmental</a:t>
            </a:r>
            <a:br>
              <a:rPr lang="en-GB" sz="3000" dirty="0" smtClean="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and Social</a:t>
            </a:r>
            <a:br>
              <a:rPr lang="en-GB" sz="3000" dirty="0" smtClean="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Challenges</a:t>
            </a:r>
            <a:endParaRPr lang="en-GB" sz="3000" dirty="0">
              <a:solidFill>
                <a:srgbClr val="579DDB"/>
              </a:solidFill>
              <a:latin typeface="Times New Roman" charset="0"/>
              <a:ea typeface="Times New Roman" charset="0"/>
              <a:cs typeface="Times New Roman" charset="0"/>
            </a:endParaRPr>
          </a:p>
        </p:txBody>
      </p:sp>
      <p:sp>
        <p:nvSpPr>
          <p:cNvPr id="10" name="Contenidor de text 5"/>
          <p:cNvSpPr>
            <a:spLocks noGrp="1"/>
          </p:cNvSpPr>
          <p:nvPr>
            <p:ph type="body" sz="quarter" idx="4294967295"/>
          </p:nvPr>
        </p:nvSpPr>
        <p:spPr>
          <a:xfrm>
            <a:off x="4763589" y="642601"/>
            <a:ext cx="6487885" cy="5793031"/>
          </a:xfrm>
          <a:prstGeom prst="rect">
            <a:avLst/>
          </a:prstGeom>
        </p:spPr>
        <p:txBody>
          <a:bodyPr/>
          <a:lstStyle/>
          <a:p>
            <a:pPr marL="0" indent="0" algn="just">
              <a:buNone/>
            </a:pPr>
            <a:r>
              <a:rPr lang="en-US" sz="2000" i="1" dirty="0" smtClean="0">
                <a:latin typeface="Arial" panose="020B0604020202020204" pitchFamily="34" charset="0"/>
                <a:cs typeface="Arial" panose="020B0604020202020204" pitchFamily="34" charset="0"/>
              </a:rPr>
              <a:t>System Boundaries. Boundaries </a:t>
            </a:r>
            <a:r>
              <a:rPr lang="en-US" sz="2000" i="1" dirty="0">
                <a:latin typeface="Arial" panose="020B0604020202020204" pitchFamily="34" charset="0"/>
                <a:cs typeface="Arial" panose="020B0604020202020204" pitchFamily="34" charset="0"/>
              </a:rPr>
              <a:t>are the human and natural system conditions for sustainability, that any business, industry or society need to comply for sustaining life and for ensuring their development in the long term. These boundaries, in practice, are the limits that our planet sets to any activities taking place on </a:t>
            </a:r>
            <a:r>
              <a:rPr lang="en-US" sz="2000" i="1" dirty="0" smtClean="0">
                <a:latin typeface="Arial" panose="020B0604020202020204" pitchFamily="34" charset="0"/>
                <a:cs typeface="Arial" panose="020B0604020202020204" pitchFamily="34" charset="0"/>
              </a:rPr>
              <a:t>it.</a:t>
            </a:r>
            <a:endParaRPr lang="en-US" sz="2000" i="1" dirty="0">
              <a:latin typeface="Arial" panose="020B0604020202020204" pitchFamily="34" charset="0"/>
              <a:cs typeface="Arial" panose="020B0604020202020204" pitchFamily="34" charset="0"/>
            </a:endParaRPr>
          </a:p>
          <a:p>
            <a:pPr marL="0" indent="0" algn="just">
              <a:buNone/>
            </a:pPr>
            <a:endParaRPr lang="en-US" sz="2000" i="1" dirty="0" smtClean="0">
              <a:latin typeface="Arial" panose="020B0604020202020204" pitchFamily="34" charset="0"/>
              <a:cs typeface="Arial" panose="020B0604020202020204" pitchFamily="34" charset="0"/>
            </a:endParaRPr>
          </a:p>
          <a:p>
            <a:pPr marL="0" indent="0" algn="just">
              <a:buNone/>
            </a:pPr>
            <a:endParaRPr lang="en-US" sz="2000" i="1" dirty="0">
              <a:latin typeface="Arial" panose="020B0604020202020204" pitchFamily="34" charset="0"/>
              <a:cs typeface="Arial" panose="020B0604020202020204" pitchFamily="34" charset="0"/>
            </a:endParaRPr>
          </a:p>
          <a:p>
            <a:pPr marL="0" indent="0" algn="just">
              <a:buNone/>
            </a:pPr>
            <a:endParaRPr lang="en-US" sz="2000" i="1" dirty="0" smtClean="0">
              <a:latin typeface="Arial" panose="020B0604020202020204" pitchFamily="34" charset="0"/>
              <a:cs typeface="Arial" panose="020B0604020202020204" pitchFamily="34" charset="0"/>
            </a:endParaRPr>
          </a:p>
          <a:p>
            <a:pPr marL="0" indent="0" algn="just">
              <a:buNone/>
            </a:pPr>
            <a:endParaRPr lang="en-US" sz="2000" i="1" dirty="0">
              <a:latin typeface="Arial" panose="020B0604020202020204" pitchFamily="34" charset="0"/>
              <a:cs typeface="Arial" panose="020B0604020202020204" pitchFamily="34" charset="0"/>
            </a:endParaRPr>
          </a:p>
          <a:p>
            <a:pPr marL="0" indent="0" algn="just">
              <a:buNone/>
            </a:pPr>
            <a:endParaRPr lang="en-US" sz="2000" i="1" dirty="0" smtClean="0">
              <a:latin typeface="Arial" panose="020B0604020202020204" pitchFamily="34" charset="0"/>
              <a:cs typeface="Arial" panose="020B0604020202020204" pitchFamily="34" charset="0"/>
            </a:endParaRPr>
          </a:p>
          <a:p>
            <a:pPr marL="0" indent="0" algn="just">
              <a:buNone/>
            </a:pPr>
            <a:endParaRPr lang="en-US" sz="2000" i="1" dirty="0" smtClean="0">
              <a:latin typeface="Arial" panose="020B0604020202020204" pitchFamily="34" charset="0"/>
              <a:cs typeface="Arial" panose="020B0604020202020204" pitchFamily="34" charset="0"/>
            </a:endParaRPr>
          </a:p>
          <a:p>
            <a:pPr marL="0" indent="0" algn="just">
              <a:buNone/>
            </a:pPr>
            <a:r>
              <a:rPr lang="en-US" sz="2000" i="1" dirty="0" smtClean="0">
                <a:latin typeface="Arial" panose="020B0604020202020204" pitchFamily="34" charset="0"/>
                <a:cs typeface="Arial" panose="020B0604020202020204" pitchFamily="34" charset="0"/>
              </a:rPr>
              <a:t>Environmental and social challenges lie at the core of a green business. Which challenges are addressed by our project? (We have to support the existence and relevance of the challenges with data/evidence)</a:t>
            </a:r>
            <a:endParaRPr lang="en-US" sz="2000" i="1" dirty="0">
              <a:latin typeface="Arial" panose="020B0604020202020204" pitchFamily="34" charset="0"/>
              <a:cs typeface="Arial" panose="020B0604020202020204" pitchFamily="34" charset="0"/>
            </a:endParaRPr>
          </a:p>
          <a:p>
            <a:pPr marL="0" indent="0" algn="just">
              <a:buNone/>
            </a:pPr>
            <a:endParaRPr lang="en-GB" sz="2000" i="1" dirty="0">
              <a:latin typeface="Arial" panose="020B0604020202020204" pitchFamily="34" charset="0"/>
              <a:cs typeface="Arial" panose="020B0604020202020204" pitchFamily="34" charset="0"/>
            </a:endParaRPr>
          </a:p>
        </p:txBody>
      </p:sp>
      <p:pic>
        <p:nvPicPr>
          <p:cNvPr id="11" name="Google Shape;421;p56"/>
          <p:cNvPicPr preferRelativeResize="0"/>
          <p:nvPr/>
        </p:nvPicPr>
        <p:blipFill rotWithShape="1">
          <a:blip r:embed="rId3">
            <a:alphaModFix/>
          </a:blip>
          <a:srcRect/>
          <a:stretch/>
        </p:blipFill>
        <p:spPr>
          <a:xfrm>
            <a:off x="6525211" y="2600651"/>
            <a:ext cx="3449195" cy="2067143"/>
          </a:xfrm>
          <a:prstGeom prst="rect">
            <a:avLst/>
          </a:prstGeom>
          <a:noFill/>
          <a:ln>
            <a:noFill/>
          </a:ln>
        </p:spPr>
      </p:pic>
    </p:spTree>
    <p:extLst>
      <p:ext uri="{BB962C8B-B14F-4D97-AF65-F5344CB8AC3E}">
        <p14:creationId xmlns:p14="http://schemas.microsoft.com/office/powerpoint/2010/main" val="3185742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Identify Problems and Needs</a:t>
            </a:r>
          </a:p>
          <a:p>
            <a:pPr algn="l"/>
            <a:endParaRPr lang="en-GB" sz="3800" dirty="0"/>
          </a:p>
          <a:p>
            <a:pPr marL="457200" lvl="2" indent="0">
              <a:lnSpc>
                <a:spcPts val="3360"/>
              </a:lnSpc>
              <a:spcBef>
                <a:spcPts val="0"/>
              </a:spcBef>
              <a:buNone/>
            </a:pPr>
            <a:r>
              <a:rPr lang="en-GB" sz="3000" dirty="0" smtClean="0">
                <a:solidFill>
                  <a:srgbClr val="579DDB"/>
                </a:solidFill>
                <a:latin typeface="Times New Roman" charset="0"/>
                <a:ea typeface="Times New Roman" charset="0"/>
                <a:cs typeface="Times New Roman" charset="0"/>
              </a:rPr>
              <a:t>Market</a:t>
            </a:r>
            <a:r>
              <a:rPr lang="en-GB" sz="3000" dirty="0">
                <a:solidFill>
                  <a:srgbClr val="579DDB"/>
                </a:solidFill>
                <a:latin typeface="Times New Roman" charset="0"/>
                <a:ea typeface="Times New Roman" charset="0"/>
                <a:cs typeface="Times New Roman" charset="0"/>
              </a:rPr>
              <a:t/>
            </a:r>
            <a:br>
              <a:rPr lang="en-GB" sz="3000" dirty="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Needs</a:t>
            </a:r>
          </a:p>
        </p:txBody>
      </p:sp>
      <p:sp>
        <p:nvSpPr>
          <p:cNvPr id="10" name="Contenidor de text 5"/>
          <p:cNvSpPr>
            <a:spLocks noGrp="1"/>
          </p:cNvSpPr>
          <p:nvPr>
            <p:ph type="body" sz="quarter" idx="4294967295"/>
          </p:nvPr>
        </p:nvSpPr>
        <p:spPr>
          <a:xfrm>
            <a:off x="6183086" y="1040216"/>
            <a:ext cx="4946468" cy="4887342"/>
          </a:xfrm>
          <a:prstGeom prst="rect">
            <a:avLst/>
          </a:prstGeom>
        </p:spPr>
        <p:txBody>
          <a:bodyPr/>
          <a:lstStyle/>
          <a:p>
            <a:pPr algn="just"/>
            <a:r>
              <a:rPr lang="en-US" sz="2000" i="1" dirty="0" smtClean="0">
                <a:latin typeface="Arial" panose="020B0604020202020204" pitchFamily="34" charset="0"/>
                <a:cs typeface="Arial" panose="020B0604020202020204" pitchFamily="34" charset="0"/>
              </a:rPr>
              <a:t>Identify unfulfilled needs and market opportunities. Business opportunities linked to environmental and social challenges. </a:t>
            </a:r>
            <a:endParaRPr lang="en-GB" sz="2000" i="1" dirty="0" smtClean="0">
              <a:latin typeface="Arial" panose="020B0604020202020204" pitchFamily="34" charset="0"/>
              <a:cs typeface="Arial" panose="020B0604020202020204" pitchFamily="34" charset="0"/>
            </a:endParaRPr>
          </a:p>
          <a:p>
            <a:pPr algn="just"/>
            <a:r>
              <a:rPr lang="en-GB" sz="2000" i="1" dirty="0" smtClean="0">
                <a:latin typeface="Arial" panose="020B0604020202020204" pitchFamily="34" charset="0"/>
                <a:cs typeface="Arial" panose="020B0604020202020204" pitchFamily="34" charset="0"/>
              </a:rPr>
              <a:t>If the contribution to a healthier environment and a fairer society make up the mission of a sustainable business, customers are the gears that make its economic engine turning.</a:t>
            </a:r>
          </a:p>
          <a:p>
            <a:pPr algn="just"/>
            <a:r>
              <a:rPr lang="en-GB" sz="2000" i="1" dirty="0" smtClean="0">
                <a:latin typeface="Arial" panose="020B0604020202020204" pitchFamily="34" charset="0"/>
                <a:cs typeface="Arial" panose="020B0604020202020204" pitchFamily="34" charset="0"/>
              </a:rPr>
              <a:t>Preliminary information about market and trends and needs.</a:t>
            </a:r>
            <a:r>
              <a:rPr lang="en-US" sz="2000" i="1" dirty="0">
                <a:latin typeface="Arial" panose="020B0604020202020204" pitchFamily="34" charset="0"/>
                <a:cs typeface="Arial" panose="020B0604020202020204" pitchFamily="34" charset="0"/>
              </a:rPr>
              <a:t> </a:t>
            </a:r>
            <a:endParaRPr lang="en-US" sz="2000" i="1" dirty="0" smtClean="0">
              <a:latin typeface="Arial" panose="020B0604020202020204" pitchFamily="34" charset="0"/>
              <a:cs typeface="Arial" panose="020B0604020202020204" pitchFamily="34" charset="0"/>
            </a:endParaRPr>
          </a:p>
          <a:p>
            <a:pPr algn="just"/>
            <a:r>
              <a:rPr lang="en-US" sz="2000" i="1" dirty="0" smtClean="0">
                <a:latin typeface="Arial" panose="020B0604020202020204" pitchFamily="34" charset="0"/>
                <a:cs typeface="Arial" panose="020B0604020202020204" pitchFamily="34" charset="0"/>
              </a:rPr>
              <a:t>We should </a:t>
            </a:r>
            <a:r>
              <a:rPr lang="en-US" sz="2000" i="1" dirty="0">
                <a:latin typeface="Arial" panose="020B0604020202020204" pitchFamily="34" charset="0"/>
                <a:cs typeface="Arial" panose="020B0604020202020204" pitchFamily="34" charset="0"/>
              </a:rPr>
              <a:t>focus on </a:t>
            </a:r>
            <a:r>
              <a:rPr lang="en-US" sz="2000" i="1" dirty="0" smtClean="0">
                <a:latin typeface="Arial" panose="020B0604020202020204" pitchFamily="34" charset="0"/>
                <a:cs typeface="Arial" panose="020B0604020202020204" pitchFamily="34" charset="0"/>
              </a:rPr>
              <a:t>our clients</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understand their needs, values, etc.</a:t>
            </a:r>
            <a:endParaRPr lang="en-US" sz="2000" i="1" dirty="0">
              <a:latin typeface="Arial" panose="020B0604020202020204" pitchFamily="34" charset="0"/>
              <a:cs typeface="Arial" panose="020B0604020202020204" pitchFamily="34" charset="0"/>
            </a:endParaRPr>
          </a:p>
          <a:p>
            <a:pPr marL="0" indent="0" algn="just">
              <a:buNone/>
            </a:pPr>
            <a:endParaRPr lang="en-GB" sz="2000" i="1" dirty="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396240" y="3778033"/>
            <a:ext cx="3383281" cy="1583309"/>
          </a:xfrm>
          <a:prstGeom prst="rect">
            <a:avLst/>
          </a:prstGeom>
        </p:spPr>
      </p:pic>
    </p:spTree>
    <p:extLst>
      <p:ext uri="{BB962C8B-B14F-4D97-AF65-F5344CB8AC3E}">
        <p14:creationId xmlns:p14="http://schemas.microsoft.com/office/powerpoint/2010/main" val="984964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Identify Problems and Needs</a:t>
            </a:r>
          </a:p>
          <a:p>
            <a:pPr algn="l"/>
            <a:endParaRPr lang="en-GB" sz="3800" dirty="0"/>
          </a:p>
          <a:p>
            <a:pPr marL="457200" lvl="2" indent="0">
              <a:lnSpc>
                <a:spcPts val="3360"/>
              </a:lnSpc>
              <a:spcBef>
                <a:spcPts val="0"/>
              </a:spcBef>
              <a:buNone/>
            </a:pPr>
            <a:r>
              <a:rPr lang="en-GB" sz="3000" dirty="0">
                <a:solidFill>
                  <a:srgbClr val="579DDB"/>
                </a:solidFill>
                <a:latin typeface="Times New Roman" charset="0"/>
                <a:ea typeface="Times New Roman" charset="0"/>
                <a:cs typeface="Times New Roman" charset="0"/>
              </a:rPr>
              <a:t>Personal and professional </a:t>
            </a:r>
            <a:br>
              <a:rPr lang="en-GB" sz="3000" dirty="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motivations</a:t>
            </a:r>
          </a:p>
          <a:p>
            <a:pPr marL="457200" lvl="2" indent="0">
              <a:lnSpc>
                <a:spcPts val="3360"/>
              </a:lnSpc>
              <a:spcBef>
                <a:spcPts val="0"/>
              </a:spcBef>
              <a:buNone/>
            </a:pPr>
            <a:r>
              <a:rPr lang="en-GB" sz="3000" dirty="0" smtClean="0">
                <a:solidFill>
                  <a:srgbClr val="579DDB"/>
                </a:solidFill>
                <a:latin typeface="Times New Roman" charset="0"/>
                <a:ea typeface="Times New Roman" charset="0"/>
                <a:cs typeface="Times New Roman" charset="0"/>
              </a:rPr>
              <a:t>(team)</a:t>
            </a:r>
            <a:endParaRPr lang="en-GB" sz="3000" dirty="0">
              <a:solidFill>
                <a:srgbClr val="579DDB"/>
              </a:solidFill>
              <a:latin typeface="Times New Roman" charset="0"/>
              <a:ea typeface="Times New Roman" charset="0"/>
              <a:cs typeface="Times New Roman" charset="0"/>
            </a:endParaRPr>
          </a:p>
        </p:txBody>
      </p:sp>
      <p:sp>
        <p:nvSpPr>
          <p:cNvPr id="3" name="Contenidor de text 5"/>
          <p:cNvSpPr>
            <a:spLocks noGrp="1"/>
          </p:cNvSpPr>
          <p:nvPr>
            <p:ph type="body" sz="quarter" idx="4294967295"/>
          </p:nvPr>
        </p:nvSpPr>
        <p:spPr>
          <a:xfrm>
            <a:off x="4441371" y="651311"/>
            <a:ext cx="6871063" cy="1482288"/>
          </a:xfrm>
          <a:prstGeom prst="rect">
            <a:avLst/>
          </a:prstGeom>
        </p:spPr>
        <p:txBody>
          <a:bodyPr/>
          <a:lstStyle/>
          <a:p>
            <a:pPr marL="0" indent="0" algn="just">
              <a:buNone/>
            </a:pPr>
            <a:r>
              <a:rPr lang="en-US" sz="2000" i="1" dirty="0" smtClean="0">
                <a:latin typeface="Arial" panose="020B0604020202020204" pitchFamily="34" charset="0"/>
                <a:cs typeface="Arial" panose="020B0604020202020204" pitchFamily="34" charset="0"/>
              </a:rPr>
              <a:t>Entrepreneurs must know themselves and their teams. Aligned personal and professional goals, complementarity of skills, balanced levels of commitment and honesty/transparency are all ingredients of the success of the green business.</a:t>
            </a:r>
            <a:endParaRPr lang="en-US" sz="2000" i="1" dirty="0">
              <a:latin typeface="Arial" panose="020B0604020202020204" pitchFamily="34" charset="0"/>
              <a:cs typeface="Arial" panose="020B0604020202020204" pitchFamily="34" charset="0"/>
            </a:endParaRPr>
          </a:p>
          <a:p>
            <a:pPr marL="0" indent="0">
              <a:buNone/>
            </a:pPr>
            <a:endParaRPr lang="en-GB" sz="2400" dirty="0" smtClean="0"/>
          </a:p>
          <a:p>
            <a:pPr marL="0" indent="0">
              <a:buNone/>
            </a:pPr>
            <a:endParaRPr lang="en-GB" sz="2400" dirty="0"/>
          </a:p>
        </p:txBody>
      </p:sp>
      <p:sp>
        <p:nvSpPr>
          <p:cNvPr id="6" name="Contenidor de text 5"/>
          <p:cNvSpPr>
            <a:spLocks noGrp="1"/>
          </p:cNvSpPr>
          <p:nvPr>
            <p:ph type="body" sz="quarter" idx="4294967295"/>
          </p:nvPr>
        </p:nvSpPr>
        <p:spPr>
          <a:xfrm>
            <a:off x="4441371" y="2266747"/>
            <a:ext cx="1741713" cy="3332860"/>
          </a:xfrm>
          <a:prstGeom prst="rect">
            <a:avLst/>
          </a:prstGeom>
        </p:spPr>
        <p:txBody>
          <a:bodyPr/>
          <a:lstStyle/>
          <a:p>
            <a:pPr marL="0" lvl="1" indent="0">
              <a:spcBef>
                <a:spcPts val="1000"/>
              </a:spcBef>
              <a:buNone/>
            </a:pPr>
            <a:r>
              <a:rPr lang="en-US" sz="2000" i="1" dirty="0" smtClean="0">
                <a:solidFill>
                  <a:schemeClr val="accent2"/>
                </a:solidFill>
                <a:latin typeface="Arial" panose="020B0604020202020204" pitchFamily="34" charset="0"/>
                <a:cs typeface="Arial" panose="020B0604020202020204" pitchFamily="34" charset="0"/>
              </a:rPr>
              <a:t>Goals and motivations:</a:t>
            </a:r>
          </a:p>
          <a:p>
            <a:r>
              <a:rPr lang="en-US" sz="1400" dirty="0" smtClean="0">
                <a:solidFill>
                  <a:schemeClr val="accent2"/>
                </a:solidFill>
                <a:latin typeface="Arial" panose="020B0604020202020204" pitchFamily="34" charset="0"/>
                <a:cs typeface="Arial" panose="020B0604020202020204" pitchFamily="34" charset="0"/>
              </a:rPr>
              <a:t>Autonomy</a:t>
            </a:r>
          </a:p>
          <a:p>
            <a:r>
              <a:rPr lang="en-US" sz="1400" dirty="0" smtClean="0">
                <a:solidFill>
                  <a:schemeClr val="accent2"/>
                </a:solidFill>
                <a:latin typeface="Arial" panose="020B0604020202020204" pitchFamily="34" charset="0"/>
                <a:cs typeface="Arial" panose="020B0604020202020204" pitchFamily="34" charset="0"/>
              </a:rPr>
              <a:t>Purpose</a:t>
            </a:r>
          </a:p>
          <a:p>
            <a:r>
              <a:rPr lang="en-US" sz="1400" dirty="0" smtClean="0">
                <a:solidFill>
                  <a:schemeClr val="accent2"/>
                </a:solidFill>
                <a:latin typeface="Arial" panose="020B0604020202020204" pitchFamily="34" charset="0"/>
                <a:cs typeface="Arial" panose="020B0604020202020204" pitchFamily="34" charset="0"/>
              </a:rPr>
              <a:t>Flexibility</a:t>
            </a:r>
          </a:p>
          <a:p>
            <a:r>
              <a:rPr lang="en-US" sz="1400" dirty="0" smtClean="0">
                <a:solidFill>
                  <a:schemeClr val="accent2"/>
                </a:solidFill>
                <a:latin typeface="Arial" panose="020B0604020202020204" pitchFamily="34" charset="0"/>
                <a:cs typeface="Arial" panose="020B0604020202020204" pitchFamily="34" charset="0"/>
              </a:rPr>
              <a:t>Economic success</a:t>
            </a:r>
          </a:p>
          <a:p>
            <a:r>
              <a:rPr lang="en-US" sz="1400" dirty="0" smtClean="0">
                <a:solidFill>
                  <a:schemeClr val="accent2"/>
                </a:solidFill>
                <a:latin typeface="Arial" panose="020B0604020202020204" pitchFamily="34" charset="0"/>
                <a:cs typeface="Arial" panose="020B0604020202020204" pitchFamily="34" charset="0"/>
              </a:rPr>
              <a:t>Legacy</a:t>
            </a:r>
          </a:p>
          <a:p>
            <a:pPr marL="0" indent="0">
              <a:buNone/>
            </a:pPr>
            <a:r>
              <a:rPr lang="en-US" sz="1400" dirty="0" smtClean="0">
                <a:solidFill>
                  <a:schemeClr val="accent2"/>
                </a:solidFill>
                <a:latin typeface="Arial" panose="020B0604020202020204" pitchFamily="34" charset="0"/>
                <a:cs typeface="Arial" panose="020B0604020202020204" pitchFamily="34" charset="0"/>
              </a:rPr>
              <a:t>…</a:t>
            </a:r>
          </a:p>
          <a:p>
            <a:pPr marL="0" indent="0">
              <a:buNone/>
            </a:pPr>
            <a:endParaRPr lang="en-GB" sz="2400" dirty="0" smtClean="0"/>
          </a:p>
          <a:p>
            <a:pPr marL="0" indent="0">
              <a:buNone/>
            </a:pPr>
            <a:endParaRPr lang="en-GB" sz="2400" dirty="0"/>
          </a:p>
        </p:txBody>
      </p:sp>
      <p:sp>
        <p:nvSpPr>
          <p:cNvPr id="8" name="Contenidor de text 5"/>
          <p:cNvSpPr>
            <a:spLocks noGrp="1"/>
          </p:cNvSpPr>
          <p:nvPr>
            <p:ph type="body" sz="quarter" idx="4294967295"/>
          </p:nvPr>
        </p:nvSpPr>
        <p:spPr>
          <a:xfrm>
            <a:off x="6474823" y="2266746"/>
            <a:ext cx="2477585" cy="4360474"/>
          </a:xfrm>
          <a:prstGeom prst="rect">
            <a:avLst/>
          </a:prstGeom>
        </p:spPr>
        <p:txBody>
          <a:bodyPr/>
          <a:lstStyle/>
          <a:p>
            <a:pPr marL="0" lvl="1" indent="0">
              <a:spcBef>
                <a:spcPts val="1000"/>
              </a:spcBef>
              <a:buNone/>
            </a:pPr>
            <a:r>
              <a:rPr lang="en-US" sz="2000" i="1" dirty="0" smtClean="0">
                <a:solidFill>
                  <a:schemeClr val="accent2"/>
                </a:solidFill>
                <a:latin typeface="Arial" panose="020B0604020202020204" pitchFamily="34" charset="0"/>
                <a:cs typeface="Arial" panose="020B0604020202020204" pitchFamily="34" charset="0"/>
              </a:rPr>
              <a:t>Characteristics of entrepreneurs:</a:t>
            </a:r>
          </a:p>
          <a:p>
            <a:r>
              <a:rPr lang="en-US" sz="1400" dirty="0" smtClean="0">
                <a:solidFill>
                  <a:schemeClr val="accent2"/>
                </a:solidFill>
                <a:latin typeface="Arial" panose="020B0604020202020204" pitchFamily="34" charset="0"/>
                <a:cs typeface="Arial" panose="020B0604020202020204" pitchFamily="34" charset="0"/>
              </a:rPr>
              <a:t>Passion</a:t>
            </a:r>
          </a:p>
          <a:p>
            <a:r>
              <a:rPr lang="en-US" sz="1400" dirty="0" smtClean="0">
                <a:solidFill>
                  <a:schemeClr val="accent2"/>
                </a:solidFill>
                <a:latin typeface="Arial" panose="020B0604020202020204" pitchFamily="34" charset="0"/>
                <a:cs typeface="Arial" panose="020B0604020202020204" pitchFamily="34" charset="0"/>
              </a:rPr>
              <a:t>Risk </a:t>
            </a:r>
            <a:r>
              <a:rPr lang="en-US" sz="1400" dirty="0">
                <a:solidFill>
                  <a:schemeClr val="accent2"/>
                </a:solidFill>
                <a:latin typeface="Arial" panose="020B0604020202020204" pitchFamily="34" charset="0"/>
                <a:cs typeface="Arial" panose="020B0604020202020204" pitchFamily="34" charset="0"/>
              </a:rPr>
              <a:t>tolerance</a:t>
            </a:r>
          </a:p>
          <a:p>
            <a:r>
              <a:rPr lang="en-US" sz="1400" dirty="0" smtClean="0">
                <a:solidFill>
                  <a:schemeClr val="accent2"/>
                </a:solidFill>
                <a:latin typeface="Arial" panose="020B0604020202020204" pitchFamily="34" charset="0"/>
                <a:cs typeface="Arial" panose="020B0604020202020204" pitchFamily="34" charset="0"/>
              </a:rPr>
              <a:t>Independent thinking</a:t>
            </a:r>
          </a:p>
          <a:p>
            <a:r>
              <a:rPr lang="en-US" sz="1400" dirty="0" smtClean="0">
                <a:solidFill>
                  <a:schemeClr val="accent2"/>
                </a:solidFill>
                <a:latin typeface="Arial" panose="020B0604020202020204" pitchFamily="34" charset="0"/>
                <a:cs typeface="Arial" panose="020B0604020202020204" pitchFamily="34" charset="0"/>
              </a:rPr>
              <a:t>Optimism</a:t>
            </a:r>
          </a:p>
          <a:p>
            <a:r>
              <a:rPr lang="en-US" sz="1400" dirty="0" smtClean="0">
                <a:solidFill>
                  <a:schemeClr val="accent2"/>
                </a:solidFill>
                <a:latin typeface="Arial" panose="020B0604020202020204" pitchFamily="34" charset="0"/>
                <a:cs typeface="Arial" panose="020B0604020202020204" pitchFamily="34" charset="0"/>
              </a:rPr>
              <a:t>Self-confidence</a:t>
            </a:r>
          </a:p>
          <a:p>
            <a:r>
              <a:rPr lang="en-US" sz="1400" dirty="0" smtClean="0">
                <a:solidFill>
                  <a:schemeClr val="accent2"/>
                </a:solidFill>
                <a:latin typeface="Arial" panose="020B0604020202020204" pitchFamily="34" charset="0"/>
                <a:cs typeface="Arial" panose="020B0604020202020204" pitchFamily="34" charset="0"/>
              </a:rPr>
              <a:t>Problem solvers</a:t>
            </a:r>
          </a:p>
          <a:p>
            <a:r>
              <a:rPr lang="en-US" sz="1400" dirty="0" smtClean="0">
                <a:solidFill>
                  <a:schemeClr val="accent2"/>
                </a:solidFill>
                <a:latin typeface="Arial" panose="020B0604020202020204" pitchFamily="34" charset="0"/>
                <a:cs typeface="Arial" panose="020B0604020202020204" pitchFamily="34" charset="0"/>
              </a:rPr>
              <a:t>Action oriented</a:t>
            </a:r>
          </a:p>
          <a:p>
            <a:r>
              <a:rPr lang="en-US" sz="1400" dirty="0" smtClean="0">
                <a:solidFill>
                  <a:schemeClr val="accent2"/>
                </a:solidFill>
                <a:latin typeface="Arial" panose="020B0604020202020204" pitchFamily="34" charset="0"/>
                <a:cs typeface="Arial" panose="020B0604020202020204" pitchFamily="34" charset="0"/>
              </a:rPr>
              <a:t>Tenacity</a:t>
            </a:r>
          </a:p>
          <a:p>
            <a:r>
              <a:rPr lang="en-US" sz="1400" dirty="0" smtClean="0">
                <a:solidFill>
                  <a:schemeClr val="accent2"/>
                </a:solidFill>
                <a:latin typeface="Arial" panose="020B0604020202020204" pitchFamily="34" charset="0"/>
                <a:cs typeface="Arial" panose="020B0604020202020204" pitchFamily="34" charset="0"/>
              </a:rPr>
              <a:t>Vision</a:t>
            </a:r>
          </a:p>
          <a:p>
            <a:r>
              <a:rPr lang="en-US" sz="1400" dirty="0" smtClean="0">
                <a:solidFill>
                  <a:schemeClr val="accent2"/>
                </a:solidFill>
                <a:latin typeface="Arial" panose="020B0604020202020204" pitchFamily="34" charset="0"/>
                <a:cs typeface="Arial" panose="020B0604020202020204" pitchFamily="34" charset="0"/>
              </a:rPr>
              <a:t>Focus</a:t>
            </a:r>
            <a:endParaRPr lang="en-GB" sz="1400" dirty="0" smtClean="0">
              <a:solidFill>
                <a:schemeClr val="accent2"/>
              </a:solidFill>
            </a:endParaRPr>
          </a:p>
          <a:p>
            <a:pPr marL="0" indent="0">
              <a:buNone/>
            </a:pPr>
            <a:endParaRPr lang="en-GB" sz="2400" dirty="0"/>
          </a:p>
        </p:txBody>
      </p:sp>
      <p:sp>
        <p:nvSpPr>
          <p:cNvPr id="9" name="Contenidor de text 5"/>
          <p:cNvSpPr>
            <a:spLocks noGrp="1"/>
          </p:cNvSpPr>
          <p:nvPr>
            <p:ph type="body" sz="quarter" idx="4294967295"/>
          </p:nvPr>
        </p:nvSpPr>
        <p:spPr>
          <a:xfrm>
            <a:off x="9035134" y="2266747"/>
            <a:ext cx="2094409" cy="3332860"/>
          </a:xfrm>
          <a:prstGeom prst="rect">
            <a:avLst/>
          </a:prstGeom>
        </p:spPr>
        <p:txBody>
          <a:bodyPr/>
          <a:lstStyle/>
          <a:p>
            <a:pPr marL="0" lvl="1" indent="0">
              <a:spcBef>
                <a:spcPts val="1000"/>
              </a:spcBef>
              <a:buNone/>
            </a:pPr>
            <a:r>
              <a:rPr lang="en-US" sz="2000" i="1" dirty="0" smtClean="0">
                <a:solidFill>
                  <a:schemeClr val="accent2"/>
                </a:solidFill>
                <a:latin typeface="Arial" panose="020B0604020202020204" pitchFamily="34" charset="0"/>
                <a:cs typeface="Arial" panose="020B0604020202020204" pitchFamily="34" charset="0"/>
              </a:rPr>
              <a:t>Commitment:</a:t>
            </a:r>
            <a:br>
              <a:rPr lang="en-US" sz="2000" i="1" dirty="0" smtClean="0">
                <a:solidFill>
                  <a:schemeClr val="accent2"/>
                </a:solidFill>
                <a:latin typeface="Arial" panose="020B0604020202020204" pitchFamily="34" charset="0"/>
                <a:cs typeface="Arial" panose="020B0604020202020204" pitchFamily="34" charset="0"/>
              </a:rPr>
            </a:br>
            <a:endParaRPr lang="en-US" sz="2000" i="1" dirty="0" smtClean="0">
              <a:solidFill>
                <a:schemeClr val="accent2"/>
              </a:solidFill>
              <a:latin typeface="Arial" panose="020B0604020202020204" pitchFamily="34" charset="0"/>
              <a:cs typeface="Arial" panose="020B0604020202020204" pitchFamily="34" charset="0"/>
            </a:endParaRPr>
          </a:p>
          <a:p>
            <a:r>
              <a:rPr lang="en-US" sz="1400" dirty="0" smtClean="0">
                <a:solidFill>
                  <a:schemeClr val="accent2"/>
                </a:solidFill>
                <a:latin typeface="Arial" panose="020B0604020202020204" pitchFamily="34" charset="0"/>
                <a:cs typeface="Arial" panose="020B0604020202020204" pitchFamily="34" charset="0"/>
              </a:rPr>
              <a:t>Level of commitment</a:t>
            </a:r>
          </a:p>
          <a:p>
            <a:r>
              <a:rPr lang="en-US" sz="1400" dirty="0" smtClean="0">
                <a:solidFill>
                  <a:schemeClr val="accent2"/>
                </a:solidFill>
                <a:latin typeface="Arial" panose="020B0604020202020204" pitchFamily="34" charset="0"/>
                <a:cs typeface="Arial" panose="020B0604020202020204" pitchFamily="34" charset="0"/>
              </a:rPr>
              <a:t>Availability</a:t>
            </a:r>
            <a:endParaRPr lang="en-US" sz="1400" dirty="0">
              <a:solidFill>
                <a:schemeClr val="accent2"/>
              </a:solidFill>
              <a:latin typeface="Arial" panose="020B0604020202020204" pitchFamily="34" charset="0"/>
              <a:cs typeface="Arial" panose="020B0604020202020204" pitchFamily="34" charset="0"/>
            </a:endParaRPr>
          </a:p>
          <a:p>
            <a:r>
              <a:rPr lang="en-US" sz="1400" dirty="0" smtClean="0">
                <a:solidFill>
                  <a:schemeClr val="accent2"/>
                </a:solidFill>
                <a:latin typeface="Arial" panose="020B0604020202020204" pitchFamily="34" charset="0"/>
                <a:cs typeface="Arial" panose="020B0604020202020204" pitchFamily="34" charset="0"/>
              </a:rPr>
              <a:t>Dedication</a:t>
            </a:r>
          </a:p>
          <a:p>
            <a:r>
              <a:rPr lang="en-US" sz="1400" dirty="0" smtClean="0">
                <a:solidFill>
                  <a:schemeClr val="accent2"/>
                </a:solidFill>
                <a:latin typeface="Arial" panose="020B0604020202020204" pitchFamily="34" charset="0"/>
                <a:cs typeface="Arial" panose="020B0604020202020204" pitchFamily="34" charset="0"/>
              </a:rPr>
              <a:t>Work-life balance</a:t>
            </a:r>
            <a:endParaRPr lang="en-GB" sz="1400" dirty="0">
              <a:solidFill>
                <a:schemeClr val="accent2"/>
              </a:solidFill>
            </a:endParaRPr>
          </a:p>
        </p:txBody>
      </p:sp>
    </p:spTree>
    <p:extLst>
      <p:ext uri="{BB962C8B-B14F-4D97-AF65-F5344CB8AC3E}">
        <p14:creationId xmlns:p14="http://schemas.microsoft.com/office/powerpoint/2010/main" val="57239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smtClean="0"/>
              <a:t>Understand </a:t>
            </a:r>
            <a:r>
              <a:rPr lang="en-GB" sz="3800" dirty="0" smtClean="0"/>
              <a:t>the context</a:t>
            </a:r>
            <a:endParaRPr lang="en-GB" sz="3800" dirty="0"/>
          </a:p>
        </p:txBody>
      </p:sp>
      <p:sp>
        <p:nvSpPr>
          <p:cNvPr id="3" name="Contenidor de text 5"/>
          <p:cNvSpPr>
            <a:spLocks noGrp="1"/>
          </p:cNvSpPr>
          <p:nvPr>
            <p:ph type="body" sz="quarter" idx="4294967295"/>
          </p:nvPr>
        </p:nvSpPr>
        <p:spPr>
          <a:xfrm>
            <a:off x="311448" y="1731174"/>
            <a:ext cx="4817902" cy="4687043"/>
          </a:xfrm>
          <a:prstGeom prst="rect">
            <a:avLst/>
          </a:prstGeom>
        </p:spPr>
        <p:txBody>
          <a:bodyPr/>
          <a:lstStyle/>
          <a:p>
            <a:pPr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Like everything else, a business is part of a system. It operates in a context and is affected by Political, Economic, Social, Technological, Environmental and Legal (PESTEL) aspects.</a:t>
            </a:r>
          </a:p>
          <a:p>
            <a:pPr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Foresee opportunities and avoid potential threats caused by long term changes and trends.</a:t>
            </a: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Local, regional and global </a:t>
            </a:r>
            <a:r>
              <a:rPr lang="en-US" sz="2000" dirty="0" smtClean="0">
                <a:latin typeface="Arial" panose="020B0604020202020204" pitchFamily="34" charset="0"/>
                <a:cs typeface="Arial" panose="020B0604020202020204" pitchFamily="34" charset="0"/>
              </a:rPr>
              <a:t>context/level (start locally and widen the scope).</a:t>
            </a:r>
            <a:endParaRPr lang="en-US"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 a sustainable business, particular emphasis will be put on environmental factors.</a:t>
            </a:r>
          </a:p>
          <a:p>
            <a:pPr marL="0" indent="0">
              <a:buNone/>
            </a:pPr>
            <a:endParaRPr lang="en-GB" sz="2400" dirty="0"/>
          </a:p>
        </p:txBody>
      </p:sp>
      <p:pic>
        <p:nvPicPr>
          <p:cNvPr id="2" name="Imatge 1"/>
          <p:cNvPicPr>
            <a:picLocks noChangeAspect="1"/>
          </p:cNvPicPr>
          <p:nvPr/>
        </p:nvPicPr>
        <p:blipFill>
          <a:blip r:embed="rId3"/>
          <a:stretch>
            <a:fillRect/>
          </a:stretch>
        </p:blipFill>
        <p:spPr>
          <a:xfrm>
            <a:off x="6635190" y="1652797"/>
            <a:ext cx="4904589" cy="3920689"/>
          </a:xfrm>
          <a:prstGeom prst="rect">
            <a:avLst/>
          </a:prstGeom>
        </p:spPr>
      </p:pic>
    </p:spTree>
    <p:extLst>
      <p:ext uri="{BB962C8B-B14F-4D97-AF65-F5344CB8AC3E}">
        <p14:creationId xmlns:p14="http://schemas.microsoft.com/office/powerpoint/2010/main" val="4026892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Understand the context</a:t>
            </a:r>
          </a:p>
          <a:p>
            <a:pPr algn="l"/>
            <a:endParaRPr lang="en-GB" sz="3800" dirty="0"/>
          </a:p>
          <a:p>
            <a:pPr marL="457200" lvl="2" indent="0">
              <a:lnSpc>
                <a:spcPts val="3360"/>
              </a:lnSpc>
              <a:spcBef>
                <a:spcPts val="0"/>
              </a:spcBef>
              <a:buNone/>
            </a:pPr>
            <a:r>
              <a:rPr lang="en-GB" sz="3000" dirty="0" smtClean="0">
                <a:solidFill>
                  <a:srgbClr val="579DDB"/>
                </a:solidFill>
                <a:latin typeface="Times New Roman" charset="0"/>
                <a:ea typeface="Times New Roman" charset="0"/>
                <a:cs typeface="Times New Roman" charset="0"/>
              </a:rPr>
              <a:t>PESTEL</a:t>
            </a:r>
          </a:p>
        </p:txBody>
      </p:sp>
      <p:sp>
        <p:nvSpPr>
          <p:cNvPr id="10" name="Contenidor de text 5"/>
          <p:cNvSpPr>
            <a:spLocks noGrp="1"/>
          </p:cNvSpPr>
          <p:nvPr>
            <p:ph type="body" sz="quarter" idx="4294967295"/>
          </p:nvPr>
        </p:nvSpPr>
        <p:spPr>
          <a:xfrm>
            <a:off x="5939246" y="642601"/>
            <a:ext cx="5556067" cy="5793031"/>
          </a:xfrm>
          <a:prstGeom prst="rect">
            <a:avLst/>
          </a:prstGeom>
        </p:spPr>
        <p:txBody>
          <a:bodyPr/>
          <a:lstStyle/>
          <a:p>
            <a:pPr marL="0" indent="0" algn="just">
              <a:buNone/>
            </a:pPr>
            <a:r>
              <a:rPr lang="en-US" sz="2000" b="1" i="1" dirty="0" smtClean="0">
                <a:latin typeface="Arial" panose="020B0604020202020204" pitchFamily="34" charset="0"/>
                <a:cs typeface="Arial" panose="020B0604020202020204" pitchFamily="34" charset="0"/>
              </a:rPr>
              <a:t>Some questions to be asked:</a:t>
            </a:r>
            <a:endParaRPr lang="en-US" sz="2000" b="1" i="1" dirty="0">
              <a:latin typeface="Arial" panose="020B0604020202020204" pitchFamily="34" charset="0"/>
              <a:cs typeface="Arial" panose="020B0604020202020204" pitchFamily="34" charset="0"/>
            </a:endParaRPr>
          </a:p>
          <a:p>
            <a:pPr algn="just"/>
            <a:r>
              <a:rPr lang="en-US" sz="2000" i="1" dirty="0">
                <a:latin typeface="Arial" panose="020B0604020202020204" pitchFamily="34" charset="0"/>
                <a:cs typeface="Arial" panose="020B0604020202020204" pitchFamily="34" charset="0"/>
              </a:rPr>
              <a:t>What is the political situation of the country and how can it affect </a:t>
            </a:r>
            <a:r>
              <a:rPr lang="en-US" sz="2000" i="1" dirty="0" smtClean="0">
                <a:latin typeface="Arial" panose="020B0604020202020204" pitchFamily="34" charset="0"/>
                <a:cs typeface="Arial" panose="020B0604020202020204" pitchFamily="34" charset="0"/>
              </a:rPr>
              <a:t>our business</a:t>
            </a:r>
            <a:r>
              <a:rPr lang="en-US" sz="2000" i="1" dirty="0">
                <a:latin typeface="Arial" panose="020B0604020202020204" pitchFamily="34" charset="0"/>
                <a:cs typeface="Arial" panose="020B0604020202020204" pitchFamily="34" charset="0"/>
              </a:rPr>
              <a:t>?</a:t>
            </a:r>
          </a:p>
          <a:p>
            <a:pPr algn="just"/>
            <a:r>
              <a:rPr lang="en-US" sz="2000" i="1" dirty="0">
                <a:latin typeface="Arial" panose="020B0604020202020204" pitchFamily="34" charset="0"/>
                <a:cs typeface="Arial" panose="020B0604020202020204" pitchFamily="34" charset="0"/>
              </a:rPr>
              <a:t>What are the prevalent economic factors?</a:t>
            </a:r>
          </a:p>
          <a:p>
            <a:pPr algn="just"/>
            <a:r>
              <a:rPr lang="en-US" sz="2000" i="1" dirty="0">
                <a:latin typeface="Arial" panose="020B0604020202020204" pitchFamily="34" charset="0"/>
                <a:cs typeface="Arial" panose="020B0604020202020204" pitchFamily="34" charset="0"/>
              </a:rPr>
              <a:t>How much importance does culture has in the market and what are its determinants?</a:t>
            </a:r>
          </a:p>
          <a:p>
            <a:pPr algn="just"/>
            <a:r>
              <a:rPr lang="en-US" sz="2000" i="1" dirty="0">
                <a:latin typeface="Arial" panose="020B0604020202020204" pitchFamily="34" charset="0"/>
                <a:cs typeface="Arial" panose="020B0604020202020204" pitchFamily="34" charset="0"/>
              </a:rPr>
              <a:t>What technological innovations are likely to pop up and affect the market structure?</a:t>
            </a:r>
          </a:p>
          <a:p>
            <a:pPr algn="just"/>
            <a:r>
              <a:rPr lang="en-US" sz="2000" i="1" dirty="0">
                <a:latin typeface="Arial" panose="020B0604020202020204" pitchFamily="34" charset="0"/>
                <a:cs typeface="Arial" panose="020B0604020202020204" pitchFamily="34" charset="0"/>
              </a:rPr>
              <a:t>What are </a:t>
            </a:r>
            <a:r>
              <a:rPr lang="en-US" sz="2000" i="1" dirty="0" smtClean="0">
                <a:latin typeface="Arial" panose="020B0604020202020204" pitchFamily="34" charset="0"/>
                <a:cs typeface="Arial" panose="020B0604020202020204" pitchFamily="34" charset="0"/>
              </a:rPr>
              <a:t>the main environmental concerns and challenges?</a:t>
            </a:r>
            <a:endParaRPr lang="en-US" sz="2000" i="1" dirty="0">
              <a:latin typeface="Arial" panose="020B0604020202020204" pitchFamily="34" charset="0"/>
              <a:cs typeface="Arial" panose="020B0604020202020204" pitchFamily="34" charset="0"/>
            </a:endParaRPr>
          </a:p>
          <a:p>
            <a:pPr algn="just"/>
            <a:r>
              <a:rPr lang="en-US" sz="2000" i="1" dirty="0">
                <a:latin typeface="Arial" panose="020B0604020202020204" pitchFamily="34" charset="0"/>
                <a:cs typeface="Arial" panose="020B0604020202020204" pitchFamily="34" charset="0"/>
              </a:rPr>
              <a:t>Are there any current legislations that regulate </a:t>
            </a:r>
            <a:r>
              <a:rPr lang="en-US" sz="2000" i="1" dirty="0" smtClean="0">
                <a:latin typeface="Arial" panose="020B0604020202020204" pitchFamily="34" charset="0"/>
                <a:cs typeface="Arial" panose="020B0604020202020204" pitchFamily="34" charset="0"/>
              </a:rPr>
              <a:t>our </a:t>
            </a:r>
            <a:r>
              <a:rPr lang="en-US" sz="2000" i="1" dirty="0">
                <a:latin typeface="Arial" panose="020B0604020202020204" pitchFamily="34" charset="0"/>
                <a:cs typeface="Arial" panose="020B0604020202020204" pitchFamily="34" charset="0"/>
              </a:rPr>
              <a:t>business or can there be any </a:t>
            </a:r>
            <a:r>
              <a:rPr lang="en-US" sz="2000" i="1" dirty="0" smtClean="0">
                <a:latin typeface="Arial" panose="020B0604020202020204" pitchFamily="34" charset="0"/>
                <a:cs typeface="Arial" panose="020B0604020202020204" pitchFamily="34" charset="0"/>
              </a:rPr>
              <a:t>change </a:t>
            </a:r>
            <a:r>
              <a:rPr lang="en-US" sz="2000" i="1" dirty="0">
                <a:latin typeface="Arial" panose="020B0604020202020204" pitchFamily="34" charset="0"/>
                <a:cs typeface="Arial" panose="020B0604020202020204" pitchFamily="34" charset="0"/>
              </a:rPr>
              <a:t>in the legislations for </a:t>
            </a:r>
            <a:r>
              <a:rPr lang="en-US" sz="2000" i="1" dirty="0" smtClean="0">
                <a:latin typeface="Arial" panose="020B0604020202020204" pitchFamily="34" charset="0"/>
                <a:cs typeface="Arial" panose="020B0604020202020204" pitchFamily="34" charset="0"/>
              </a:rPr>
              <a:t>our business</a:t>
            </a:r>
          </a:p>
          <a:p>
            <a:pPr marL="0" indent="0" algn="just">
              <a:buNone/>
            </a:pPr>
            <a:endParaRPr lang="en-US" sz="2000" b="1" i="1" dirty="0" smtClean="0">
              <a:latin typeface="Arial" panose="020B0604020202020204" pitchFamily="34" charset="0"/>
              <a:cs typeface="Arial" panose="020B0604020202020204" pitchFamily="34" charset="0"/>
            </a:endParaRPr>
          </a:p>
          <a:p>
            <a:pPr marL="0" indent="0" algn="just">
              <a:buNone/>
            </a:pPr>
            <a:r>
              <a:rPr lang="en-US" sz="2000" b="1" i="1" dirty="0" smtClean="0">
                <a:latin typeface="Arial" panose="020B0604020202020204" pitchFamily="34" charset="0"/>
                <a:cs typeface="Arial" panose="020B0604020202020204" pitchFamily="34" charset="0"/>
              </a:rPr>
              <a:t>Brainstorm, </a:t>
            </a:r>
            <a:r>
              <a:rPr lang="en-US" sz="2000" b="1" i="1" dirty="0" err="1" smtClean="0">
                <a:latin typeface="Arial" panose="020B0604020202020204" pitchFamily="34" charset="0"/>
                <a:cs typeface="Arial" panose="020B0604020202020204" pitchFamily="34" charset="0"/>
              </a:rPr>
              <a:t>prioritise</a:t>
            </a:r>
            <a:r>
              <a:rPr lang="en-US" sz="2000" b="1" i="1" dirty="0" smtClean="0">
                <a:latin typeface="Arial" panose="020B0604020202020204" pitchFamily="34" charset="0"/>
                <a:cs typeface="Arial" panose="020B0604020202020204" pitchFamily="34" charset="0"/>
              </a:rPr>
              <a:t> (5) and confront</a:t>
            </a:r>
            <a:endParaRPr lang="en-US" sz="2000" b="1" i="1" dirty="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316555" y="3102008"/>
            <a:ext cx="5065342" cy="2930761"/>
          </a:xfrm>
          <a:prstGeom prst="rect">
            <a:avLst/>
          </a:prstGeom>
        </p:spPr>
      </p:pic>
    </p:spTree>
    <p:extLst>
      <p:ext uri="{BB962C8B-B14F-4D97-AF65-F5344CB8AC3E}">
        <p14:creationId xmlns:p14="http://schemas.microsoft.com/office/powerpoint/2010/main" val="74865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4. Objectives</a:t>
            </a:r>
          </a:p>
          <a:p>
            <a:r>
              <a:rPr lang="en-GB" dirty="0" smtClean="0"/>
              <a:t>Mission and Vision</a:t>
            </a:r>
            <a:endParaRPr lang="en-GB" dirty="0"/>
          </a:p>
        </p:txBody>
      </p:sp>
    </p:spTree>
    <p:extLst>
      <p:ext uri="{BB962C8B-B14F-4D97-AF65-F5344CB8AC3E}">
        <p14:creationId xmlns:p14="http://schemas.microsoft.com/office/powerpoint/2010/main" val="4114864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Objectives and Indicators</a:t>
            </a:r>
            <a:endParaRPr lang="en-GB" sz="3800" dirty="0"/>
          </a:p>
        </p:txBody>
      </p:sp>
      <p:sp>
        <p:nvSpPr>
          <p:cNvPr id="3" name="Contenidor de text 5"/>
          <p:cNvSpPr>
            <a:spLocks noGrp="1"/>
          </p:cNvSpPr>
          <p:nvPr>
            <p:ph type="body" sz="quarter" idx="4294967295"/>
          </p:nvPr>
        </p:nvSpPr>
        <p:spPr>
          <a:xfrm>
            <a:off x="239486" y="1591839"/>
            <a:ext cx="3731623" cy="4469328"/>
          </a:xfrm>
          <a:prstGeom prst="rect">
            <a:avLst/>
          </a:prstGeom>
        </p:spPr>
        <p:txBody>
          <a:bodyPr/>
          <a:lstStyle/>
          <a:p>
            <a:pPr marL="0" indent="0" algn="just">
              <a:buNone/>
            </a:pPr>
            <a:r>
              <a:rPr lang="en-US" sz="2000" dirty="0">
                <a:latin typeface="Arial" panose="020B0604020202020204" pitchFamily="34" charset="0"/>
                <a:cs typeface="Arial" panose="020B0604020202020204" pitchFamily="34" charset="0"/>
              </a:rPr>
              <a:t>Having understood the context our business operates in (system boundaries and forces of change), as well as the drivers behind it (personal and professional motivations, environmental &amp; social challenges, and customer needs); we now find ourselves ready to </a:t>
            </a:r>
            <a:r>
              <a:rPr lang="en-US" sz="2000" b="1" dirty="0">
                <a:latin typeface="Arial" panose="020B0604020202020204" pitchFamily="34" charset="0"/>
                <a:cs typeface="Arial" panose="020B0604020202020204" pitchFamily="34" charset="0"/>
              </a:rPr>
              <a:t>set the objectives</a:t>
            </a:r>
            <a:r>
              <a:rPr lang="en-US" sz="2000" dirty="0">
                <a:latin typeface="Arial" panose="020B0604020202020204" pitchFamily="34" charset="0"/>
                <a:cs typeface="Arial" panose="020B0604020202020204" pitchFamily="34" charset="0"/>
              </a:rPr>
              <a:t> (by tackling the drivers) that will guide us towards the impact we want to leave behind.</a:t>
            </a:r>
          </a:p>
          <a:p>
            <a:pPr marL="0" indent="0">
              <a:buNone/>
            </a:pPr>
            <a:endParaRPr lang="en-GB" sz="2400" dirty="0"/>
          </a:p>
        </p:txBody>
      </p:sp>
      <p:pic>
        <p:nvPicPr>
          <p:cNvPr id="5" name="Google Shape;530;p69"/>
          <p:cNvPicPr preferRelativeResize="0"/>
          <p:nvPr/>
        </p:nvPicPr>
        <p:blipFill rotWithShape="1">
          <a:blip r:embed="rId3">
            <a:alphaModFix/>
          </a:blip>
          <a:srcRect/>
          <a:stretch/>
        </p:blipFill>
        <p:spPr>
          <a:xfrm>
            <a:off x="4729195" y="1165118"/>
            <a:ext cx="6431711" cy="3450424"/>
          </a:xfrm>
          <a:prstGeom prst="rect">
            <a:avLst/>
          </a:prstGeom>
          <a:noFill/>
          <a:ln>
            <a:noFill/>
          </a:ln>
        </p:spPr>
      </p:pic>
      <p:sp>
        <p:nvSpPr>
          <p:cNvPr id="6" name="Contenidor de text 5"/>
          <p:cNvSpPr>
            <a:spLocks noGrp="1"/>
          </p:cNvSpPr>
          <p:nvPr>
            <p:ph type="body" sz="quarter" idx="4294967295"/>
          </p:nvPr>
        </p:nvSpPr>
        <p:spPr>
          <a:xfrm>
            <a:off x="5854994" y="4798422"/>
            <a:ext cx="5556067" cy="1027614"/>
          </a:xfrm>
          <a:prstGeom prst="rect">
            <a:avLst/>
          </a:prstGeom>
        </p:spPr>
        <p:txBody>
          <a:bodyPr/>
          <a:lstStyle/>
          <a:p>
            <a:pPr marL="0" indent="0" algn="just">
              <a:buNone/>
            </a:pPr>
            <a:r>
              <a:rPr lang="en-US" sz="1600" i="1" dirty="0" smtClean="0">
                <a:latin typeface="Arial" panose="020B0604020202020204" pitchFamily="34" charset="0"/>
                <a:cs typeface="Arial" panose="020B0604020202020204" pitchFamily="34" charset="0"/>
              </a:rPr>
              <a:t>To chart a path towards our vision, drivers are translated into company’s objectives and tracked by indicators</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983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Objectives and Indicators</a:t>
            </a:r>
            <a:endParaRPr lang="en-GB" sz="3800" dirty="0"/>
          </a:p>
        </p:txBody>
      </p:sp>
      <p:sp>
        <p:nvSpPr>
          <p:cNvPr id="3" name="Contenidor de text 5"/>
          <p:cNvSpPr>
            <a:spLocks noGrp="1"/>
          </p:cNvSpPr>
          <p:nvPr>
            <p:ph type="body" sz="quarter" idx="4294967295"/>
          </p:nvPr>
        </p:nvSpPr>
        <p:spPr>
          <a:xfrm>
            <a:off x="239486" y="1591839"/>
            <a:ext cx="4097382" cy="4469328"/>
          </a:xfrm>
          <a:prstGeom prst="rect">
            <a:avLst/>
          </a:prstGeom>
        </p:spPr>
        <p:txBody>
          <a:bodyPr/>
          <a:lstStyle/>
          <a:p>
            <a:pPr marL="0" indent="0" algn="just">
              <a:buNone/>
            </a:pPr>
            <a:r>
              <a:rPr lang="en-US" sz="2000" dirty="0">
                <a:latin typeface="Arial" panose="020B0604020202020204" pitchFamily="34" charset="0"/>
                <a:cs typeface="Arial" panose="020B0604020202020204" pitchFamily="34" charset="0"/>
              </a:rPr>
              <a:t>Objective: it refers to what </a:t>
            </a:r>
            <a:r>
              <a:rPr lang="en-US" sz="2000" dirty="0" smtClean="0">
                <a:latin typeface="Arial" panose="020B0604020202020204" pitchFamily="34" charset="0"/>
                <a:cs typeface="Arial" panose="020B0604020202020204" pitchFamily="34" charset="0"/>
              </a:rPr>
              <a:t>the entrepreneurs wants </a:t>
            </a:r>
            <a:r>
              <a:rPr lang="en-US" sz="2000" dirty="0">
                <a:latin typeface="Arial" panose="020B0604020202020204" pitchFamily="34" charset="0"/>
                <a:cs typeface="Arial" panose="020B0604020202020204" pitchFamily="34" charset="0"/>
              </a:rPr>
              <a:t>to achieve with </a:t>
            </a:r>
            <a:r>
              <a:rPr lang="en-US" sz="2000" dirty="0" smtClean="0">
                <a:latin typeface="Arial" panose="020B0604020202020204" pitchFamily="34" charset="0"/>
                <a:cs typeface="Arial" panose="020B0604020202020204" pitchFamily="34" charset="0"/>
              </a:rPr>
              <a:t>the green company </a:t>
            </a:r>
            <a:r>
              <a:rPr lang="en-US" sz="2000" dirty="0">
                <a:latin typeface="Arial" panose="020B0604020202020204" pitchFamily="34" charset="0"/>
                <a:cs typeface="Arial" panose="020B0604020202020204" pitchFamily="34" charset="0"/>
              </a:rPr>
              <a:t>in relation to the problems and needs already identified</a:t>
            </a:r>
            <a:r>
              <a:rPr lang="en-US" sz="2000" dirty="0" smtClean="0">
                <a:latin typeface="Arial" panose="020B0604020202020204" pitchFamily="34" charset="0"/>
                <a:cs typeface="Arial" panose="020B0604020202020204" pitchFamily="34" charset="0"/>
              </a:rPr>
              <a:t>.</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smtClean="0">
                <a:latin typeface="Arial" panose="020B0604020202020204" pitchFamily="34" charset="0"/>
                <a:cs typeface="Arial" panose="020B0604020202020204" pitchFamily="34" charset="0"/>
              </a:rPr>
              <a:t>Indicators: the Impact Monitoring Tool within the Online Platform offers a set of indicators by sectors according to sustainable businesses goals</a:t>
            </a:r>
            <a:endParaRPr lang="en-US" sz="2000" dirty="0">
              <a:latin typeface="Arial" panose="020B0604020202020204" pitchFamily="34" charset="0"/>
              <a:cs typeface="Arial" panose="020B0604020202020204" pitchFamily="34" charset="0"/>
            </a:endParaRPr>
          </a:p>
          <a:p>
            <a:pPr marL="0" indent="0">
              <a:buNone/>
            </a:pPr>
            <a:endParaRPr lang="en-GB" sz="2400" dirty="0"/>
          </a:p>
        </p:txBody>
      </p:sp>
      <p:pic>
        <p:nvPicPr>
          <p:cNvPr id="2" name="Imatge 1"/>
          <p:cNvPicPr>
            <a:picLocks noChangeAspect="1"/>
          </p:cNvPicPr>
          <p:nvPr/>
        </p:nvPicPr>
        <p:blipFill>
          <a:blip r:embed="rId3"/>
          <a:stretch>
            <a:fillRect/>
          </a:stretch>
        </p:blipFill>
        <p:spPr>
          <a:xfrm>
            <a:off x="5913025" y="1591839"/>
            <a:ext cx="5207822" cy="2152691"/>
          </a:xfrm>
          <a:prstGeom prst="rect">
            <a:avLst/>
          </a:prstGeom>
        </p:spPr>
      </p:pic>
    </p:spTree>
    <p:extLst>
      <p:ext uri="{BB962C8B-B14F-4D97-AF65-F5344CB8AC3E}">
        <p14:creationId xmlns:p14="http://schemas.microsoft.com/office/powerpoint/2010/main" val="26366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Objectives and Indicators</a:t>
            </a:r>
            <a:endParaRPr lang="en-GB" sz="3800" dirty="0"/>
          </a:p>
        </p:txBody>
      </p:sp>
      <p:sp>
        <p:nvSpPr>
          <p:cNvPr id="3" name="Contenidor de text 5"/>
          <p:cNvSpPr>
            <a:spLocks noGrp="1"/>
          </p:cNvSpPr>
          <p:nvPr>
            <p:ph type="body" sz="quarter" idx="4294967295"/>
          </p:nvPr>
        </p:nvSpPr>
        <p:spPr>
          <a:xfrm>
            <a:off x="239486" y="1591839"/>
            <a:ext cx="3931920" cy="4469328"/>
          </a:xfrm>
          <a:prstGeom prst="rect">
            <a:avLst/>
          </a:prstGeom>
        </p:spPr>
        <p:txBody>
          <a:bodyPr/>
          <a:lstStyle/>
          <a:p>
            <a:pPr marL="0" indent="0" algn="just">
              <a:spcAft>
                <a:spcPts val="1200"/>
              </a:spcAft>
              <a:buNone/>
            </a:pPr>
            <a:r>
              <a:rPr lang="en-US" sz="2000" b="1" dirty="0">
                <a:latin typeface="Arial" panose="020B0604020202020204" pitchFamily="34" charset="0"/>
                <a:cs typeface="Arial" panose="020B0604020202020204" pitchFamily="34" charset="0"/>
              </a:rPr>
              <a:t>Recap: </a:t>
            </a:r>
            <a:r>
              <a:rPr lang="en-US" sz="2000" dirty="0">
                <a:latin typeface="Arial" panose="020B0604020202020204" pitchFamily="34" charset="0"/>
                <a:cs typeface="Arial" panose="020B0604020202020204" pitchFamily="34" charset="0"/>
              </a:rPr>
              <a:t>capture the most relevant </a:t>
            </a:r>
            <a:r>
              <a:rPr lang="en-US" sz="2000" dirty="0" smtClean="0">
                <a:latin typeface="Arial" panose="020B0604020202020204" pitchFamily="34" charset="0"/>
                <a:cs typeface="Arial" panose="020B0604020202020204" pitchFamily="34" charset="0"/>
              </a:rPr>
              <a:t>problems </a:t>
            </a:r>
            <a:r>
              <a:rPr lang="en-US" sz="2000" dirty="0">
                <a:latin typeface="Arial" panose="020B0604020202020204" pitchFamily="34" charset="0"/>
                <a:cs typeface="Arial" panose="020B0604020202020204" pitchFamily="34" charset="0"/>
              </a:rPr>
              <a:t>and needs that your project </a:t>
            </a:r>
            <a:r>
              <a:rPr lang="en-US" sz="2000" dirty="0" smtClean="0">
                <a:latin typeface="Arial" panose="020B0604020202020204" pitchFamily="34" charset="0"/>
                <a:cs typeface="Arial" panose="020B0604020202020204" pitchFamily="34" charset="0"/>
              </a:rPr>
              <a:t>is seeking to tackle</a:t>
            </a:r>
            <a:endParaRPr lang="en-US" sz="2000" dirty="0">
              <a:latin typeface="Arial" panose="020B0604020202020204" pitchFamily="34" charset="0"/>
              <a:cs typeface="Arial" panose="020B0604020202020204" pitchFamily="34" charset="0"/>
            </a:endParaRPr>
          </a:p>
          <a:p>
            <a:pPr marL="0" indent="0" algn="just">
              <a:spcAft>
                <a:spcPts val="1200"/>
              </a:spcAft>
              <a:buNone/>
            </a:pPr>
            <a:r>
              <a:rPr lang="en-US" sz="2000" b="1" dirty="0" smtClean="0">
                <a:latin typeface="Arial" panose="020B0604020202020204" pitchFamily="34" charset="0"/>
                <a:cs typeface="Arial" panose="020B0604020202020204" pitchFamily="34" charset="0"/>
              </a:rPr>
              <a:t>Set </a:t>
            </a:r>
            <a:r>
              <a:rPr lang="en-US" sz="2000" b="1" dirty="0">
                <a:latin typeface="Arial" panose="020B0604020202020204" pitchFamily="34" charset="0"/>
                <a:cs typeface="Arial" panose="020B0604020202020204" pitchFamily="34" charset="0"/>
              </a:rPr>
              <a:t>objectives: </a:t>
            </a:r>
            <a:r>
              <a:rPr lang="en-US" sz="2000" dirty="0">
                <a:latin typeface="Arial" panose="020B0604020202020204" pitchFamily="34" charset="0"/>
                <a:cs typeface="Arial" panose="020B0604020202020204" pitchFamily="34" charset="0"/>
              </a:rPr>
              <a:t>reframe the </a:t>
            </a:r>
            <a:r>
              <a:rPr lang="en-US" sz="2000" dirty="0" smtClean="0">
                <a:latin typeface="Arial" panose="020B0604020202020204" pitchFamily="34" charset="0"/>
                <a:cs typeface="Arial" panose="020B0604020202020204" pitchFamily="34" charset="0"/>
              </a:rPr>
              <a:t>problems and needs into </a:t>
            </a:r>
            <a:r>
              <a:rPr lang="en-US" sz="2000" dirty="0">
                <a:latin typeface="Arial" panose="020B0604020202020204" pitchFamily="34" charset="0"/>
                <a:cs typeface="Arial" panose="020B0604020202020204" pitchFamily="34" charset="0"/>
              </a:rPr>
              <a:t>specific objectives to </a:t>
            </a:r>
            <a:r>
              <a:rPr lang="en-US" sz="2000" dirty="0" smtClean="0">
                <a:latin typeface="Arial" panose="020B0604020202020204" pitchFamily="34" charset="0"/>
                <a:cs typeface="Arial" panose="020B0604020202020204" pitchFamily="34" charset="0"/>
              </a:rPr>
              <a:t>solve or confront </a:t>
            </a:r>
            <a:r>
              <a:rPr lang="en-US" sz="2000" dirty="0">
                <a:latin typeface="Arial" panose="020B0604020202020204" pitchFamily="34" charset="0"/>
                <a:cs typeface="Arial" panose="020B0604020202020204" pitchFamily="34" charset="0"/>
              </a:rPr>
              <a:t>them</a:t>
            </a:r>
          </a:p>
          <a:p>
            <a:pPr marL="0" indent="0" algn="just">
              <a:buNone/>
            </a:pPr>
            <a:r>
              <a:rPr lang="en-US" sz="2000" b="1" dirty="0" smtClean="0">
                <a:latin typeface="Arial" panose="020B0604020202020204" pitchFamily="34" charset="0"/>
                <a:cs typeface="Arial" panose="020B0604020202020204" pitchFamily="34" charset="0"/>
              </a:rPr>
              <a:t>Measure </a:t>
            </a:r>
            <a:r>
              <a:rPr lang="en-US" sz="2000" b="1" dirty="0">
                <a:latin typeface="Arial" panose="020B0604020202020204" pitchFamily="34" charset="0"/>
                <a:cs typeface="Arial" panose="020B0604020202020204" pitchFamily="34" charset="0"/>
              </a:rPr>
              <a:t>progress: </a:t>
            </a:r>
            <a:r>
              <a:rPr lang="en-US" sz="2000" dirty="0">
                <a:latin typeface="Arial" panose="020B0604020202020204" pitchFamily="34" charset="0"/>
                <a:cs typeface="Arial" panose="020B0604020202020204" pitchFamily="34" charset="0"/>
              </a:rPr>
              <a:t>set indicators to measure the progress towards </a:t>
            </a:r>
            <a:r>
              <a:rPr lang="en-US" sz="2000" dirty="0" smtClean="0">
                <a:latin typeface="Arial" panose="020B0604020202020204" pitchFamily="34" charset="0"/>
                <a:cs typeface="Arial" panose="020B0604020202020204" pitchFamily="34" charset="0"/>
              </a:rPr>
              <a:t>objectives (optional at this stage)</a:t>
            </a:r>
            <a:endParaRPr lang="en-US" sz="2000" dirty="0">
              <a:latin typeface="Arial" panose="020B0604020202020204" pitchFamily="34" charset="0"/>
              <a:cs typeface="Arial" panose="020B0604020202020204" pitchFamily="34" charset="0"/>
            </a:endParaRPr>
          </a:p>
          <a:p>
            <a:pPr marL="0" indent="0">
              <a:buNone/>
            </a:pPr>
            <a:endParaRPr lang="en-GB" sz="2400" dirty="0"/>
          </a:p>
        </p:txBody>
      </p:sp>
      <p:pic>
        <p:nvPicPr>
          <p:cNvPr id="5" name="Google Shape;562;p73"/>
          <p:cNvPicPr preferRelativeResize="0"/>
          <p:nvPr/>
        </p:nvPicPr>
        <p:blipFill rotWithShape="1">
          <a:blip r:embed="rId3">
            <a:alphaModFix/>
          </a:blip>
          <a:srcRect/>
          <a:stretch/>
        </p:blipFill>
        <p:spPr>
          <a:xfrm>
            <a:off x="4720688" y="1006222"/>
            <a:ext cx="7079886" cy="4529860"/>
          </a:xfrm>
          <a:prstGeom prst="rect">
            <a:avLst/>
          </a:prstGeom>
          <a:noFill/>
          <a:ln>
            <a:noFill/>
          </a:ln>
        </p:spPr>
      </p:pic>
    </p:spTree>
    <p:extLst>
      <p:ext uri="{BB962C8B-B14F-4D97-AF65-F5344CB8AC3E}">
        <p14:creationId xmlns:p14="http://schemas.microsoft.com/office/powerpoint/2010/main" val="4118302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dirty="0" smtClean="0"/>
              <a:t>Expected Results</a:t>
            </a:r>
            <a:endParaRPr lang="en-GB" sz="3800" dirty="0"/>
          </a:p>
        </p:txBody>
      </p:sp>
      <p:sp>
        <p:nvSpPr>
          <p:cNvPr id="6" name="Contenidor de text 5"/>
          <p:cNvSpPr>
            <a:spLocks noGrp="1"/>
          </p:cNvSpPr>
          <p:nvPr>
            <p:ph type="body" sz="quarter" idx="15"/>
          </p:nvPr>
        </p:nvSpPr>
        <p:spPr>
          <a:xfrm>
            <a:off x="239486" y="1233539"/>
            <a:ext cx="5769428" cy="5019215"/>
          </a:xfrm>
        </p:spPr>
        <p:txBody>
          <a:bodyPr/>
          <a:lstStyle/>
          <a:p>
            <a:pPr algn="just">
              <a:buFont typeface="Arial" panose="020B0604020202020204" pitchFamily="34" charset="0"/>
              <a:buChar char="•"/>
            </a:pPr>
            <a:r>
              <a:rPr lang="en-US" sz="1900" dirty="0" smtClean="0">
                <a:latin typeface="Arial" panose="020B0604020202020204" pitchFamily="34" charset="0"/>
                <a:cs typeface="Arial" panose="020B0604020202020204" pitchFamily="34" charset="0"/>
              </a:rPr>
              <a:t>GBM Methodology has been transferred to the Local Trainers (LTs) of the BSOs members of the Switchers National Partnership:</a:t>
            </a:r>
          </a:p>
          <a:p>
            <a:pPr lvl="1" algn="just">
              <a:buFont typeface="Wingdings" panose="05000000000000000000" pitchFamily="2" charset="2"/>
              <a:buChar char="Ø"/>
            </a:pPr>
            <a:r>
              <a:rPr lang="en-US" sz="1900" dirty="0" smtClean="0">
                <a:latin typeface="Arial" panose="020B0604020202020204" pitchFamily="34" charset="0"/>
                <a:cs typeface="Arial" panose="020B0604020202020204" pitchFamily="34" charset="0"/>
              </a:rPr>
              <a:t>Conceptual contents</a:t>
            </a:r>
          </a:p>
          <a:p>
            <a:pPr lvl="1" algn="just">
              <a:buFont typeface="Wingdings" panose="05000000000000000000" pitchFamily="2" charset="2"/>
              <a:buChar char="Ø"/>
            </a:pPr>
            <a:r>
              <a:rPr lang="en-US" sz="1900" dirty="0" smtClean="0">
                <a:latin typeface="Arial" panose="020B0604020202020204" pitchFamily="34" charset="0"/>
                <a:cs typeface="Arial" panose="020B0604020202020204" pitchFamily="34" charset="0"/>
              </a:rPr>
              <a:t>Online tool</a:t>
            </a:r>
          </a:p>
          <a:p>
            <a:pPr algn="just">
              <a:buFont typeface="Arial" panose="020B0604020202020204" pitchFamily="34" charset="0"/>
              <a:buChar char="•"/>
            </a:pPr>
            <a:r>
              <a:rPr lang="en-US" sz="1900" dirty="0" smtClean="0">
                <a:latin typeface="Arial" panose="020B0604020202020204" pitchFamily="34" charset="0"/>
                <a:cs typeface="Arial" panose="020B0604020202020204" pitchFamily="34" charset="0"/>
              </a:rPr>
              <a:t>LTs are able to replicate the training and to support entrepreneurs to move from a business idea to a validated Sustainable Business Model (using the Online Platform). The standard GBM training module consists of 5 intensive face-to-face training sessions (5.5 hours) coupled with a simplified on-line support along a period of 6-8 weeks during which the green entrepreneurs develop their sustainable business model</a:t>
            </a:r>
          </a:p>
          <a:p>
            <a:pPr algn="just">
              <a:buFont typeface="Arial" panose="020B0604020202020204" pitchFamily="34" charset="0"/>
              <a:buChar char="•"/>
            </a:pPr>
            <a:r>
              <a:rPr lang="en-US" sz="1900" dirty="0" smtClean="0">
                <a:latin typeface="Arial" panose="020B0604020202020204" pitchFamily="34" charset="0"/>
                <a:cs typeface="Arial" panose="020B0604020202020204" pitchFamily="34" charset="0"/>
              </a:rPr>
              <a:t>LTs are able to transfer the GBM Methodology to other members of their BSOs</a:t>
            </a:r>
            <a:endParaRPr lang="en-US" sz="1900" dirty="0">
              <a:latin typeface="Arial" panose="020B0604020202020204" pitchFamily="34" charset="0"/>
              <a:cs typeface="Arial" panose="020B0604020202020204" pitchFamily="34" charset="0"/>
            </a:endParaRPr>
          </a:p>
          <a:p>
            <a:endParaRPr lang="en-GB" sz="2400" dirty="0"/>
          </a:p>
        </p:txBody>
      </p:sp>
      <p:pic>
        <p:nvPicPr>
          <p:cNvPr id="9" name="Imatge 8"/>
          <p:cNvPicPr>
            <a:picLocks noChangeAspect="1"/>
          </p:cNvPicPr>
          <p:nvPr/>
        </p:nvPicPr>
        <p:blipFill>
          <a:blip r:embed="rId3"/>
          <a:stretch>
            <a:fillRect/>
          </a:stretch>
        </p:blipFill>
        <p:spPr>
          <a:xfrm>
            <a:off x="6581488" y="1233539"/>
            <a:ext cx="5209918" cy="4568026"/>
          </a:xfrm>
          <a:prstGeom prst="rect">
            <a:avLst/>
          </a:prstGeom>
        </p:spPr>
      </p:pic>
    </p:spTree>
    <p:extLst>
      <p:ext uri="{BB962C8B-B14F-4D97-AF65-F5344CB8AC3E}">
        <p14:creationId xmlns:p14="http://schemas.microsoft.com/office/powerpoint/2010/main" val="3427500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Mission and Vision</a:t>
            </a:r>
            <a:endParaRPr lang="en-GB" sz="3800" dirty="0"/>
          </a:p>
        </p:txBody>
      </p:sp>
      <p:sp>
        <p:nvSpPr>
          <p:cNvPr id="3" name="Contenidor de text 5"/>
          <p:cNvSpPr>
            <a:spLocks noGrp="1"/>
          </p:cNvSpPr>
          <p:nvPr>
            <p:ph type="body" sz="quarter" idx="4294967295"/>
          </p:nvPr>
        </p:nvSpPr>
        <p:spPr>
          <a:xfrm>
            <a:off x="239486" y="1435092"/>
            <a:ext cx="3296194" cy="3676839"/>
          </a:xfrm>
          <a:prstGeom prst="rect">
            <a:avLst/>
          </a:prstGeom>
        </p:spPr>
        <p:txBody>
          <a:bodyPr/>
          <a:lstStyle/>
          <a:p>
            <a:pPr marL="0" indent="0" algn="just">
              <a:buNone/>
            </a:pPr>
            <a:r>
              <a:rPr lang="en-GB" sz="2000" dirty="0" smtClean="0">
                <a:latin typeface="Arial" panose="020B0604020202020204" pitchFamily="34" charset="0"/>
                <a:cs typeface="Arial" panose="020B0604020202020204" pitchFamily="34" charset="0"/>
              </a:rPr>
              <a:t>By merging and synthesising the objectives into a single, short and elegant statement, we build our project’s mission, which must embody its essence and reason for being. The vision, in turn, comes naturally as a time instance of the mission: the way we envision our project in the mid-long term</a:t>
            </a:r>
            <a:endParaRPr lang="en-GB" sz="2000" dirty="0"/>
          </a:p>
        </p:txBody>
      </p:sp>
      <p:pic>
        <p:nvPicPr>
          <p:cNvPr id="2" name="Imatge 1"/>
          <p:cNvPicPr>
            <a:picLocks noChangeAspect="1"/>
          </p:cNvPicPr>
          <p:nvPr/>
        </p:nvPicPr>
        <p:blipFill>
          <a:blip r:embed="rId3"/>
          <a:stretch>
            <a:fillRect/>
          </a:stretch>
        </p:blipFill>
        <p:spPr>
          <a:xfrm>
            <a:off x="5180255" y="1475346"/>
            <a:ext cx="5591955" cy="1352739"/>
          </a:xfrm>
          <a:prstGeom prst="rect">
            <a:avLst/>
          </a:prstGeom>
        </p:spPr>
      </p:pic>
      <p:pic>
        <p:nvPicPr>
          <p:cNvPr id="4" name="Imatge 3"/>
          <p:cNvPicPr>
            <a:picLocks noChangeAspect="1"/>
          </p:cNvPicPr>
          <p:nvPr/>
        </p:nvPicPr>
        <p:blipFill>
          <a:blip r:embed="rId4"/>
          <a:stretch>
            <a:fillRect/>
          </a:stretch>
        </p:blipFill>
        <p:spPr>
          <a:xfrm>
            <a:off x="5180255" y="3429000"/>
            <a:ext cx="5601482" cy="1438476"/>
          </a:xfrm>
          <a:prstGeom prst="rect">
            <a:avLst/>
          </a:prstGeom>
        </p:spPr>
      </p:pic>
    </p:spTree>
    <p:extLst>
      <p:ext uri="{BB962C8B-B14F-4D97-AF65-F5344CB8AC3E}">
        <p14:creationId xmlns:p14="http://schemas.microsoft.com/office/powerpoint/2010/main" val="404511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Mission and Vision</a:t>
            </a:r>
            <a:endParaRPr lang="en-GB" sz="3800" dirty="0"/>
          </a:p>
        </p:txBody>
      </p:sp>
      <p:sp>
        <p:nvSpPr>
          <p:cNvPr id="3" name="Contenidor de text 5"/>
          <p:cNvSpPr>
            <a:spLocks noGrp="1"/>
          </p:cNvSpPr>
          <p:nvPr>
            <p:ph type="body" sz="quarter" idx="4294967295"/>
          </p:nvPr>
        </p:nvSpPr>
        <p:spPr>
          <a:xfrm>
            <a:off x="4545874" y="1349819"/>
            <a:ext cx="7280366" cy="2046515"/>
          </a:xfrm>
          <a:prstGeom prst="rect">
            <a:avLst/>
          </a:prstGeom>
        </p:spPr>
        <p:txBody>
          <a:bodyPr/>
          <a:lstStyle/>
          <a:p>
            <a:pPr marL="0" indent="0">
              <a:buNone/>
            </a:pPr>
            <a:r>
              <a:rPr lang="en-US" sz="2000" dirty="0">
                <a:latin typeface="Arial" panose="020B0604020202020204" pitchFamily="34" charset="0"/>
                <a:cs typeface="Arial" panose="020B0604020202020204" pitchFamily="34" charset="0"/>
              </a:rPr>
              <a:t>Short statement of </a:t>
            </a:r>
            <a:r>
              <a:rPr lang="en-US" sz="2000" b="1" dirty="0">
                <a:latin typeface="Arial" panose="020B0604020202020204" pitchFamily="34" charset="0"/>
                <a:cs typeface="Arial" panose="020B0604020202020204" pitchFamily="34" charset="0"/>
              </a:rPr>
              <a:t>why an organization exists</a:t>
            </a:r>
            <a:r>
              <a:rPr lang="en-US" sz="2000" dirty="0">
                <a:latin typeface="Arial" panose="020B0604020202020204" pitchFamily="34" charset="0"/>
                <a:cs typeface="Arial" panose="020B0604020202020204" pitchFamily="34" charset="0"/>
              </a:rPr>
              <a:t>, what its </a:t>
            </a:r>
            <a:r>
              <a:rPr lang="en-US" sz="2000" b="1" dirty="0">
                <a:latin typeface="Arial" panose="020B0604020202020204" pitchFamily="34" charset="0"/>
                <a:cs typeface="Arial" panose="020B0604020202020204" pitchFamily="34" charset="0"/>
              </a:rPr>
              <a:t>overall goal</a:t>
            </a:r>
            <a:r>
              <a:rPr lang="en-US" sz="2000" dirty="0">
                <a:latin typeface="Arial" panose="020B0604020202020204" pitchFamily="34" charset="0"/>
                <a:cs typeface="Arial" panose="020B0604020202020204" pitchFamily="34" charset="0"/>
              </a:rPr>
              <a:t> is:</a:t>
            </a:r>
          </a:p>
          <a:p>
            <a:r>
              <a:rPr lang="en-US" sz="2000" dirty="0">
                <a:latin typeface="Arial" panose="020B0604020202020204" pitchFamily="34" charset="0"/>
                <a:cs typeface="Arial" panose="020B0604020202020204" pitchFamily="34" charset="0"/>
              </a:rPr>
              <a:t>What kind of product or service it does provide, </a:t>
            </a:r>
          </a:p>
          <a:p>
            <a:r>
              <a:rPr lang="en-US" sz="2000" dirty="0" smtClean="0">
                <a:latin typeface="Arial" panose="020B0604020202020204" pitchFamily="34" charset="0"/>
                <a:cs typeface="Arial" panose="020B0604020202020204" pitchFamily="34" charset="0"/>
              </a:rPr>
              <a:t>Primary </a:t>
            </a:r>
            <a:r>
              <a:rPr lang="en-US" sz="2000" dirty="0">
                <a:latin typeface="Arial" panose="020B0604020202020204" pitchFamily="34" charset="0"/>
                <a:cs typeface="Arial" panose="020B0604020202020204" pitchFamily="34" charset="0"/>
              </a:rPr>
              <a:t>customers or market, and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Geographical </a:t>
            </a:r>
            <a:r>
              <a:rPr lang="en-US" sz="2000" dirty="0">
                <a:latin typeface="Arial" panose="020B0604020202020204" pitchFamily="34" charset="0"/>
                <a:cs typeface="Arial" panose="020B0604020202020204" pitchFamily="34" charset="0"/>
              </a:rPr>
              <a:t>region of operation</a:t>
            </a:r>
          </a:p>
        </p:txBody>
      </p:sp>
      <p:pic>
        <p:nvPicPr>
          <p:cNvPr id="5" name="Imatge 4"/>
          <p:cNvPicPr>
            <a:picLocks noChangeAspect="1"/>
          </p:cNvPicPr>
          <p:nvPr/>
        </p:nvPicPr>
        <p:blipFill>
          <a:blip r:embed="rId3"/>
          <a:stretch>
            <a:fillRect/>
          </a:stretch>
        </p:blipFill>
        <p:spPr>
          <a:xfrm>
            <a:off x="1169363" y="1198506"/>
            <a:ext cx="2953162" cy="1295581"/>
          </a:xfrm>
          <a:prstGeom prst="rect">
            <a:avLst/>
          </a:prstGeom>
        </p:spPr>
      </p:pic>
      <p:pic>
        <p:nvPicPr>
          <p:cNvPr id="6" name="Imatge 5"/>
          <p:cNvPicPr>
            <a:picLocks noChangeAspect="1"/>
          </p:cNvPicPr>
          <p:nvPr/>
        </p:nvPicPr>
        <p:blipFill>
          <a:blip r:embed="rId4"/>
          <a:stretch>
            <a:fillRect/>
          </a:stretch>
        </p:blipFill>
        <p:spPr>
          <a:xfrm>
            <a:off x="740678" y="3596636"/>
            <a:ext cx="3381847" cy="1324160"/>
          </a:xfrm>
          <a:prstGeom prst="rect">
            <a:avLst/>
          </a:prstGeom>
        </p:spPr>
      </p:pic>
      <p:sp>
        <p:nvSpPr>
          <p:cNvPr id="8" name="Contenidor de text 5"/>
          <p:cNvSpPr>
            <a:spLocks noGrp="1"/>
          </p:cNvSpPr>
          <p:nvPr>
            <p:ph type="body" sz="quarter" idx="4294967295"/>
          </p:nvPr>
        </p:nvSpPr>
        <p:spPr>
          <a:xfrm>
            <a:off x="4623718" y="3897548"/>
            <a:ext cx="7280366" cy="2046515"/>
          </a:xfrm>
          <a:prstGeom prst="rect">
            <a:avLst/>
          </a:prstGeom>
        </p:spPr>
        <p:txBody>
          <a:bodyPr/>
          <a:lstStyle/>
          <a:p>
            <a:pPr marL="0" indent="0">
              <a:buNone/>
            </a:pPr>
            <a:r>
              <a:rPr lang="en-US" sz="2000" dirty="0">
                <a:latin typeface="Arial" panose="020B0604020202020204" pitchFamily="34" charset="0"/>
                <a:cs typeface="Arial" panose="020B0604020202020204" pitchFamily="34" charset="0"/>
              </a:rPr>
              <a:t>Provides guidance about </a:t>
            </a:r>
            <a:r>
              <a:rPr lang="en-US" sz="2000" b="1" dirty="0">
                <a:latin typeface="Arial" panose="020B0604020202020204" pitchFamily="34" charset="0"/>
                <a:cs typeface="Arial" panose="020B0604020202020204" pitchFamily="34" charset="0"/>
              </a:rPr>
              <a:t>what core to preserve and what future to stimulate</a:t>
            </a:r>
            <a:r>
              <a:rPr lang="en-US" sz="2000" dirty="0">
                <a:latin typeface="Arial" panose="020B0604020202020204" pitchFamily="34" charset="0"/>
                <a:cs typeface="Arial" panose="020B0604020202020204" pitchFamily="34" charset="0"/>
              </a:rPr>
              <a:t> progress toward</a:t>
            </a:r>
            <a:r>
              <a:rPr lang="en-US" sz="2000" dirty="0" smtClean="0">
                <a:latin typeface="Arial" panose="020B0604020202020204" pitchFamily="34" charset="0"/>
                <a:cs typeface="Arial" panose="020B0604020202020204" pitchFamily="34" charset="0"/>
              </a:rPr>
              <a:t>. Two </a:t>
            </a:r>
            <a:r>
              <a:rPr lang="en-US" sz="2000" dirty="0">
                <a:latin typeface="Arial" panose="020B0604020202020204" pitchFamily="34" charset="0"/>
                <a:cs typeface="Arial" panose="020B0604020202020204" pitchFamily="34" charset="0"/>
              </a:rPr>
              <a:t>major components: </a:t>
            </a:r>
          </a:p>
          <a:p>
            <a:r>
              <a:rPr lang="en-US" sz="2000" dirty="0">
                <a:latin typeface="Arial" panose="020B0604020202020204" pitchFamily="34" charset="0"/>
                <a:cs typeface="Arial" panose="020B0604020202020204" pitchFamily="34" charset="0"/>
              </a:rPr>
              <a:t>Core ideology - what we stand for and why we exist. </a:t>
            </a:r>
          </a:p>
          <a:p>
            <a:r>
              <a:rPr lang="en-US" sz="2000" dirty="0" smtClean="0">
                <a:latin typeface="Arial" panose="020B0604020202020204" pitchFamily="34" charset="0"/>
                <a:cs typeface="Arial" panose="020B0604020202020204" pitchFamily="34" charset="0"/>
              </a:rPr>
              <a:t>Envisioned </a:t>
            </a:r>
            <a:r>
              <a:rPr lang="en-US" sz="2000" dirty="0">
                <a:latin typeface="Arial" panose="020B0604020202020204" pitchFamily="34" charset="0"/>
                <a:cs typeface="Arial" panose="020B0604020202020204" pitchFamily="34" charset="0"/>
              </a:rPr>
              <a:t>future-  what we aspire to become, something that will require significant change and progress to attain.</a:t>
            </a:r>
          </a:p>
        </p:txBody>
      </p:sp>
    </p:spTree>
    <p:extLst>
      <p:ext uri="{BB962C8B-B14F-4D97-AF65-F5344CB8AC3E}">
        <p14:creationId xmlns:p14="http://schemas.microsoft.com/office/powerpoint/2010/main" val="1287366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Mission and Vision</a:t>
            </a:r>
          </a:p>
          <a:p>
            <a:pPr algn="l"/>
            <a:endParaRPr lang="en-GB" sz="3800" dirty="0"/>
          </a:p>
          <a:p>
            <a:pPr marL="457200" lvl="2" indent="0">
              <a:lnSpc>
                <a:spcPts val="3360"/>
              </a:lnSpc>
              <a:spcBef>
                <a:spcPts val="0"/>
              </a:spcBef>
              <a:buNone/>
            </a:pPr>
            <a:r>
              <a:rPr lang="en-GB" sz="3000" dirty="0" smtClean="0">
                <a:solidFill>
                  <a:srgbClr val="579DDB"/>
                </a:solidFill>
                <a:latin typeface="Times New Roman" charset="0"/>
                <a:ea typeface="Times New Roman" charset="0"/>
                <a:cs typeface="Times New Roman" charset="0"/>
              </a:rPr>
              <a:t>Examples</a:t>
            </a:r>
            <a:br>
              <a:rPr lang="en-GB" sz="3000" dirty="0" smtClean="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(M and V can be business centred, inspirational,</a:t>
            </a:r>
            <a:br>
              <a:rPr lang="en-GB" sz="3000" dirty="0" smtClean="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peoples’ centred…)</a:t>
            </a:r>
          </a:p>
        </p:txBody>
      </p:sp>
      <p:sp>
        <p:nvSpPr>
          <p:cNvPr id="10" name="Contenidor de text 5"/>
          <p:cNvSpPr>
            <a:spLocks noGrp="1"/>
          </p:cNvSpPr>
          <p:nvPr>
            <p:ph type="body" sz="quarter" idx="4294967295"/>
          </p:nvPr>
        </p:nvSpPr>
        <p:spPr>
          <a:xfrm>
            <a:off x="5543008" y="642601"/>
            <a:ext cx="5050970" cy="5405502"/>
          </a:xfrm>
          <a:prstGeom prst="rect">
            <a:avLst/>
          </a:prstGeom>
        </p:spPr>
        <p:txBody>
          <a:bodyPr/>
          <a:lstStyle/>
          <a:p>
            <a:pPr marL="0" indent="0" algn="just">
              <a:buNone/>
            </a:pPr>
            <a:r>
              <a:rPr lang="en-US" sz="2000" b="1" i="1" dirty="0" err="1">
                <a:latin typeface="Arial" panose="020B0604020202020204" pitchFamily="34" charset="0"/>
                <a:cs typeface="Arial" panose="020B0604020202020204" pitchFamily="34" charset="0"/>
              </a:rPr>
              <a:t>Triodos</a:t>
            </a:r>
            <a:r>
              <a:rPr lang="en-US" sz="2000" b="1" i="1" dirty="0">
                <a:latin typeface="Arial" panose="020B0604020202020204" pitchFamily="34" charset="0"/>
                <a:cs typeface="Arial" panose="020B0604020202020204" pitchFamily="34" charset="0"/>
              </a:rPr>
              <a:t> Bank </a:t>
            </a:r>
            <a:r>
              <a:rPr lang="en-US" sz="2000" i="1" dirty="0">
                <a:latin typeface="Arial" panose="020B0604020202020204" pitchFamily="34" charset="0"/>
                <a:cs typeface="Arial" panose="020B0604020202020204" pitchFamily="34" charset="0"/>
              </a:rPr>
              <a:t>(www.triodos.com):</a:t>
            </a:r>
          </a:p>
          <a:p>
            <a:pPr algn="just"/>
            <a:r>
              <a:rPr lang="en-US" sz="2000" i="1" dirty="0">
                <a:latin typeface="Arial" panose="020B0604020202020204" pitchFamily="34" charset="0"/>
                <a:cs typeface="Arial" panose="020B0604020202020204" pitchFamily="34" charset="0"/>
              </a:rPr>
              <a:t>M - Make money work for positive, social, environmental and cultural change.</a:t>
            </a:r>
          </a:p>
          <a:p>
            <a:pPr algn="just"/>
            <a:r>
              <a:rPr lang="en-US" sz="2000" i="1" dirty="0">
                <a:latin typeface="Arial" panose="020B0604020202020204" pitchFamily="34" charset="0"/>
                <a:cs typeface="Arial" panose="020B0604020202020204" pitchFamily="34" charset="0"/>
              </a:rPr>
              <a:t>V - </a:t>
            </a:r>
            <a:r>
              <a:rPr lang="en-US" sz="2000" i="1" dirty="0" err="1">
                <a:latin typeface="Arial" panose="020B0604020202020204" pitchFamily="34" charset="0"/>
                <a:cs typeface="Arial" panose="020B0604020202020204" pitchFamily="34" charset="0"/>
              </a:rPr>
              <a:t>Triodos</a:t>
            </a:r>
            <a:r>
              <a:rPr lang="en-US" sz="2000" i="1" dirty="0">
                <a:latin typeface="Arial" panose="020B0604020202020204" pitchFamily="34" charset="0"/>
                <a:cs typeface="Arial" panose="020B0604020202020204" pitchFamily="34" charset="0"/>
              </a:rPr>
              <a:t> Bank enables finance progressive entrepreneurs and influence the banking sector to become more transparent, diverse and sustainable.</a:t>
            </a:r>
          </a:p>
          <a:p>
            <a:pPr marL="0" indent="0" algn="just">
              <a:buNone/>
            </a:pPr>
            <a:r>
              <a:rPr lang="en-US" sz="2000" b="1" i="1" dirty="0">
                <a:latin typeface="Arial" panose="020B0604020202020204" pitchFamily="34" charset="0"/>
                <a:cs typeface="Arial" panose="020B0604020202020204" pitchFamily="34" charset="0"/>
              </a:rPr>
              <a:t>Patagonia </a:t>
            </a:r>
            <a:r>
              <a:rPr lang="en-US" sz="2000" i="1" dirty="0">
                <a:latin typeface="Arial" panose="020B0604020202020204" pitchFamily="34" charset="0"/>
                <a:cs typeface="Arial" panose="020B0604020202020204" pitchFamily="34" charset="0"/>
              </a:rPr>
              <a:t>(www.patagonia.com):</a:t>
            </a:r>
          </a:p>
          <a:p>
            <a:pPr algn="just"/>
            <a:r>
              <a:rPr lang="en-US" sz="2000" i="1" dirty="0">
                <a:latin typeface="Arial" panose="020B0604020202020204" pitchFamily="34" charset="0"/>
                <a:cs typeface="Arial" panose="020B0604020202020204" pitchFamily="34" charset="0"/>
              </a:rPr>
              <a:t>M - We’re in business to save our home planet.</a:t>
            </a:r>
          </a:p>
          <a:p>
            <a:pPr algn="just"/>
            <a:r>
              <a:rPr lang="en-US" sz="2000" i="1" dirty="0">
                <a:latin typeface="Arial" panose="020B0604020202020204" pitchFamily="34" charset="0"/>
                <a:cs typeface="Arial" panose="020B0604020202020204" pitchFamily="34" charset="0"/>
              </a:rPr>
              <a:t>V - Build the best product, cause no unnecessary harm, use business to inspire and implement solutions to the environmental crisis</a:t>
            </a:r>
            <a:r>
              <a:rPr lang="en-US" sz="2000" i="1" dirty="0" smtClean="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021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smtClean="0"/>
              <a:t>Mission and Vision</a:t>
            </a:r>
          </a:p>
          <a:p>
            <a:pPr algn="l"/>
            <a:endParaRPr lang="en-GB" sz="3800" dirty="0"/>
          </a:p>
          <a:p>
            <a:pPr marL="457200" lvl="2" indent="0">
              <a:lnSpc>
                <a:spcPts val="3360"/>
              </a:lnSpc>
              <a:spcBef>
                <a:spcPts val="0"/>
              </a:spcBef>
              <a:buNone/>
            </a:pPr>
            <a:r>
              <a:rPr lang="en-GB" sz="3000" dirty="0" smtClean="0">
                <a:solidFill>
                  <a:srgbClr val="579DDB"/>
                </a:solidFill>
                <a:latin typeface="Times New Roman" charset="0"/>
                <a:ea typeface="Times New Roman" charset="0"/>
                <a:cs typeface="Times New Roman" charset="0"/>
              </a:rPr>
              <a:t>Examples</a:t>
            </a:r>
            <a:br>
              <a:rPr lang="en-GB" sz="3000" dirty="0" smtClean="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(M and V can be business centred, inspirational,</a:t>
            </a:r>
            <a:br>
              <a:rPr lang="en-GB" sz="3000" dirty="0" smtClean="0">
                <a:solidFill>
                  <a:srgbClr val="579DDB"/>
                </a:solidFill>
                <a:latin typeface="Times New Roman" charset="0"/>
                <a:ea typeface="Times New Roman" charset="0"/>
                <a:cs typeface="Times New Roman" charset="0"/>
              </a:rPr>
            </a:br>
            <a:r>
              <a:rPr lang="en-GB" sz="3000" dirty="0" smtClean="0">
                <a:solidFill>
                  <a:srgbClr val="579DDB"/>
                </a:solidFill>
                <a:latin typeface="Times New Roman" charset="0"/>
                <a:ea typeface="Times New Roman" charset="0"/>
                <a:cs typeface="Times New Roman" charset="0"/>
              </a:rPr>
              <a:t>peoples’ centred…)</a:t>
            </a:r>
          </a:p>
        </p:txBody>
      </p:sp>
      <p:sp>
        <p:nvSpPr>
          <p:cNvPr id="10" name="Contenidor de text 5"/>
          <p:cNvSpPr>
            <a:spLocks noGrp="1"/>
          </p:cNvSpPr>
          <p:nvPr>
            <p:ph type="body" sz="quarter" idx="4294967295"/>
          </p:nvPr>
        </p:nvSpPr>
        <p:spPr>
          <a:xfrm>
            <a:off x="5543008" y="642601"/>
            <a:ext cx="5050970" cy="5405502"/>
          </a:xfrm>
          <a:prstGeom prst="rect">
            <a:avLst/>
          </a:prstGeom>
        </p:spPr>
        <p:txBody>
          <a:bodyPr/>
          <a:lstStyle/>
          <a:p>
            <a:pPr marL="0" indent="0" algn="just">
              <a:buNone/>
            </a:pPr>
            <a:r>
              <a:rPr lang="en-US" sz="2000" b="1" i="1" dirty="0" err="1" smtClean="0">
                <a:latin typeface="Arial" panose="020B0604020202020204" pitchFamily="34" charset="0"/>
                <a:cs typeface="Arial" panose="020B0604020202020204" pitchFamily="34" charset="0"/>
              </a:rPr>
              <a:t>Fairphone</a:t>
            </a:r>
            <a:r>
              <a:rPr lang="en-US" sz="2000" b="1"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(www.fairphone.com)</a:t>
            </a:r>
          </a:p>
          <a:p>
            <a:pPr algn="just"/>
            <a:r>
              <a:rPr lang="en-US" sz="2000" i="1" dirty="0" smtClean="0">
                <a:latin typeface="Arial" panose="020B0604020202020204" pitchFamily="34" charset="0"/>
                <a:cs typeface="Arial" panose="020B0604020202020204" pitchFamily="34" charset="0"/>
              </a:rPr>
              <a:t>M - To build </a:t>
            </a:r>
            <a:r>
              <a:rPr lang="en-US" sz="2000" i="1" dirty="0">
                <a:latin typeface="Arial" panose="020B0604020202020204" pitchFamily="34" charset="0"/>
                <a:cs typeface="Arial" panose="020B0604020202020204" pitchFamily="34" charset="0"/>
              </a:rPr>
              <a:t>a </a:t>
            </a:r>
            <a:r>
              <a:rPr lang="en-US" sz="2000" i="1" dirty="0" smtClean="0">
                <a:latin typeface="Arial" panose="020B0604020202020204" pitchFamily="34" charset="0"/>
                <a:cs typeface="Arial" panose="020B0604020202020204" pitchFamily="34" charset="0"/>
              </a:rPr>
              <a:t>fairer </a:t>
            </a:r>
            <a:r>
              <a:rPr lang="en-US" sz="2000" i="1" dirty="0">
                <a:latin typeface="Arial" panose="020B0604020202020204" pitchFamily="34" charset="0"/>
                <a:cs typeface="Arial" panose="020B0604020202020204" pitchFamily="34" charset="0"/>
              </a:rPr>
              <a:t>and more sustainable electronics </a:t>
            </a:r>
            <a:r>
              <a:rPr lang="en-US" sz="2000" i="1" dirty="0" smtClean="0">
                <a:latin typeface="Arial" panose="020B0604020202020204" pitchFamily="34" charset="0"/>
                <a:cs typeface="Arial" panose="020B0604020202020204" pitchFamily="34" charset="0"/>
              </a:rPr>
              <a:t>industry.</a:t>
            </a:r>
          </a:p>
          <a:p>
            <a:pPr algn="just"/>
            <a:r>
              <a:rPr lang="en-US" sz="2000" i="1" dirty="0" smtClean="0">
                <a:latin typeface="Arial" panose="020B0604020202020204" pitchFamily="34" charset="0"/>
                <a:cs typeface="Arial" panose="020B0604020202020204" pitchFamily="34" charset="0"/>
              </a:rPr>
              <a:t>V </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Set </a:t>
            </a:r>
            <a:r>
              <a:rPr lang="en-US" sz="2000" i="1" dirty="0">
                <a:latin typeface="Arial" panose="020B0604020202020204" pitchFamily="34" charset="0"/>
                <a:cs typeface="Arial" panose="020B0604020202020204" pitchFamily="34" charset="0"/>
              </a:rPr>
              <a:t>new standards for the entire </a:t>
            </a:r>
            <a:r>
              <a:rPr lang="en-US" sz="2000" i="1" dirty="0" smtClean="0">
                <a:latin typeface="Arial" panose="020B0604020202020204" pitchFamily="34" charset="0"/>
                <a:cs typeface="Arial" panose="020B0604020202020204" pitchFamily="34" charset="0"/>
              </a:rPr>
              <a:t>industry where </a:t>
            </a:r>
            <a:r>
              <a:rPr lang="en-US" sz="2000" i="1" dirty="0">
                <a:latin typeface="Arial" panose="020B0604020202020204" pitchFamily="34" charset="0"/>
                <a:cs typeface="Arial" panose="020B0604020202020204" pitchFamily="34" charset="0"/>
              </a:rPr>
              <a:t>consideration for people and the planet is a natural part of doing </a:t>
            </a:r>
            <a:r>
              <a:rPr lang="en-US" sz="2000" i="1" dirty="0" smtClean="0">
                <a:latin typeface="Arial" panose="020B0604020202020204" pitchFamily="34" charset="0"/>
                <a:cs typeface="Arial" panose="020B0604020202020204" pitchFamily="34" charset="0"/>
              </a:rPr>
              <a:t>business.</a:t>
            </a:r>
          </a:p>
          <a:p>
            <a:pPr marL="0" indent="0" algn="just">
              <a:buNone/>
            </a:pPr>
            <a:r>
              <a:rPr lang="en-US" sz="2000" b="1" i="1" dirty="0">
                <a:latin typeface="Arial" panose="020B0604020202020204" pitchFamily="34" charset="0"/>
                <a:cs typeface="Arial" panose="020B0604020202020204" pitchFamily="34" charset="0"/>
              </a:rPr>
              <a:t>ECOALF:</a:t>
            </a:r>
            <a:r>
              <a:rPr lang="en-US" sz="2000" i="1" dirty="0">
                <a:latin typeface="Arial" panose="020B0604020202020204" pitchFamily="34" charset="0"/>
                <a:cs typeface="Arial" panose="020B0604020202020204" pitchFamily="34" charset="0"/>
              </a:rPr>
              <a:t> (https://ecoalf.com)</a:t>
            </a:r>
            <a:endParaRPr lang="en-US" sz="2000" i="1" dirty="0" smtClean="0">
              <a:latin typeface="Arial" panose="020B0604020202020204" pitchFamily="34" charset="0"/>
              <a:cs typeface="Arial" panose="020B0604020202020204" pitchFamily="34" charset="0"/>
            </a:endParaRPr>
          </a:p>
          <a:p>
            <a:pPr algn="just"/>
            <a:r>
              <a:rPr lang="en-US" sz="2000" i="1" dirty="0" smtClean="0">
                <a:latin typeface="Arial" panose="020B0604020202020204" pitchFamily="34" charset="0"/>
                <a:cs typeface="Arial" panose="020B0604020202020204" pitchFamily="34" charset="0"/>
              </a:rPr>
              <a:t>M - </a:t>
            </a:r>
            <a:r>
              <a:rPr lang="en-US" sz="2000" i="1" dirty="0">
                <a:latin typeface="Arial" panose="020B0604020202020204" pitchFamily="34" charset="0"/>
                <a:cs typeface="Arial" panose="020B0604020202020204" pitchFamily="34" charset="0"/>
              </a:rPr>
              <a:t>We are passionate about putting an end to using natural resources in a careless way.</a:t>
            </a:r>
          </a:p>
          <a:p>
            <a:pPr algn="just"/>
            <a:r>
              <a:rPr lang="en-US" sz="2000" i="1" dirty="0" smtClean="0">
                <a:latin typeface="Arial" panose="020B0604020202020204" pitchFamily="34" charset="0"/>
                <a:cs typeface="Arial" panose="020B0604020202020204" pitchFamily="34" charset="0"/>
              </a:rPr>
              <a:t>V - </a:t>
            </a:r>
            <a:r>
              <a:rPr lang="en-US" sz="2000" i="1" dirty="0">
                <a:latin typeface="Arial" panose="020B0604020202020204" pitchFamily="34" charset="0"/>
                <a:cs typeface="Arial" panose="020B0604020202020204" pitchFamily="34" charset="0"/>
              </a:rPr>
              <a:t>We create clothing, footwear and accessories made entirely from recycled and sustainable materials with the same quality, design and technical properties as the best non-recycled, non-sustainable products. </a:t>
            </a:r>
          </a:p>
        </p:txBody>
      </p:sp>
    </p:spTree>
    <p:extLst>
      <p:ext uri="{BB962C8B-B14F-4D97-AF65-F5344CB8AC3E}">
        <p14:creationId xmlns:p14="http://schemas.microsoft.com/office/powerpoint/2010/main" val="509069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en-GB" dirty="0" smtClean="0">
                <a:solidFill>
                  <a:srgbClr val="FFC000"/>
                </a:solidFill>
              </a:rPr>
              <a:t>Homework:</a:t>
            </a:r>
          </a:p>
          <a:p>
            <a:r>
              <a:rPr lang="en-US" sz="3400" dirty="0" smtClean="0">
                <a:solidFill>
                  <a:srgbClr val="FFC000"/>
                </a:solidFill>
              </a:rPr>
              <a:t>Exercise </a:t>
            </a:r>
            <a:r>
              <a:rPr lang="en-US" sz="3400" dirty="0">
                <a:solidFill>
                  <a:srgbClr val="FFC000"/>
                </a:solidFill>
              </a:rPr>
              <a:t>1. Sketch your business idea</a:t>
            </a:r>
          </a:p>
          <a:p>
            <a:r>
              <a:rPr lang="en-US" sz="3400" dirty="0">
                <a:solidFill>
                  <a:srgbClr val="FFC000"/>
                </a:solidFill>
              </a:rPr>
              <a:t>Exercise 2. Problems and </a:t>
            </a:r>
            <a:r>
              <a:rPr lang="en-US" sz="3400" dirty="0" smtClean="0">
                <a:solidFill>
                  <a:srgbClr val="FFC000"/>
                </a:solidFill>
              </a:rPr>
              <a:t>needs</a:t>
            </a:r>
          </a:p>
          <a:p>
            <a:r>
              <a:rPr lang="en-US" sz="3400" dirty="0">
                <a:solidFill>
                  <a:srgbClr val="FFC000"/>
                </a:solidFill>
              </a:rPr>
              <a:t>Exercise 3. Understand the context</a:t>
            </a:r>
          </a:p>
          <a:p>
            <a:r>
              <a:rPr lang="en-US" sz="3400" dirty="0">
                <a:solidFill>
                  <a:srgbClr val="FFC000"/>
                </a:solidFill>
              </a:rPr>
              <a:t>Exercise 4. Set your goals</a:t>
            </a:r>
          </a:p>
          <a:p>
            <a:r>
              <a:rPr lang="en-US" sz="3400" dirty="0">
                <a:solidFill>
                  <a:srgbClr val="FFC000"/>
                </a:solidFill>
              </a:rPr>
              <a:t>Exercise 5. Set your mission and vision</a:t>
            </a:r>
          </a:p>
          <a:p>
            <a:r>
              <a:rPr lang="en-US" sz="3400" dirty="0">
                <a:solidFill>
                  <a:srgbClr val="FFC000"/>
                </a:solidFill>
              </a:rPr>
              <a:t>Exercise 6. Summary</a:t>
            </a:r>
          </a:p>
          <a:p>
            <a:endParaRPr lang="en-US" sz="3400" dirty="0">
              <a:solidFill>
                <a:srgbClr val="FFC000"/>
              </a:solidFill>
            </a:endParaRPr>
          </a:p>
        </p:txBody>
      </p:sp>
    </p:spTree>
    <p:extLst>
      <p:ext uri="{BB962C8B-B14F-4D97-AF65-F5344CB8AC3E}">
        <p14:creationId xmlns:p14="http://schemas.microsoft.com/office/powerpoint/2010/main" val="3199883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11072680" cy="2598715"/>
          </a:xfrm>
        </p:spPr>
        <p:txBody>
          <a:bodyPr/>
          <a:lstStyle/>
          <a:p>
            <a:pPr algn="l"/>
            <a:r>
              <a:rPr lang="en-GB" sz="3800" dirty="0" smtClean="0"/>
              <a:t>Added Value</a:t>
            </a:r>
            <a:endParaRPr lang="en-GB" sz="3800" dirty="0"/>
          </a:p>
        </p:txBody>
      </p:sp>
      <p:sp>
        <p:nvSpPr>
          <p:cNvPr id="4" name="Contenidor de text 5"/>
          <p:cNvSpPr>
            <a:spLocks noGrp="1"/>
          </p:cNvSpPr>
          <p:nvPr>
            <p:ph type="body" sz="quarter" idx="4294967295"/>
          </p:nvPr>
        </p:nvSpPr>
        <p:spPr>
          <a:xfrm>
            <a:off x="4524866" y="614746"/>
            <a:ext cx="6532775" cy="5408981"/>
          </a:xfrm>
          <a:prstGeom prst="rect">
            <a:avLst/>
          </a:prstGeom>
        </p:spPr>
        <p:txBody>
          <a:bodyPr/>
          <a:lstStyle/>
          <a:p>
            <a:pPr marL="0" indent="0" algn="just">
              <a:spcAft>
                <a:spcPts val="1200"/>
              </a:spcAft>
              <a:buNone/>
            </a:pPr>
            <a:r>
              <a:rPr lang="en-US" sz="1800" b="1" dirty="0" smtClean="0">
                <a:latin typeface="Arial" panose="020B0604020202020204" pitchFamily="34" charset="0"/>
                <a:cs typeface="Arial" panose="020B0604020202020204" pitchFamily="34" charset="0"/>
              </a:rPr>
              <a:t>Eco-innovation</a:t>
            </a:r>
          </a:p>
          <a:p>
            <a:pPr algn="just">
              <a:spcAft>
                <a:spcPts val="1200"/>
              </a:spcAft>
            </a:pPr>
            <a:r>
              <a:rPr lang="en-US" sz="1800" dirty="0" smtClean="0">
                <a:latin typeface="Arial" panose="020B0604020202020204" pitchFamily="34" charset="0"/>
                <a:cs typeface="Arial" panose="020B0604020202020204" pitchFamily="34" charset="0"/>
              </a:rPr>
              <a:t>A unique </a:t>
            </a:r>
            <a:r>
              <a:rPr lang="en-US" sz="1800" dirty="0">
                <a:latin typeface="Arial" panose="020B0604020202020204" pitchFamily="34" charset="0"/>
                <a:cs typeface="Arial" panose="020B0604020202020204" pitchFamily="34" charset="0"/>
              </a:rPr>
              <a:t>and innovative methodology which integrates sustainability into business model </a:t>
            </a:r>
            <a:r>
              <a:rPr lang="en-US" sz="1800" dirty="0" smtClean="0">
                <a:latin typeface="Arial" panose="020B0604020202020204" pitchFamily="34" charset="0"/>
                <a:cs typeface="Arial" panose="020B0604020202020204" pitchFamily="34" charset="0"/>
              </a:rPr>
              <a:t>development.</a:t>
            </a:r>
            <a:endParaRPr lang="en-US" sz="1800" dirty="0">
              <a:latin typeface="Arial" panose="020B0604020202020204" pitchFamily="34" charset="0"/>
              <a:cs typeface="Arial" panose="020B0604020202020204" pitchFamily="34" charset="0"/>
            </a:endParaRPr>
          </a:p>
          <a:p>
            <a:pPr marL="0" indent="0" algn="just">
              <a:spcAft>
                <a:spcPts val="1200"/>
              </a:spcAft>
              <a:buNone/>
            </a:pPr>
            <a:r>
              <a:rPr lang="en-US" sz="1800" b="1" dirty="0" smtClean="0">
                <a:latin typeface="Arial" panose="020B0604020202020204" pitchFamily="34" charset="0"/>
                <a:cs typeface="Arial" panose="020B0604020202020204" pitchFamily="34" charset="0"/>
              </a:rPr>
              <a:t>National Partnership</a:t>
            </a:r>
          </a:p>
          <a:p>
            <a:pPr algn="just">
              <a:spcAft>
                <a:spcPts val="1200"/>
              </a:spcAft>
            </a:pPr>
            <a:r>
              <a:rPr lang="en-US" sz="1800" dirty="0" smtClean="0">
                <a:latin typeface="Arial" panose="020B0604020202020204" pitchFamily="34" charset="0"/>
                <a:cs typeface="Arial" panose="020B0604020202020204" pitchFamily="34" charset="0"/>
              </a:rPr>
              <a:t>The Partnership of BSOs for Sustainable Business Development brings a collaborative advantage.</a:t>
            </a:r>
            <a:endParaRPr lang="en-US" sz="1800" dirty="0">
              <a:latin typeface="Arial" panose="020B0604020202020204" pitchFamily="34" charset="0"/>
              <a:cs typeface="Arial" panose="020B0604020202020204" pitchFamily="34" charset="0"/>
            </a:endParaRPr>
          </a:p>
          <a:p>
            <a:pPr marL="0" indent="0" algn="just">
              <a:buNone/>
            </a:pPr>
            <a:r>
              <a:rPr lang="en-US" sz="1800" b="1" dirty="0" smtClean="0">
                <a:latin typeface="Arial" panose="020B0604020202020204" pitchFamily="34" charset="0"/>
                <a:cs typeface="Arial" panose="020B0604020202020204" pitchFamily="34" charset="0"/>
              </a:rPr>
              <a:t>Interactive Online Platform</a:t>
            </a:r>
          </a:p>
          <a:p>
            <a:pPr algn="just"/>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Online Platform no only offers </a:t>
            </a:r>
            <a:r>
              <a:rPr lang="en-US" sz="1800" dirty="0" smtClean="0">
                <a:latin typeface="Arial" panose="020B0604020202020204" pitchFamily="34" charset="0"/>
                <a:cs typeface="Arial" panose="020B0604020202020204" pitchFamily="34" charset="0"/>
              </a:rPr>
              <a:t>Tools </a:t>
            </a:r>
            <a:r>
              <a:rPr lang="en-US" sz="1800" dirty="0">
                <a:latin typeface="Arial" panose="020B0604020202020204" pitchFamily="34" charset="0"/>
                <a:cs typeface="Arial" panose="020B0604020202020204" pitchFamily="34" charset="0"/>
              </a:rPr>
              <a:t>such as </a:t>
            </a:r>
            <a:r>
              <a:rPr lang="en-US" sz="1800" dirty="0" smtClean="0">
                <a:latin typeface="Arial" panose="020B0604020202020204" pitchFamily="34" charset="0"/>
                <a:cs typeface="Arial" panose="020B0604020202020204" pitchFamily="34" charset="0"/>
              </a:rPr>
              <a:t>the GBM </a:t>
            </a:r>
            <a:r>
              <a:rPr lang="en-US" sz="1800" dirty="0">
                <a:latin typeface="Arial" panose="020B0604020202020204" pitchFamily="34" charset="0"/>
                <a:cs typeface="Arial" panose="020B0604020202020204" pitchFamily="34" charset="0"/>
              </a:rPr>
              <a:t>Tool, but also </a:t>
            </a:r>
            <a:r>
              <a:rPr lang="en-US" sz="1800" dirty="0" smtClean="0">
                <a:latin typeface="Arial" panose="020B0604020202020204" pitchFamily="34" charset="0"/>
                <a:cs typeface="Arial" panose="020B0604020202020204" pitchFamily="34" charset="0"/>
              </a:rPr>
              <a:t>an interactive interface </a:t>
            </a:r>
            <a:r>
              <a:rPr lang="en-US" sz="1800" dirty="0">
                <a:latin typeface="Arial" panose="020B0604020202020204" pitchFamily="34" charset="0"/>
                <a:cs typeface="Arial" panose="020B0604020202020204" pitchFamily="34" charset="0"/>
              </a:rPr>
              <a:t>which will </a:t>
            </a:r>
            <a:r>
              <a:rPr lang="en-US" sz="1800" dirty="0" smtClean="0">
                <a:latin typeface="Arial" panose="020B0604020202020204" pitchFamily="34" charset="0"/>
                <a:cs typeface="Arial" panose="020B0604020202020204" pitchFamily="34" charset="0"/>
              </a:rPr>
              <a:t>allow </a:t>
            </a:r>
            <a:r>
              <a:rPr lang="en-US" sz="1800" dirty="0">
                <a:latin typeface="Arial" panose="020B0604020202020204" pitchFamily="34" charset="0"/>
                <a:cs typeface="Arial" panose="020B0604020202020204" pitchFamily="34" charset="0"/>
              </a:rPr>
              <a:t>LTs to:</a:t>
            </a:r>
          </a:p>
          <a:p>
            <a:pPr lvl="1"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Plan and schedule trainings, create classes</a:t>
            </a:r>
          </a:p>
          <a:p>
            <a:pPr lvl="1"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Contact with entrepreneurs, a class, BSOs</a:t>
            </a:r>
            <a:r>
              <a:rPr lang="en-US" sz="1800" dirty="0" smtClean="0">
                <a:latin typeface="Arial" panose="020B0604020202020204" pitchFamily="34" charset="0"/>
                <a:cs typeface="Arial" panose="020B0604020202020204" pitchFamily="34" charset="0"/>
              </a:rPr>
              <a:t>…</a:t>
            </a:r>
          </a:p>
          <a:p>
            <a:pPr lvl="1" algn="jus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Check </a:t>
            </a:r>
            <a:r>
              <a:rPr lang="en-US" sz="1800" dirty="0">
                <a:latin typeface="Arial" panose="020B0604020202020204" pitchFamily="34" charset="0"/>
                <a:cs typeface="Arial" panose="020B0604020202020204" pitchFamily="34" charset="0"/>
              </a:rPr>
              <a:t>progress of my activities (trainings, incubation</a:t>
            </a:r>
            <a:r>
              <a:rPr lang="en-US" sz="1800" dirty="0" smtClean="0">
                <a:latin typeface="Arial" panose="020B0604020202020204" pitchFamily="34" charset="0"/>
                <a:cs typeface="Arial" panose="020B0604020202020204" pitchFamily="34" charset="0"/>
              </a:rPr>
              <a:t>…)</a:t>
            </a:r>
          </a:p>
          <a:p>
            <a:pPr lvl="1" algn="just">
              <a:spcAft>
                <a:spcPts val="12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Review </a:t>
            </a:r>
            <a:r>
              <a:rPr lang="en-US" sz="1800" dirty="0">
                <a:latin typeface="Arial" panose="020B0604020202020204" pitchFamily="34" charset="0"/>
                <a:cs typeface="Arial" panose="020B0604020202020204" pitchFamily="34" charset="0"/>
              </a:rPr>
              <a:t>and comment the content of the GBMs developed by the entrepreneurs.</a:t>
            </a:r>
          </a:p>
          <a:p>
            <a:pPr algn="just"/>
            <a:endParaRPr lang="en-GB" sz="1800" dirty="0"/>
          </a:p>
        </p:txBody>
      </p:sp>
    </p:spTree>
    <p:extLst>
      <p:ext uri="{BB962C8B-B14F-4D97-AF65-F5344CB8AC3E}">
        <p14:creationId xmlns:p14="http://schemas.microsoft.com/office/powerpoint/2010/main" val="209184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3616078" cy="796041"/>
          </a:xfrm>
        </p:spPr>
        <p:txBody>
          <a:bodyPr/>
          <a:lstStyle/>
          <a:p>
            <a:r>
              <a:rPr lang="en-GB" sz="3800" dirty="0" smtClean="0"/>
              <a:t>Agenda ToT</a:t>
            </a:r>
            <a:endParaRPr lang="en-GB" sz="3800" dirty="0"/>
          </a:p>
        </p:txBody>
      </p:sp>
      <p:pic>
        <p:nvPicPr>
          <p:cNvPr id="4" name="Imatge 3"/>
          <p:cNvPicPr/>
          <p:nvPr/>
        </p:nvPicPr>
        <p:blipFill>
          <a:blip r:embed="rId3"/>
          <a:stretch>
            <a:fillRect/>
          </a:stretch>
        </p:blipFill>
        <p:spPr>
          <a:xfrm>
            <a:off x="239486" y="2260668"/>
            <a:ext cx="3479274" cy="2650966"/>
          </a:xfrm>
          <a:prstGeom prst="rect">
            <a:avLst/>
          </a:prstGeom>
        </p:spPr>
      </p:pic>
      <p:pic>
        <p:nvPicPr>
          <p:cNvPr id="2" name="Imatge 1"/>
          <p:cNvPicPr>
            <a:picLocks noChangeAspect="1"/>
          </p:cNvPicPr>
          <p:nvPr/>
        </p:nvPicPr>
        <p:blipFill>
          <a:blip r:embed="rId4"/>
          <a:stretch>
            <a:fillRect/>
          </a:stretch>
        </p:blipFill>
        <p:spPr>
          <a:xfrm>
            <a:off x="4025025" y="614747"/>
            <a:ext cx="7885376" cy="5054533"/>
          </a:xfrm>
          <a:prstGeom prst="rect">
            <a:avLst/>
          </a:prstGeom>
        </p:spPr>
      </p:pic>
    </p:spTree>
    <p:extLst>
      <p:ext uri="{BB962C8B-B14F-4D97-AF65-F5344CB8AC3E}">
        <p14:creationId xmlns:p14="http://schemas.microsoft.com/office/powerpoint/2010/main" val="325303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dirty="0" smtClean="0"/>
              <a:t>Agenda</a:t>
            </a:r>
            <a:br>
              <a:rPr lang="en-GB" sz="3800" dirty="0" smtClean="0"/>
            </a:br>
            <a:r>
              <a:rPr lang="en-GB" sz="3800" dirty="0" smtClean="0"/>
              <a:t>Day 1</a:t>
            </a:r>
            <a:endParaRPr lang="en-GB" sz="3800" dirty="0"/>
          </a:p>
        </p:txBody>
      </p:sp>
      <p:pic>
        <p:nvPicPr>
          <p:cNvPr id="2" name="Imatge 1"/>
          <p:cNvPicPr>
            <a:picLocks noChangeAspect="1"/>
          </p:cNvPicPr>
          <p:nvPr/>
        </p:nvPicPr>
        <p:blipFill>
          <a:blip r:embed="rId3"/>
          <a:stretch>
            <a:fillRect/>
          </a:stretch>
        </p:blipFill>
        <p:spPr>
          <a:xfrm>
            <a:off x="5244460" y="614747"/>
            <a:ext cx="6662285" cy="5497295"/>
          </a:xfrm>
          <a:prstGeom prst="rect">
            <a:avLst/>
          </a:prstGeom>
        </p:spPr>
      </p:pic>
    </p:spTree>
    <p:extLst>
      <p:ext uri="{BB962C8B-B14F-4D97-AF65-F5344CB8AC3E}">
        <p14:creationId xmlns:p14="http://schemas.microsoft.com/office/powerpoint/2010/main" val="360357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334;p45"/>
          <p:cNvPicPr preferRelativeResize="0"/>
          <p:nvPr/>
        </p:nvPicPr>
        <p:blipFill rotWithShape="1">
          <a:blip r:embed="rId3">
            <a:alphaModFix/>
          </a:blip>
          <a:srcRect/>
          <a:stretch/>
        </p:blipFill>
        <p:spPr>
          <a:xfrm>
            <a:off x="1294856" y="2374195"/>
            <a:ext cx="3433899" cy="1678534"/>
          </a:xfrm>
          <a:prstGeom prst="rect">
            <a:avLst/>
          </a:prstGeom>
          <a:noFill/>
          <a:ln>
            <a:noFill/>
          </a:ln>
        </p:spPr>
      </p:pic>
      <p:sp>
        <p:nvSpPr>
          <p:cNvPr id="7" name="Contenidor de text 4"/>
          <p:cNvSpPr>
            <a:spLocks noGrp="1"/>
          </p:cNvSpPr>
          <p:nvPr>
            <p:ph type="body" sz="quarter" idx="14"/>
          </p:nvPr>
        </p:nvSpPr>
        <p:spPr>
          <a:xfrm>
            <a:off x="239485" y="614747"/>
            <a:ext cx="4097383" cy="2598715"/>
          </a:xfrm>
        </p:spPr>
        <p:txBody>
          <a:bodyPr/>
          <a:lstStyle/>
          <a:p>
            <a:pPr algn="l"/>
            <a:r>
              <a:rPr lang="en-GB" sz="3800" dirty="0" smtClean="0"/>
              <a:t>The Green Business Model Methodology</a:t>
            </a:r>
            <a:endParaRPr lang="en-GB" sz="3800" dirty="0"/>
          </a:p>
        </p:txBody>
      </p:sp>
      <p:pic>
        <p:nvPicPr>
          <p:cNvPr id="9" name="Imatge 8"/>
          <p:cNvPicPr/>
          <p:nvPr/>
        </p:nvPicPr>
        <p:blipFill>
          <a:blip r:embed="rId4"/>
          <a:stretch>
            <a:fillRect/>
          </a:stretch>
        </p:blipFill>
        <p:spPr>
          <a:xfrm>
            <a:off x="5392239" y="1050176"/>
            <a:ext cx="5856633" cy="4462350"/>
          </a:xfrm>
          <a:prstGeom prst="rect">
            <a:avLst/>
          </a:prstGeom>
        </p:spPr>
      </p:pic>
      <p:sp>
        <p:nvSpPr>
          <p:cNvPr id="10" name="Contenidor de text 5"/>
          <p:cNvSpPr>
            <a:spLocks noGrp="1"/>
          </p:cNvSpPr>
          <p:nvPr>
            <p:ph type="body" sz="quarter" idx="4294967295"/>
          </p:nvPr>
        </p:nvSpPr>
        <p:spPr>
          <a:xfrm>
            <a:off x="239485" y="1565708"/>
            <a:ext cx="4376058" cy="4408367"/>
          </a:xfrm>
          <a:prstGeom prst="rect">
            <a:avLst/>
          </a:prstGeom>
        </p:spPr>
        <p:txBody>
          <a:bodyPr/>
          <a:lstStyle/>
          <a:p>
            <a:pPr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GBM Methodology based on</a:t>
            </a:r>
          </a:p>
          <a:p>
            <a:pPr lvl="1"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Business Model Canvas</a:t>
            </a:r>
          </a:p>
          <a:p>
            <a:pPr lvl="1"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Eco-innovation</a:t>
            </a:r>
          </a:p>
          <a:p>
            <a:pPr lvl="1"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Lean Startup</a:t>
            </a:r>
          </a:p>
          <a:p>
            <a:pPr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just">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Online Tool</a:t>
            </a:r>
          </a:p>
          <a:p>
            <a:pPr lvl="1"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Online Exercises</a:t>
            </a:r>
          </a:p>
          <a:p>
            <a:pPr lvl="1"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Concepts and Content</a:t>
            </a:r>
          </a:p>
          <a:p>
            <a:pPr lvl="1" algn="just">
              <a:spcAft>
                <a:spcPts val="1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Business Case Studies</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sym typeface="Wingdings" panose="05000000000000000000" pitchFamily="2" charset="2"/>
              </a:rPr>
              <a:t>Final deliverable: a </a:t>
            </a:r>
            <a:r>
              <a:rPr lang="en-US" sz="2000" dirty="0">
                <a:latin typeface="Arial" panose="020B0604020202020204" pitchFamily="34" charset="0"/>
                <a:cs typeface="Arial" panose="020B0604020202020204" pitchFamily="34" charset="0"/>
                <a:sym typeface="Wingdings" panose="05000000000000000000" pitchFamily="2" charset="2"/>
              </a:rPr>
              <a:t>validated Sustainable Business Model</a:t>
            </a:r>
            <a:endParaRPr lang="en-US" sz="20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211710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3325657"/>
          </a:xfrm>
        </p:spPr>
        <p:txBody>
          <a:bodyPr/>
          <a:lstStyle/>
          <a:p>
            <a:pPr algn="l"/>
            <a:r>
              <a:rPr lang="en-GB" sz="3800" dirty="0" smtClean="0"/>
              <a:t>Training Materials</a:t>
            </a:r>
            <a:endParaRPr lang="en-GB" sz="3800" dirty="0"/>
          </a:p>
        </p:txBody>
      </p:sp>
      <p:sp>
        <p:nvSpPr>
          <p:cNvPr id="4" name="Contenidor de text 5"/>
          <p:cNvSpPr>
            <a:spLocks noGrp="1"/>
          </p:cNvSpPr>
          <p:nvPr>
            <p:ph type="body" sz="quarter" idx="4294967295"/>
          </p:nvPr>
        </p:nvSpPr>
        <p:spPr>
          <a:xfrm>
            <a:off x="727165" y="1377138"/>
            <a:ext cx="4129925" cy="3380757"/>
          </a:xfrm>
          <a:prstGeom prst="rect">
            <a:avLst/>
          </a:prstGeom>
        </p:spPr>
        <p:txBody>
          <a:bodyPr/>
          <a:lstStyle/>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Online Platform: Toolbox</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Agenda</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Key Concepts Doc</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PP Presentations</a:t>
            </a:r>
            <a:endParaRPr lang="en-US" sz="2000" dirty="0">
              <a:latin typeface="Arial" panose="020B0604020202020204" pitchFamily="34" charset="0"/>
              <a:cs typeface="Arial" panose="020B0604020202020204" pitchFamily="34" charset="0"/>
            </a:endParaRPr>
          </a:p>
          <a:p>
            <a:endParaRPr lang="en-GB" sz="2400" dirty="0"/>
          </a:p>
        </p:txBody>
      </p:sp>
      <p:pic>
        <p:nvPicPr>
          <p:cNvPr id="5" name="Imatge 4"/>
          <p:cNvPicPr>
            <a:picLocks noChangeAspect="1"/>
          </p:cNvPicPr>
          <p:nvPr/>
        </p:nvPicPr>
        <p:blipFill>
          <a:blip r:embed="rId3"/>
          <a:stretch>
            <a:fillRect/>
          </a:stretch>
        </p:blipFill>
        <p:spPr>
          <a:xfrm>
            <a:off x="5956662" y="787971"/>
            <a:ext cx="4576902" cy="4559092"/>
          </a:xfrm>
          <a:prstGeom prst="rect">
            <a:avLst/>
          </a:prstGeom>
        </p:spPr>
      </p:pic>
    </p:spTree>
    <p:extLst>
      <p:ext uri="{BB962C8B-B14F-4D97-AF65-F5344CB8AC3E}">
        <p14:creationId xmlns:p14="http://schemas.microsoft.com/office/powerpoint/2010/main" val="495500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2. Key Concepts</a:t>
            </a:r>
            <a:endParaRPr lang="en-GB" dirty="0"/>
          </a:p>
        </p:txBody>
      </p:sp>
    </p:spTree>
    <p:extLst>
      <p:ext uri="{BB962C8B-B14F-4D97-AF65-F5344CB8AC3E}">
        <p14:creationId xmlns:p14="http://schemas.microsoft.com/office/powerpoint/2010/main" val="3201367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72D9B86BCF7478FE35F6382F2030B" ma:contentTypeVersion="10" ma:contentTypeDescription="Crea un document nou" ma:contentTypeScope="" ma:versionID="6f3b93587eb30180649b9aca8632266f">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6cf275a681386b5165651a57084d89d0"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D5A15C-E69E-4FFC-9440-A802C2A3C79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8F2060-BC89-4F4B-9928-410B03E56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8BCDEB-BE85-4F0E-8358-FE34A0671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4839</TotalTime>
  <Words>4140</Words>
  <Application>Microsoft Office PowerPoint</Application>
  <PresentationFormat>Grand écran</PresentationFormat>
  <Paragraphs>335</Paragraphs>
  <Slides>34</Slides>
  <Notes>31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Courier New</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287</cp:revision>
  <dcterms:created xsi:type="dcterms:W3CDTF">2020-03-04T12:22:35Z</dcterms:created>
  <dcterms:modified xsi:type="dcterms:W3CDTF">2021-05-14T08:50:04Z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