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49"/>
  </p:notesMasterIdLst>
  <p:handoutMasterIdLst>
    <p:handoutMasterId r:id="rId50"/>
  </p:handoutMasterIdLst>
  <p:sldIdLst>
    <p:sldId id="256" r:id="rId5"/>
    <p:sldId id="343" r:id="rId6"/>
    <p:sldId id="275" r:id="rId7"/>
    <p:sldId id="257" r:id="rId8"/>
    <p:sldId id="344" r:id="rId9"/>
    <p:sldId id="302" r:id="rId10"/>
    <p:sldId id="311" r:id="rId11"/>
    <p:sldId id="304" r:id="rId12"/>
    <p:sldId id="305" r:id="rId13"/>
    <p:sldId id="306" r:id="rId14"/>
    <p:sldId id="346" r:id="rId15"/>
    <p:sldId id="345" r:id="rId16"/>
    <p:sldId id="308" r:id="rId17"/>
    <p:sldId id="313" r:id="rId18"/>
    <p:sldId id="309" r:id="rId19"/>
    <p:sldId id="310" r:id="rId20"/>
    <p:sldId id="303" r:id="rId21"/>
    <p:sldId id="314" r:id="rId22"/>
    <p:sldId id="315" r:id="rId23"/>
    <p:sldId id="316" r:id="rId24"/>
    <p:sldId id="317" r:id="rId25"/>
    <p:sldId id="318" r:id="rId26"/>
    <p:sldId id="320" r:id="rId27"/>
    <p:sldId id="321"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9" r:id="rId44"/>
    <p:sldId id="340" r:id="rId45"/>
    <p:sldId id="341" r:id="rId46"/>
    <p:sldId id="342" r:id="rId47"/>
    <p:sldId id="27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3"/>
    <p:restoredTop sz="86311" autoAdjust="0"/>
  </p:normalViewPr>
  <p:slideViewPr>
    <p:cSldViewPr snapToGrid="0" snapToObjects="1">
      <p:cViewPr varScale="1">
        <p:scale>
          <a:sx n="59" d="100"/>
          <a:sy n="59" d="100"/>
        </p:scale>
        <p:origin x="750" y="114"/>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14/05/2021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5</a:t>
            </a:fld>
            <a:endParaRPr lang="ca-ES"/>
          </a:p>
        </p:txBody>
      </p:sp>
    </p:spTree>
    <p:extLst>
      <p:ext uri="{BB962C8B-B14F-4D97-AF65-F5344CB8AC3E}">
        <p14:creationId xmlns:p14="http://schemas.microsoft.com/office/powerpoint/2010/main" val="51103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17</a:t>
            </a:fld>
            <a:endParaRPr lang="ca-ES"/>
          </a:p>
        </p:txBody>
      </p:sp>
    </p:spTree>
    <p:extLst>
      <p:ext uri="{BB962C8B-B14F-4D97-AF65-F5344CB8AC3E}">
        <p14:creationId xmlns:p14="http://schemas.microsoft.com/office/powerpoint/2010/main" val="2259936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19</a:t>
            </a:fld>
            <a:endParaRPr lang="ca-ES"/>
          </a:p>
        </p:txBody>
      </p:sp>
    </p:spTree>
    <p:extLst>
      <p:ext uri="{BB962C8B-B14F-4D97-AF65-F5344CB8AC3E}">
        <p14:creationId xmlns:p14="http://schemas.microsoft.com/office/powerpoint/2010/main" val="114707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8 on the Online Platform, we will have to fill in for each customer segment: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description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pains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gains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functions they would like to have covered</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23</a:t>
            </a:fld>
            <a:endParaRPr lang="ca-ES"/>
          </a:p>
        </p:txBody>
      </p:sp>
    </p:spTree>
    <p:extLst>
      <p:ext uri="{BB962C8B-B14F-4D97-AF65-F5344CB8AC3E}">
        <p14:creationId xmlns:p14="http://schemas.microsoft.com/office/powerpoint/2010/main" val="320863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1200" i="1" dirty="0" smtClean="0">
                <a:latin typeface="Arial" panose="020B0604020202020204" pitchFamily="34" charset="0"/>
                <a:cs typeface="Arial" panose="020B0604020202020204" pitchFamily="34" charset="0"/>
              </a:rPr>
              <a:t>M - We’re in business to save our home planet.</a:t>
            </a:r>
          </a:p>
          <a:p>
            <a:pPr algn="just"/>
            <a:r>
              <a:rPr lang="en-US" sz="1200" i="1" dirty="0" smtClean="0">
                <a:latin typeface="Arial" panose="020B0604020202020204" pitchFamily="34" charset="0"/>
                <a:cs typeface="Arial" panose="020B0604020202020204" pitchFamily="34" charset="0"/>
              </a:rPr>
              <a:t>V - Build the best product, cause no unnecessary harm, use business to inspire and implement solutions to the environmental crisis. </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27</a:t>
            </a:fld>
            <a:endParaRPr lang="ca-ES"/>
          </a:p>
        </p:txBody>
      </p:sp>
    </p:spTree>
    <p:extLst>
      <p:ext uri="{BB962C8B-B14F-4D97-AF65-F5344CB8AC3E}">
        <p14:creationId xmlns:p14="http://schemas.microsoft.com/office/powerpoint/2010/main" val="98470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1200" i="1" dirty="0" smtClean="0">
                <a:latin typeface="Arial" panose="020B0604020202020204" pitchFamily="34" charset="0"/>
                <a:cs typeface="Arial" panose="020B0604020202020204" pitchFamily="34" charset="0"/>
              </a:rPr>
              <a:t>M - We are passionate about putting an end to using natural resources in a careless way.</a:t>
            </a:r>
          </a:p>
          <a:p>
            <a:pPr algn="just"/>
            <a:r>
              <a:rPr lang="en-US" sz="1200" i="1" dirty="0" smtClean="0">
                <a:latin typeface="Arial" panose="020B0604020202020204" pitchFamily="34" charset="0"/>
                <a:cs typeface="Arial" panose="020B0604020202020204" pitchFamily="34" charset="0"/>
              </a:rPr>
              <a:t>V - We create clothing, footwear and accessories made entirely from recycled and sustainable materials with the same quality, design and technical properties as the best non-recycled, non-sustainable products. </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28</a:t>
            </a:fld>
            <a:endParaRPr lang="ca-ES"/>
          </a:p>
        </p:txBody>
      </p:sp>
    </p:spTree>
    <p:extLst>
      <p:ext uri="{BB962C8B-B14F-4D97-AF65-F5344CB8AC3E}">
        <p14:creationId xmlns:p14="http://schemas.microsoft.com/office/powerpoint/2010/main" val="2075314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1200" i="1" dirty="0" smtClean="0">
                <a:latin typeface="Arial" panose="020B0604020202020204" pitchFamily="34" charset="0"/>
                <a:cs typeface="Arial" panose="020B0604020202020204" pitchFamily="34" charset="0"/>
              </a:rPr>
              <a:t>M - Make money work for positive, social, environmental and cultural change.</a:t>
            </a:r>
          </a:p>
          <a:p>
            <a:pPr algn="just"/>
            <a:r>
              <a:rPr lang="en-US" sz="1200" i="1" dirty="0" smtClean="0">
                <a:latin typeface="Arial" panose="020B0604020202020204" pitchFamily="34" charset="0"/>
                <a:cs typeface="Arial" panose="020B0604020202020204" pitchFamily="34" charset="0"/>
              </a:rPr>
              <a:t>V - </a:t>
            </a:r>
            <a:r>
              <a:rPr lang="en-US" sz="1200" i="1" dirty="0" err="1" smtClean="0">
                <a:latin typeface="Arial" panose="020B0604020202020204" pitchFamily="34" charset="0"/>
                <a:cs typeface="Arial" panose="020B0604020202020204" pitchFamily="34" charset="0"/>
              </a:rPr>
              <a:t>Triodos</a:t>
            </a:r>
            <a:r>
              <a:rPr lang="en-US" sz="1200" i="1" dirty="0" smtClean="0">
                <a:latin typeface="Arial" panose="020B0604020202020204" pitchFamily="34" charset="0"/>
                <a:cs typeface="Arial" panose="020B0604020202020204" pitchFamily="34" charset="0"/>
              </a:rPr>
              <a:t> Bank enables finance progressive entrepreneurs and influence the banking sector to become more transparent, diverse and sustainable.</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29</a:t>
            </a:fld>
            <a:endParaRPr lang="ca-ES"/>
          </a:p>
        </p:txBody>
      </p:sp>
    </p:spTree>
    <p:extLst>
      <p:ext uri="{BB962C8B-B14F-4D97-AF65-F5344CB8AC3E}">
        <p14:creationId xmlns:p14="http://schemas.microsoft.com/office/powerpoint/2010/main" val="347429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err="1" smtClean="0"/>
              <a:t>Iphone</a:t>
            </a:r>
            <a:r>
              <a:rPr lang="en-GB" dirty="0" smtClean="0"/>
              <a:t>,</a:t>
            </a:r>
            <a:r>
              <a:rPr lang="en-GB" baseline="0" dirty="0" smtClean="0"/>
              <a:t> Samsung, </a:t>
            </a:r>
            <a:r>
              <a:rPr lang="en-GB" baseline="0" dirty="0" err="1" smtClean="0"/>
              <a:t>Fairphone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30</a:t>
            </a:fld>
            <a:endParaRPr lang="ca-ES"/>
          </a:p>
        </p:txBody>
      </p:sp>
    </p:spTree>
    <p:extLst>
      <p:ext uri="{BB962C8B-B14F-4D97-AF65-F5344CB8AC3E}">
        <p14:creationId xmlns:p14="http://schemas.microsoft.com/office/powerpoint/2010/main" val="1443432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err="1" smtClean="0"/>
              <a:t>Iphone</a:t>
            </a:r>
            <a:r>
              <a:rPr lang="en-GB" dirty="0" smtClean="0"/>
              <a:t>,</a:t>
            </a:r>
            <a:r>
              <a:rPr lang="en-GB" baseline="0" dirty="0" smtClean="0"/>
              <a:t> Samsung, </a:t>
            </a:r>
            <a:r>
              <a:rPr lang="en-GB" baseline="0" dirty="0" err="1" smtClean="0"/>
              <a:t>Fairphone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31</a:t>
            </a:fld>
            <a:endParaRPr lang="ca-ES"/>
          </a:p>
        </p:txBody>
      </p:sp>
    </p:spTree>
    <p:extLst>
      <p:ext uri="{BB962C8B-B14F-4D97-AF65-F5344CB8AC3E}">
        <p14:creationId xmlns:p14="http://schemas.microsoft.com/office/powerpoint/2010/main" val="420956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err="1" smtClean="0"/>
              <a:t>Iphone</a:t>
            </a:r>
            <a:r>
              <a:rPr lang="en-GB" dirty="0" smtClean="0"/>
              <a:t>,</a:t>
            </a:r>
            <a:r>
              <a:rPr lang="en-GB" baseline="0" dirty="0" smtClean="0"/>
              <a:t> Samsung, </a:t>
            </a:r>
            <a:r>
              <a:rPr lang="en-GB" baseline="0" dirty="0" err="1" smtClean="0"/>
              <a:t>Fairphone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32</a:t>
            </a:fld>
            <a:endParaRPr lang="ca-ES"/>
          </a:p>
        </p:txBody>
      </p:sp>
    </p:spTree>
    <p:extLst>
      <p:ext uri="{BB962C8B-B14F-4D97-AF65-F5344CB8AC3E}">
        <p14:creationId xmlns:p14="http://schemas.microsoft.com/office/powerpoint/2010/main" val="112844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err="1" smtClean="0"/>
              <a:t>Iphone</a:t>
            </a:r>
            <a:r>
              <a:rPr lang="en-GB" dirty="0" smtClean="0"/>
              <a:t>,</a:t>
            </a:r>
            <a:r>
              <a:rPr lang="en-GB" baseline="0" dirty="0" smtClean="0"/>
              <a:t> Samsung, </a:t>
            </a:r>
            <a:r>
              <a:rPr lang="en-GB" baseline="0" dirty="0" err="1" smtClean="0"/>
              <a:t>Fairphone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33</a:t>
            </a:fld>
            <a:endParaRPr lang="ca-ES"/>
          </a:p>
        </p:txBody>
      </p:sp>
    </p:spTree>
    <p:extLst>
      <p:ext uri="{BB962C8B-B14F-4D97-AF65-F5344CB8AC3E}">
        <p14:creationId xmlns:p14="http://schemas.microsoft.com/office/powerpoint/2010/main" val="314791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7</a:t>
            </a:fld>
            <a:endParaRPr lang="ca-ES"/>
          </a:p>
        </p:txBody>
      </p:sp>
    </p:spTree>
    <p:extLst>
      <p:ext uri="{BB962C8B-B14F-4D97-AF65-F5344CB8AC3E}">
        <p14:creationId xmlns:p14="http://schemas.microsoft.com/office/powerpoint/2010/main" val="369189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r>
              <a:rPr lang="en-US" sz="1200" i="1" dirty="0" smtClean="0">
                <a:latin typeface="Arial" panose="020B0604020202020204" pitchFamily="34" charset="0"/>
                <a:cs typeface="Arial" panose="020B0604020202020204" pitchFamily="34" charset="0"/>
              </a:rPr>
              <a:t>-Watch the video</a:t>
            </a:r>
          </a:p>
          <a:p>
            <a:pPr algn="just"/>
            <a:r>
              <a:rPr lang="en-US" sz="1200" i="1" dirty="0" smtClean="0">
                <a:latin typeface="Arial" panose="020B0604020202020204" pitchFamily="34" charset="0"/>
                <a:cs typeface="Arial" panose="020B0604020202020204" pitchFamily="34" charset="0"/>
              </a:rPr>
              <a:t>M - To build a fairer and more sustainable electronics industry.</a:t>
            </a:r>
          </a:p>
          <a:p>
            <a:pPr algn="just"/>
            <a:r>
              <a:rPr lang="en-US" sz="1200" i="1" dirty="0" smtClean="0">
                <a:latin typeface="Arial" panose="020B0604020202020204" pitchFamily="34" charset="0"/>
                <a:cs typeface="Arial" panose="020B0604020202020204" pitchFamily="34" charset="0"/>
              </a:rPr>
              <a:t>V - Set new standards for the entire industry where consideration for people and the planet is a natural part of doing business.</a:t>
            </a:r>
            <a:endParaRPr lang="en-US" sz="1200" i="1" dirty="0">
              <a:latin typeface="Arial" panose="020B0604020202020204" pitchFamily="34" charset="0"/>
              <a:cs typeface="Arial" panose="020B0604020202020204" pitchFamily="34" charset="0"/>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34</a:t>
            </a:fld>
            <a:endParaRPr lang="ca-ES"/>
          </a:p>
        </p:txBody>
      </p:sp>
    </p:spTree>
    <p:extLst>
      <p:ext uri="{BB962C8B-B14F-4D97-AF65-F5344CB8AC3E}">
        <p14:creationId xmlns:p14="http://schemas.microsoft.com/office/powerpoint/2010/main" val="296691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-We should make</a:t>
            </a:r>
            <a:r>
              <a:rPr lang="en-GB" baseline="0" dirty="0" smtClean="0"/>
              <a:t> sure that our VP creates environmental and social value addressing ecological and social challenges.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35</a:t>
            </a:fld>
            <a:endParaRPr lang="ca-ES"/>
          </a:p>
        </p:txBody>
      </p:sp>
    </p:spTree>
    <p:extLst>
      <p:ext uri="{BB962C8B-B14F-4D97-AF65-F5344CB8AC3E}">
        <p14:creationId xmlns:p14="http://schemas.microsoft.com/office/powerpoint/2010/main" val="2492866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-Watch</a:t>
            </a:r>
            <a:r>
              <a:rPr lang="en-GB" baseline="0" dirty="0" smtClean="0"/>
              <a:t> video</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36</a:t>
            </a:fld>
            <a:endParaRPr lang="ca-ES"/>
          </a:p>
        </p:txBody>
      </p:sp>
    </p:spTree>
    <p:extLst>
      <p:ext uri="{BB962C8B-B14F-4D97-AF65-F5344CB8AC3E}">
        <p14:creationId xmlns:p14="http://schemas.microsoft.com/office/powerpoint/2010/main" val="3689175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9 – VP Canvas” on the Online Platform, we will have to describe: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Pains relievers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Gain creators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What our product/service do for the customers.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Functions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Added value in front of alternatives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Innovation value</a:t>
            </a:r>
          </a:p>
          <a:p>
            <a:r>
              <a:rPr lang="en-GB" dirty="0" smtClean="0"/>
              <a:t>… and synthetize</a:t>
            </a:r>
            <a:r>
              <a:rPr lang="en-GB" baseline="0" dirty="0" smtClean="0"/>
              <a:t> our Value Proposition.</a:t>
            </a:r>
            <a:endParaRPr lang="en-GB" dirty="0" smtClean="0"/>
          </a:p>
          <a:p>
            <a:r>
              <a:rPr lang="en-GB" dirty="0" smtClean="0"/>
              <a:t>-Let’s keep in mind that</a:t>
            </a:r>
            <a:r>
              <a:rPr lang="en-GB" baseline="0" dirty="0" smtClean="0"/>
              <a:t> in</a:t>
            </a:r>
            <a:r>
              <a:rPr lang="en-GB" dirty="0" smtClean="0"/>
              <a:t> the Value Proposition, every adjective, element, functionality, performance,</a:t>
            </a:r>
            <a:r>
              <a:rPr lang="en-GB" baseline="0" dirty="0" smtClean="0"/>
              <a:t> etc. represents a cost! </a:t>
            </a:r>
            <a:r>
              <a:rPr lang="en-GB" baseline="0" dirty="0" smtClean="0">
                <a:sym typeface="Wingdings" panose="05000000000000000000" pitchFamily="2" charset="2"/>
              </a:rPr>
              <a:t> prioritise the most relevant attributes.</a:t>
            </a:r>
            <a:endParaRPr lang="en-GB" baseline="0" dirty="0" smtClean="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37</a:t>
            </a:fld>
            <a:endParaRPr lang="ca-ES"/>
          </a:p>
        </p:txBody>
      </p:sp>
    </p:spTree>
    <p:extLst>
      <p:ext uri="{BB962C8B-B14F-4D97-AF65-F5344CB8AC3E}">
        <p14:creationId xmlns:p14="http://schemas.microsoft.com/office/powerpoint/2010/main" val="22461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38</a:t>
            </a:fld>
            <a:endParaRPr lang="ca-ES"/>
          </a:p>
        </p:txBody>
      </p:sp>
    </p:spTree>
    <p:extLst>
      <p:ext uri="{BB962C8B-B14F-4D97-AF65-F5344CB8AC3E}">
        <p14:creationId xmlns:p14="http://schemas.microsoft.com/office/powerpoint/2010/main" val="3236348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40</a:t>
            </a:fld>
            <a:endParaRPr lang="ca-ES"/>
          </a:p>
        </p:txBody>
      </p:sp>
    </p:spTree>
    <p:extLst>
      <p:ext uri="{BB962C8B-B14F-4D97-AF65-F5344CB8AC3E}">
        <p14:creationId xmlns:p14="http://schemas.microsoft.com/office/powerpoint/2010/main" val="4293248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10a on the Online Platform, we will have to design the test defining hypothesis (underpinning objectives, customers, stakeholders and the value proposition) and formulate questions </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41</a:t>
            </a:fld>
            <a:endParaRPr lang="ca-ES"/>
          </a:p>
        </p:txBody>
      </p:sp>
    </p:spTree>
    <p:extLst>
      <p:ext uri="{BB962C8B-B14F-4D97-AF65-F5344CB8AC3E}">
        <p14:creationId xmlns:p14="http://schemas.microsoft.com/office/powerpoint/2010/main" val="3236829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Exercise</a:t>
            </a:r>
            <a:r>
              <a:rPr lang="en-GB" baseline="0" dirty="0" smtClean="0"/>
              <a:t> 10b on the Online Platform, we collect main finding and data gathered by conducting the test in a “discovery card”.</a:t>
            </a:r>
          </a:p>
          <a:p>
            <a:r>
              <a:rPr lang="en-GB" dirty="0" smtClean="0"/>
              <a:t>-In</a:t>
            </a:r>
            <a:r>
              <a:rPr lang="en-GB" baseline="0" dirty="0" smtClean="0"/>
              <a:t> Exercise 11, if needed, we can modify our VP (as well as identified customers segments and stakeholders) according to the results and findings of the test.</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42</a:t>
            </a:fld>
            <a:endParaRPr lang="ca-ES"/>
          </a:p>
        </p:txBody>
      </p:sp>
    </p:spTree>
    <p:extLst>
      <p:ext uri="{BB962C8B-B14F-4D97-AF65-F5344CB8AC3E}">
        <p14:creationId xmlns:p14="http://schemas.microsoft.com/office/powerpoint/2010/main" val="202311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smtClean="0"/>
              <a:t>-Tests</a:t>
            </a:r>
            <a:r>
              <a:rPr lang="en-GB" baseline="0" dirty="0" smtClean="0"/>
              <a:t> are very important to avoid risks and economic losses. Tests allow us to decide if is worthy to invest or not in the project.</a:t>
            </a:r>
          </a:p>
          <a:p>
            <a:r>
              <a:rPr lang="en-GB" baseline="0" dirty="0" smtClean="0"/>
              <a:t>-The GBM methodology suggests at least 2 tests (VP test and final test of the GBM prototype), but the more test we can do the better.</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43</a:t>
            </a:fld>
            <a:endParaRPr lang="ca-ES"/>
          </a:p>
        </p:txBody>
      </p:sp>
    </p:spTree>
    <p:extLst>
      <p:ext uri="{BB962C8B-B14F-4D97-AF65-F5344CB8AC3E}">
        <p14:creationId xmlns:p14="http://schemas.microsoft.com/office/powerpoint/2010/main" val="2703652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Put</a:t>
            </a:r>
            <a:r>
              <a:rPr lang="en-GB" baseline="0" dirty="0" smtClean="0"/>
              <a:t> yourself in green entrepreneurs’ shoes and fill in the exercises!</a:t>
            </a:r>
            <a:endParaRPr lang="en-GB" dirty="0" smtClean="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44</a:t>
            </a:fld>
            <a:endParaRPr lang="ca-ES"/>
          </a:p>
        </p:txBody>
      </p:sp>
    </p:spTree>
    <p:extLst>
      <p:ext uri="{BB962C8B-B14F-4D97-AF65-F5344CB8AC3E}">
        <p14:creationId xmlns:p14="http://schemas.microsoft.com/office/powerpoint/2010/main" val="310019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10</a:t>
            </a:fld>
            <a:endParaRPr lang="ca-ES"/>
          </a:p>
        </p:txBody>
      </p:sp>
    </p:spTree>
    <p:extLst>
      <p:ext uri="{BB962C8B-B14F-4D97-AF65-F5344CB8AC3E}">
        <p14:creationId xmlns:p14="http://schemas.microsoft.com/office/powerpoint/2010/main" val="255580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11</a:t>
            </a:fld>
            <a:endParaRPr lang="ca-ES"/>
          </a:p>
        </p:txBody>
      </p:sp>
    </p:spTree>
    <p:extLst>
      <p:ext uri="{BB962C8B-B14F-4D97-AF65-F5344CB8AC3E}">
        <p14:creationId xmlns:p14="http://schemas.microsoft.com/office/powerpoint/2010/main" val="1395569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-Let’s move to Step 2.</a:t>
            </a:r>
            <a:r>
              <a:rPr lang="en-GB" baseline="0" dirty="0" smtClean="0"/>
              <a:t> on the Online Platform. I</a:t>
            </a:r>
            <a:r>
              <a:rPr lang="en-GB" dirty="0" smtClean="0"/>
              <a:t>n Exercise</a:t>
            </a:r>
            <a:r>
              <a:rPr lang="en-GB" baseline="0" dirty="0" smtClean="0"/>
              <a:t> 7, for each group of objectives (</a:t>
            </a:r>
            <a:r>
              <a:rPr lang="en-GB" baseline="0" dirty="0" err="1" smtClean="0"/>
              <a:t>Env</a:t>
            </a:r>
            <a:r>
              <a:rPr lang="en-GB" baseline="0" dirty="0" smtClean="0"/>
              <a:t>./Soc./Customers needs/Team motivators) we will have to identify relevant stakeholders which may influence our project or be affected by it. For each set of objectives, we can add rows for additional stakeholders. For each stakeholder we have to rate “from -5 to 5” the effect of the business on the stakeholder as well as the effect of the stakeholder on the business.</a:t>
            </a:r>
            <a:endParaRPr lang="en-US" sz="1200" kern="1200" dirty="0" smtClean="0">
              <a:solidFill>
                <a:schemeClr val="tx1"/>
              </a:solidFill>
              <a:effectLst/>
              <a:latin typeface="+mn-lt"/>
              <a:ea typeface="+mn-ea"/>
              <a:cs typeface="+mn-cs"/>
            </a:endParaRP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12</a:t>
            </a:fld>
            <a:endParaRPr lang="ca-ES"/>
          </a:p>
        </p:txBody>
      </p:sp>
    </p:spTree>
    <p:extLst>
      <p:ext uri="{BB962C8B-B14F-4D97-AF65-F5344CB8AC3E}">
        <p14:creationId xmlns:p14="http://schemas.microsoft.com/office/powerpoint/2010/main" val="394416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-Once exercise 7 is completed for all objectives</a:t>
            </a:r>
            <a:r>
              <a:rPr lang="en-GB" baseline="0" dirty="0" smtClean="0"/>
              <a:t> </a:t>
            </a:r>
            <a:r>
              <a:rPr lang="en-GB" dirty="0" smtClean="0"/>
              <a:t>and related stakeholders, a matrix will be automatically generated.</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13</a:t>
            </a:fld>
            <a:endParaRPr lang="ca-ES"/>
          </a:p>
        </p:txBody>
      </p:sp>
    </p:spTree>
    <p:extLst>
      <p:ext uri="{BB962C8B-B14F-4D97-AF65-F5344CB8AC3E}">
        <p14:creationId xmlns:p14="http://schemas.microsoft.com/office/powerpoint/2010/main" val="419922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-Right bottom quadrant concentrate stakeholders which</a:t>
            </a:r>
            <a:r>
              <a:rPr lang="en-GB" baseline="0" dirty="0" smtClean="0"/>
              <a:t> may be associated to relevant risks for our project.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-Left</a:t>
            </a:r>
            <a:r>
              <a:rPr lang="en-GB" baseline="0" dirty="0" smtClean="0"/>
              <a:t> top quadrant concentrate stakeholders which may be associated to relevant opportunities for our project.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to consider if involving or not the ones associates to the biggest risks and opportunities.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each one of the stakeholders selected as most relevant, by clinking on their point in the chart we will be able to fill a card “assessing the gives and gets” (Exercise 7b).</a:t>
            </a:r>
            <a:endParaRPr lang="en-GB"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14</a:t>
            </a:fld>
            <a:endParaRPr lang="ca-ES"/>
          </a:p>
        </p:txBody>
      </p:sp>
    </p:spTree>
    <p:extLst>
      <p:ext uri="{BB962C8B-B14F-4D97-AF65-F5344CB8AC3E}">
        <p14:creationId xmlns:p14="http://schemas.microsoft.com/office/powerpoint/2010/main" val="211024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Exercise 7b we assess the gives and gets for the stakeholders selected as most relevant: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Who? – Importance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Gains?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Influence on our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Client?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How to engage them?</a:t>
            </a:r>
            <a:endParaRPr lang="en-GB"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15</a:t>
            </a:fld>
            <a:endParaRPr lang="ca-ES"/>
          </a:p>
        </p:txBody>
      </p:sp>
    </p:spTree>
    <p:extLst>
      <p:ext uri="{BB962C8B-B14F-4D97-AF65-F5344CB8AC3E}">
        <p14:creationId xmlns:p14="http://schemas.microsoft.com/office/powerpoint/2010/main" val="431482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 Exercise 7b we assess the gives and gets for the most relevant stakeholders: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Who? – Importance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Gains?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Influence on our business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Client?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How to engage them?</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list of the most relevant stakeholders</a:t>
            </a:r>
            <a:r>
              <a:rPr lang="en-GB" baseline="0" dirty="0" smtClean="0"/>
              <a:t> will be copied in the corresponding block of the canvas.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16</a:t>
            </a:fld>
            <a:endParaRPr lang="ca-ES"/>
          </a:p>
        </p:txBody>
      </p:sp>
    </p:spTree>
    <p:extLst>
      <p:ext uri="{BB962C8B-B14F-4D97-AF65-F5344CB8AC3E}">
        <p14:creationId xmlns:p14="http://schemas.microsoft.com/office/powerpoint/2010/main" val="3646189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video" Target="https://www.youtube.com/embed/S0fbZerTUjY" TargetMode="Externa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ideo" Target="https://www.youtube.com/embed/ReM1uqmVfP0" TargetMode="Externa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p:txBody>
          <a:bodyPr/>
          <a:lstStyle/>
          <a:p>
            <a:r>
              <a:rPr lang="en-GB" b="1" dirty="0"/>
              <a:t>Green Business Model</a:t>
            </a:r>
            <a:br>
              <a:rPr lang="en-GB" b="1" dirty="0"/>
            </a:br>
            <a:r>
              <a:rPr lang="en-GB" b="1" dirty="0"/>
              <a:t>Training of </a:t>
            </a:r>
            <a:r>
              <a:rPr lang="en-GB" b="1" dirty="0" smtClean="0"/>
              <a:t>Trainers</a:t>
            </a:r>
            <a:r>
              <a:rPr lang="en-GB" b="1" smtClean="0"/>
              <a:t/>
            </a:r>
            <a:br>
              <a:rPr lang="en-GB" b="1" smtClean="0"/>
            </a:br>
            <a:r>
              <a:rPr lang="en-GB" b="1" smtClean="0"/>
              <a:t>Country </a:t>
            </a:r>
            <a:r>
              <a:rPr lang="en-GB" b="1" dirty="0" smtClean="0"/>
              <a:t>– Session 2</a:t>
            </a:r>
            <a:endParaRPr lang="en-GB" b="1" dirty="0"/>
          </a:p>
        </p:txBody>
      </p:sp>
      <p:sp>
        <p:nvSpPr>
          <p:cNvPr id="4" name="Contenidor de text 1"/>
          <p:cNvSpPr>
            <a:spLocks noGrp="1"/>
          </p:cNvSpPr>
          <p:nvPr>
            <p:ph type="body" sz="quarter" idx="15"/>
          </p:nvPr>
        </p:nvSpPr>
        <p:spPr>
          <a:xfrm>
            <a:off x="258963" y="4400734"/>
            <a:ext cx="3825357" cy="1867986"/>
          </a:xfrm>
        </p:spPr>
        <p:txBody>
          <a:bodyPr/>
          <a:lstStyle/>
          <a:p>
            <a:r>
              <a:rPr lang="en-GB" dirty="0">
                <a:effectLst>
                  <a:outerShdw blurRad="38100" dist="38100" dir="2700000" algn="tl">
                    <a:srgbClr val="000000">
                      <a:alpha val="43137"/>
                    </a:srgbClr>
                  </a:outerShdw>
                </a:effectLst>
              </a:rPr>
              <a:t>Trainer 1</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 </a:t>
            </a:r>
          </a:p>
          <a:p>
            <a:r>
              <a:rPr lang="en-GB" dirty="0">
                <a:effectLst>
                  <a:outerShdw blurRad="38100" dist="38100" dir="2700000" algn="tl">
                    <a:srgbClr val="000000">
                      <a:alpha val="43137"/>
                    </a:srgbClr>
                  </a:outerShdw>
                </a:effectLst>
              </a:rPr>
              <a:t>Trainer 2</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a:t>
            </a:r>
          </a:p>
          <a:p>
            <a:r>
              <a:rPr lang="en-GB" dirty="0">
                <a:effectLst>
                  <a:outerShdw blurRad="38100" dist="38100" dir="2700000" algn="tl">
                    <a:srgbClr val="000000">
                      <a:alpha val="43137"/>
                    </a:srgbClr>
                  </a:outerShdw>
                </a:effectLst>
              </a:rPr>
              <a:t>BSO</a:t>
            </a:r>
          </a:p>
          <a:p>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786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496492" cy="1466601"/>
          </a:xfrm>
        </p:spPr>
        <p:txBody>
          <a:bodyPr/>
          <a:lstStyle/>
          <a:p>
            <a:pPr algn="l"/>
            <a:r>
              <a:rPr lang="en-GB" sz="3800" dirty="0" smtClean="0"/>
              <a:t>Beneficiaries</a:t>
            </a:r>
            <a:br>
              <a:rPr lang="en-GB" sz="3800" dirty="0" smtClean="0"/>
            </a:br>
            <a:r>
              <a:rPr lang="en-GB" sz="3800" dirty="0" smtClean="0"/>
              <a:t>and Customers</a:t>
            </a:r>
            <a:endParaRPr lang="en-GB" sz="3800" dirty="0"/>
          </a:p>
        </p:txBody>
      </p:sp>
      <p:sp>
        <p:nvSpPr>
          <p:cNvPr id="5" name="Contenidor de text 5"/>
          <p:cNvSpPr>
            <a:spLocks noGrp="1"/>
          </p:cNvSpPr>
          <p:nvPr>
            <p:ph type="body" sz="quarter" idx="4294967295"/>
          </p:nvPr>
        </p:nvSpPr>
        <p:spPr>
          <a:xfrm>
            <a:off x="705395" y="1759131"/>
            <a:ext cx="10659291" cy="2072206"/>
          </a:xfrm>
          <a:prstGeom prst="rect">
            <a:avLst/>
          </a:prstGeom>
        </p:spPr>
        <p:txBody>
          <a:bodyPr/>
          <a:lstStyle/>
          <a:p>
            <a:pPr marL="0" indent="0" algn="just">
              <a:lnSpc>
                <a:spcPts val="3360"/>
              </a:lnSpc>
              <a:spcBef>
                <a:spcPts val="0"/>
              </a:spcBef>
              <a:spcAft>
                <a:spcPts val="1200"/>
              </a:spcAft>
              <a:buNone/>
            </a:pPr>
            <a:r>
              <a:rPr lang="en-GB" sz="1400" b="1" dirty="0" smtClean="0">
                <a:latin typeface="Arial" panose="020B0604020202020204" pitchFamily="34" charset="0"/>
                <a:cs typeface="Arial" panose="020B0604020202020204" pitchFamily="34" charset="0"/>
              </a:rPr>
              <a:t>Beneficiaries: </a:t>
            </a:r>
            <a:r>
              <a:rPr lang="en-GB" sz="1400" dirty="0" smtClean="0">
                <a:latin typeface="Arial" panose="020B0604020202020204" pitchFamily="34" charset="0"/>
                <a:cs typeface="Arial" panose="020B0604020202020204" pitchFamily="34" charset="0"/>
              </a:rPr>
              <a:t>Benefit from the value your project generates, though they might not be the one to pay for it. Is the one who derives the main benefits that are linked to the social mission of your business.</a:t>
            </a:r>
          </a:p>
          <a:p>
            <a:pPr marL="0" indent="0" algn="just">
              <a:lnSpc>
                <a:spcPts val="3360"/>
              </a:lnSpc>
              <a:spcBef>
                <a:spcPts val="0"/>
              </a:spcBef>
              <a:spcAft>
                <a:spcPts val="1200"/>
              </a:spcAft>
              <a:buNone/>
            </a:pPr>
            <a:r>
              <a:rPr lang="en-GB" sz="1400" b="1" dirty="0" smtClean="0">
                <a:latin typeface="Arial" panose="020B0604020202020204" pitchFamily="34" charset="0"/>
                <a:cs typeface="Arial" panose="020B0604020202020204" pitchFamily="34" charset="0"/>
              </a:rPr>
              <a:t>Customers: </a:t>
            </a:r>
            <a:r>
              <a:rPr lang="en-GB" sz="1400" dirty="0" smtClean="0">
                <a:latin typeface="Arial" panose="020B0604020202020204" pitchFamily="34" charset="0"/>
                <a:cs typeface="Arial" panose="020B0604020202020204" pitchFamily="34" charset="0"/>
              </a:rPr>
              <a:t>Particular type of beneficiaries that lie at the core of your business. They are </a:t>
            </a:r>
            <a:r>
              <a:rPr lang="en-GB" sz="1400" b="1" dirty="0" smtClean="0">
                <a:solidFill>
                  <a:schemeClr val="accent5"/>
                </a:solidFill>
                <a:latin typeface="Arial" panose="020B0604020202020204" pitchFamily="34" charset="0"/>
                <a:cs typeface="Arial" panose="020B0604020202020204" pitchFamily="34" charset="0"/>
              </a:rPr>
              <a:t>willing to pay</a:t>
            </a:r>
            <a:r>
              <a:rPr lang="en-GB" sz="1400" dirty="0" smtClean="0">
                <a:latin typeface="Arial" panose="020B0604020202020204" pitchFamily="34" charset="0"/>
                <a:cs typeface="Arial" panose="020B0604020202020204" pitchFamily="34" charset="0"/>
              </a:rPr>
              <a:t> for your services or products (vehicles of value), thus acting as the main catalysts for the monetary flow around the project’s ecosystem.</a:t>
            </a:r>
          </a:p>
        </p:txBody>
      </p:sp>
    </p:spTree>
    <p:extLst>
      <p:ext uri="{BB962C8B-B14F-4D97-AF65-F5344CB8AC3E}">
        <p14:creationId xmlns:p14="http://schemas.microsoft.com/office/powerpoint/2010/main" val="1990240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4" y="614747"/>
            <a:ext cx="5502947" cy="1466601"/>
          </a:xfrm>
        </p:spPr>
        <p:txBody>
          <a:bodyPr/>
          <a:lstStyle/>
          <a:p>
            <a:pPr algn="l"/>
            <a:r>
              <a:rPr lang="en-GB" sz="3800" dirty="0" smtClean="0"/>
              <a:t>Enhance our Social Value</a:t>
            </a:r>
            <a:endParaRPr lang="en-GB" sz="3800" dirty="0"/>
          </a:p>
        </p:txBody>
      </p:sp>
      <p:sp>
        <p:nvSpPr>
          <p:cNvPr id="5" name="Contenidor de text 5"/>
          <p:cNvSpPr>
            <a:spLocks noGrp="1"/>
          </p:cNvSpPr>
          <p:nvPr>
            <p:ph type="body" sz="quarter" idx="4294967295"/>
          </p:nvPr>
        </p:nvSpPr>
        <p:spPr>
          <a:xfrm>
            <a:off x="705395" y="1351529"/>
            <a:ext cx="10659291" cy="4802383"/>
          </a:xfrm>
          <a:prstGeom prst="rect">
            <a:avLst/>
          </a:prstGeom>
        </p:spPr>
        <p:txBody>
          <a:bodyPr/>
          <a:lstStyle/>
          <a:p>
            <a:pPr marL="0" indent="0" algn="just">
              <a:lnSpc>
                <a:spcPts val="3360"/>
              </a:lnSpc>
              <a:spcBef>
                <a:spcPts val="0"/>
              </a:spcBef>
              <a:spcAft>
                <a:spcPts val="1200"/>
              </a:spcAft>
              <a:buNone/>
            </a:pPr>
            <a:r>
              <a:rPr lang="en-GB" sz="1400" b="1" dirty="0" smtClean="0">
                <a:latin typeface="Arial" panose="020B0604020202020204" pitchFamily="34" charset="0"/>
                <a:cs typeface="Arial" panose="020B0604020202020204" pitchFamily="34" charset="0"/>
              </a:rPr>
              <a:t>Stakeholder identification and engagement is a key step to enhance the social value creation of our Sustainable Business. </a:t>
            </a:r>
          </a:p>
          <a:p>
            <a:pPr algn="just">
              <a:lnSpc>
                <a:spcPts val="3360"/>
              </a:lnSpc>
              <a:spcBef>
                <a:spcPts val="0"/>
              </a:spcBef>
            </a:pPr>
            <a:r>
              <a:rPr lang="en-GB" sz="1400" b="1" dirty="0" smtClean="0">
                <a:latin typeface="Arial" panose="020B0604020202020204" pitchFamily="34" charset="0"/>
                <a:cs typeface="Arial" panose="020B0604020202020204" pitchFamily="34" charset="0"/>
              </a:rPr>
              <a:t>Local community: </a:t>
            </a:r>
            <a:r>
              <a:rPr lang="en-GB" sz="1400" dirty="0" smtClean="0">
                <a:latin typeface="Arial" panose="020B0604020202020204" pitchFamily="34" charset="0"/>
                <a:cs typeface="Arial" panose="020B0604020202020204" pitchFamily="34" charset="0"/>
              </a:rPr>
              <a:t>Our project’s main impact in society has to be intrinsically linked to the local community, which refers to the geographical area where we operate and deliver: creation of local employment, contribution to awareness-raising and education of the local population, partnerships with neighbouring businesses and public administration, green and proximity procurement, etc. We have to make sure to </a:t>
            </a:r>
            <a:r>
              <a:rPr lang="en-GB" sz="1400" b="1" dirty="0" smtClean="0">
                <a:solidFill>
                  <a:schemeClr val="accent1"/>
                </a:solidFill>
                <a:latin typeface="Arial" panose="020B0604020202020204" pitchFamily="34" charset="0"/>
                <a:cs typeface="Arial" panose="020B0604020202020204" pitchFamily="34" charset="0"/>
              </a:rPr>
              <a:t>engage local communities in the co-creation</a:t>
            </a:r>
            <a:r>
              <a:rPr lang="en-GB" sz="1400" dirty="0" smtClean="0">
                <a:latin typeface="Arial" panose="020B0604020202020204" pitchFamily="34" charset="0"/>
                <a:cs typeface="Arial" panose="020B0604020202020204" pitchFamily="34" charset="0"/>
              </a:rPr>
              <a:t> of our GBM and that </a:t>
            </a:r>
            <a:r>
              <a:rPr lang="en-US" sz="1400" dirty="0" smtClean="0">
                <a:latin typeface="Arial" panose="020B0604020202020204" pitchFamily="34" charset="0"/>
                <a:cs typeface="Arial" panose="020B0604020202020204" pitchFamily="34" charset="0"/>
              </a:rPr>
              <a:t>the </a:t>
            </a:r>
            <a:r>
              <a:rPr lang="en-US" sz="1400" dirty="0">
                <a:latin typeface="Arial" panose="020B0604020202020204" pitchFamily="34" charset="0"/>
                <a:cs typeface="Arial" panose="020B0604020202020204" pitchFamily="34" charset="0"/>
              </a:rPr>
              <a:t>business idea doesn’t adversely affect local communities’ interests such as access to material resources (e.g. water and other natural resources</a:t>
            </a:r>
            <a:r>
              <a:rPr lang="en-US" sz="1400" dirty="0" smtClean="0">
                <a:latin typeface="Arial" panose="020B0604020202020204" pitchFamily="34" charset="0"/>
                <a:cs typeface="Arial" panose="020B0604020202020204" pitchFamily="34" charset="0"/>
              </a:rPr>
              <a:t>).</a:t>
            </a:r>
            <a:endParaRPr lang="en-GB" sz="1400" dirty="0" smtClean="0">
              <a:latin typeface="Arial" panose="020B0604020202020204" pitchFamily="34" charset="0"/>
              <a:cs typeface="Arial" panose="020B0604020202020204" pitchFamily="34" charset="0"/>
            </a:endParaRPr>
          </a:p>
          <a:p>
            <a:pPr algn="just">
              <a:lnSpc>
                <a:spcPts val="3360"/>
              </a:lnSpc>
              <a:spcBef>
                <a:spcPts val="0"/>
              </a:spcBef>
            </a:pPr>
            <a:r>
              <a:rPr lang="en-US" sz="1400" dirty="0">
                <a:latin typeface="Arial" panose="020B0604020202020204" pitchFamily="34" charset="0"/>
                <a:cs typeface="Arial" panose="020B0604020202020204" pitchFamily="34" charset="0"/>
              </a:rPr>
              <a:t>As identifying </a:t>
            </a:r>
            <a:r>
              <a:rPr lang="en-US" sz="1400" b="1" dirty="0">
                <a:latin typeface="Arial" panose="020B0604020202020204" pitchFamily="34" charset="0"/>
                <a:cs typeface="Arial" panose="020B0604020202020204" pitchFamily="34" charset="0"/>
              </a:rPr>
              <a:t>potential providers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let’s prioritize </a:t>
            </a:r>
            <a:r>
              <a:rPr lang="en-US" sz="1400" dirty="0">
                <a:latin typeface="Arial" panose="020B0604020202020204" pitchFamily="34" charset="0"/>
                <a:cs typeface="Arial" panose="020B0604020202020204" pitchFamily="34" charset="0"/>
              </a:rPr>
              <a:t>sustainable and social businesses and non-profit </a:t>
            </a:r>
            <a:r>
              <a:rPr lang="en-US" sz="1400" dirty="0" smtClean="0">
                <a:latin typeface="Arial" panose="020B0604020202020204" pitchFamily="34" charset="0"/>
                <a:cs typeface="Arial" panose="020B0604020202020204" pitchFamily="34" charset="0"/>
              </a:rPr>
              <a:t>organizations as well as local suppliers.</a:t>
            </a:r>
          </a:p>
          <a:p>
            <a:pPr algn="just">
              <a:lnSpc>
                <a:spcPts val="3360"/>
              </a:lnSpc>
              <a:spcBef>
                <a:spcPts val="0"/>
              </a:spcBef>
            </a:pPr>
            <a:r>
              <a:rPr lang="en-US" sz="1400" dirty="0" smtClean="0">
                <a:latin typeface="Arial" panose="020B0604020202020204" pitchFamily="34" charset="0"/>
                <a:cs typeface="Arial" panose="020B0604020202020204" pitchFamily="34" charset="0"/>
              </a:rPr>
              <a:t>Prioritize </a:t>
            </a:r>
            <a:r>
              <a:rPr lang="en-US" sz="1400" dirty="0">
                <a:latin typeface="Arial" panose="020B0604020202020204" pitchFamily="34" charset="0"/>
                <a:cs typeface="Arial" panose="020B0604020202020204" pitchFamily="34" charset="0"/>
              </a:rPr>
              <a:t>the engagement of stakeholders representing vulnerable people and </a:t>
            </a:r>
            <a:r>
              <a:rPr lang="en-US" sz="1400" dirty="0" err="1">
                <a:latin typeface="Arial" panose="020B0604020202020204" pitchFamily="34" charset="0"/>
                <a:cs typeface="Arial" panose="020B0604020202020204" pitchFamily="34" charset="0"/>
              </a:rPr>
              <a:t>marginalised</a:t>
            </a:r>
            <a:r>
              <a:rPr lang="en-US" sz="1400" dirty="0">
                <a:latin typeface="Arial" panose="020B0604020202020204" pitchFamily="34" charset="0"/>
                <a:cs typeface="Arial" panose="020B0604020202020204" pitchFamily="34" charset="0"/>
              </a:rPr>
              <a:t> groups</a:t>
            </a:r>
            <a:r>
              <a:rPr lang="en-US" sz="1400" dirty="0" smtClean="0">
                <a:latin typeface="Arial" panose="020B0604020202020204" pitchFamily="34" charset="0"/>
                <a:cs typeface="Arial" panose="020B0604020202020204" pitchFamily="34" charset="0"/>
              </a:rPr>
              <a:t>. Adopt a gender perspective while identifying and engaging stakeholders.</a:t>
            </a:r>
            <a:endParaRPr lang="en-US" sz="1400" dirty="0">
              <a:latin typeface="Arial" panose="020B0604020202020204" pitchFamily="34" charset="0"/>
              <a:cs typeface="Arial" panose="020B0604020202020204" pitchFamily="34" charset="0"/>
            </a:endParaRPr>
          </a:p>
          <a:p>
            <a:pPr algn="just">
              <a:lnSpc>
                <a:spcPts val="3360"/>
              </a:lnSpc>
              <a:spcBef>
                <a:spcPts val="0"/>
              </a:spcBef>
            </a:pP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654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How to perform Stakeholder Mapping?</a:t>
            </a:r>
            <a:endParaRPr lang="en-GB" sz="3800" dirty="0"/>
          </a:p>
        </p:txBody>
      </p:sp>
      <p:sp>
        <p:nvSpPr>
          <p:cNvPr id="5" name="Contenidor de text 5"/>
          <p:cNvSpPr>
            <a:spLocks noGrp="1"/>
          </p:cNvSpPr>
          <p:nvPr>
            <p:ph type="body" sz="quarter" idx="4294967295"/>
          </p:nvPr>
        </p:nvSpPr>
        <p:spPr>
          <a:xfrm>
            <a:off x="239485" y="2051271"/>
            <a:ext cx="3313612" cy="3983769"/>
          </a:xfrm>
          <a:prstGeom prst="rect">
            <a:avLst/>
          </a:prstGeom>
        </p:spPr>
        <p:txBody>
          <a:bodyPr/>
          <a:lstStyle/>
          <a:p>
            <a:pPr marL="0" indent="0" algn="just">
              <a:lnSpc>
                <a:spcPts val="3360"/>
              </a:lnSpc>
              <a:spcBef>
                <a:spcPts val="0"/>
              </a:spcBef>
              <a:buNone/>
            </a:pPr>
            <a:r>
              <a:rPr lang="en-US" sz="1600" b="1" dirty="0">
                <a:latin typeface="Arial" panose="020B0604020202020204" pitchFamily="34" charset="0"/>
                <a:cs typeface="Arial" panose="020B0604020202020204" pitchFamily="34" charset="0"/>
              </a:rPr>
              <a:t>Identify</a:t>
            </a:r>
            <a:r>
              <a:rPr lang="en-US" sz="1600" dirty="0">
                <a:latin typeface="Arial" panose="020B0604020202020204" pitchFamily="34" charset="0"/>
                <a:cs typeface="Arial" panose="020B0604020202020204" pitchFamily="34" charset="0"/>
              </a:rPr>
              <a:t> and </a:t>
            </a:r>
            <a:r>
              <a:rPr lang="en-US" sz="1600" b="1" dirty="0">
                <a:latin typeface="Arial" panose="020B0604020202020204" pitchFamily="34" charset="0"/>
                <a:cs typeface="Arial" panose="020B0604020202020204" pitchFamily="34" charset="0"/>
              </a:rPr>
              <a:t>list</a:t>
            </a:r>
            <a:r>
              <a:rPr lang="en-US" sz="1600" dirty="0">
                <a:latin typeface="Arial" panose="020B0604020202020204" pitchFamily="34" charset="0"/>
                <a:cs typeface="Arial" panose="020B0604020202020204" pitchFamily="34" charset="0"/>
              </a:rPr>
              <a:t> the stakeholders that may influence your project’s objectives or may be affected by them. Can you give the names of real actors and organizations</a:t>
            </a:r>
            <a:r>
              <a:rPr lang="en-US" sz="1600" dirty="0" smtClean="0">
                <a:latin typeface="Arial" panose="020B0604020202020204" pitchFamily="34" charset="0"/>
                <a:cs typeface="Arial" panose="020B0604020202020204" pitchFamily="34" charset="0"/>
              </a:rPr>
              <a:t>?</a:t>
            </a:r>
          </a:p>
          <a:p>
            <a:pPr marL="0" indent="0" algn="just">
              <a:lnSpc>
                <a:spcPts val="3360"/>
              </a:lnSpc>
              <a:spcBef>
                <a:spcPts val="0"/>
              </a:spcBef>
              <a:buNone/>
            </a:pPr>
            <a:r>
              <a:rPr lang="en-US" sz="1600" b="1" dirty="0">
                <a:latin typeface="Arial" panose="020B0604020202020204" pitchFamily="34" charset="0"/>
                <a:cs typeface="Arial" panose="020B0604020202020204" pitchFamily="34" charset="0"/>
              </a:rPr>
              <a:t>Rate</a:t>
            </a:r>
            <a:r>
              <a:rPr lang="en-US" sz="1600" dirty="0">
                <a:latin typeface="Arial" panose="020B0604020202020204" pitchFamily="34" charset="0"/>
                <a:cs typeface="Arial" panose="020B0604020202020204" pitchFamily="34" charset="0"/>
              </a:rPr>
              <a:t> the level of influence they have on your project and the extent in which they are affected by it (“give &amp; get” exchanges).</a:t>
            </a:r>
          </a:p>
          <a:p>
            <a:pPr marL="0" indent="0" algn="just">
              <a:lnSpc>
                <a:spcPts val="3360"/>
              </a:lnSpc>
              <a:spcBef>
                <a:spcPts val="0"/>
              </a:spcBef>
              <a:buNone/>
            </a:pPr>
            <a:endParaRPr lang="en-GB" sz="2400" dirty="0"/>
          </a:p>
        </p:txBody>
      </p:sp>
      <p:pic>
        <p:nvPicPr>
          <p:cNvPr id="4" name="Imatge 3"/>
          <p:cNvPicPr>
            <a:picLocks noChangeAspect="1"/>
          </p:cNvPicPr>
          <p:nvPr/>
        </p:nvPicPr>
        <p:blipFill>
          <a:blip r:embed="rId3"/>
          <a:stretch>
            <a:fillRect/>
          </a:stretch>
        </p:blipFill>
        <p:spPr>
          <a:xfrm>
            <a:off x="4242816" y="2354322"/>
            <a:ext cx="7613066" cy="484068"/>
          </a:xfrm>
          <a:prstGeom prst="rect">
            <a:avLst/>
          </a:prstGeom>
        </p:spPr>
      </p:pic>
      <p:pic>
        <p:nvPicPr>
          <p:cNvPr id="6" name="Imatge 5"/>
          <p:cNvPicPr>
            <a:picLocks noChangeAspect="1"/>
          </p:cNvPicPr>
          <p:nvPr/>
        </p:nvPicPr>
        <p:blipFill>
          <a:blip r:embed="rId4"/>
          <a:stretch>
            <a:fillRect/>
          </a:stretch>
        </p:blipFill>
        <p:spPr>
          <a:xfrm>
            <a:off x="4253782" y="3315320"/>
            <a:ext cx="7602100" cy="1969912"/>
          </a:xfrm>
          <a:prstGeom prst="rect">
            <a:avLst/>
          </a:prstGeom>
        </p:spPr>
      </p:pic>
    </p:spTree>
    <p:extLst>
      <p:ext uri="{BB962C8B-B14F-4D97-AF65-F5344CB8AC3E}">
        <p14:creationId xmlns:p14="http://schemas.microsoft.com/office/powerpoint/2010/main" val="184825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How to perform Stakeholder Mapping?</a:t>
            </a:r>
            <a:endParaRPr lang="en-GB" sz="3800" dirty="0"/>
          </a:p>
        </p:txBody>
      </p:sp>
      <p:sp>
        <p:nvSpPr>
          <p:cNvPr id="5" name="Contenidor de text 5"/>
          <p:cNvSpPr>
            <a:spLocks noGrp="1"/>
          </p:cNvSpPr>
          <p:nvPr>
            <p:ph type="body" sz="quarter" idx="4294967295"/>
          </p:nvPr>
        </p:nvSpPr>
        <p:spPr>
          <a:xfrm>
            <a:off x="239484" y="2043428"/>
            <a:ext cx="3644539" cy="4009029"/>
          </a:xfrm>
          <a:prstGeom prst="rect">
            <a:avLst/>
          </a:prstGeom>
        </p:spPr>
        <p:txBody>
          <a:bodyPr/>
          <a:lstStyle/>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Stakeholders are then distributed on a </a:t>
            </a:r>
            <a:r>
              <a:rPr lang="en-US" sz="2000" b="1" dirty="0">
                <a:latin typeface="Arial" panose="020B0604020202020204" pitchFamily="34" charset="0"/>
                <a:cs typeface="Arial" panose="020B0604020202020204" pitchFamily="34" charset="0"/>
              </a:rPr>
              <a:t>matrix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on the Online Tool according </a:t>
            </a:r>
            <a:r>
              <a:rPr lang="en-US" sz="2000" dirty="0">
                <a:latin typeface="Arial" panose="020B0604020202020204" pitchFamily="34" charset="0"/>
                <a:cs typeface="Arial" panose="020B0604020202020204" pitchFamily="34" charset="0"/>
              </a:rPr>
              <a:t>to the </a:t>
            </a:r>
            <a:r>
              <a:rPr lang="en-US" sz="2000" dirty="0" smtClean="0">
                <a:latin typeface="Arial" panose="020B0604020202020204" pitchFamily="34" charset="0"/>
                <a:cs typeface="Arial" panose="020B0604020202020204" pitchFamily="34" charset="0"/>
              </a:rPr>
              <a:t>levels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mutual influence.</a:t>
            </a:r>
            <a:endParaRPr lang="en-GB" sz="2400" dirty="0"/>
          </a:p>
        </p:txBody>
      </p:sp>
      <p:pic>
        <p:nvPicPr>
          <p:cNvPr id="4" name="Imatge 3"/>
          <p:cNvPicPr>
            <a:picLocks noChangeAspect="1"/>
          </p:cNvPicPr>
          <p:nvPr/>
        </p:nvPicPr>
        <p:blipFill>
          <a:blip r:embed="rId3"/>
          <a:stretch>
            <a:fillRect/>
          </a:stretch>
        </p:blipFill>
        <p:spPr>
          <a:xfrm>
            <a:off x="5319557" y="1175657"/>
            <a:ext cx="6155460" cy="4442518"/>
          </a:xfrm>
          <a:prstGeom prst="rect">
            <a:avLst/>
          </a:prstGeom>
        </p:spPr>
      </p:pic>
    </p:spTree>
    <p:extLst>
      <p:ext uri="{BB962C8B-B14F-4D97-AF65-F5344CB8AC3E}">
        <p14:creationId xmlns:p14="http://schemas.microsoft.com/office/powerpoint/2010/main" val="1526751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How to perform Stakeholder Mapping?</a:t>
            </a:r>
            <a:endParaRPr lang="en-GB" sz="3800" dirty="0"/>
          </a:p>
        </p:txBody>
      </p:sp>
      <p:sp>
        <p:nvSpPr>
          <p:cNvPr id="5" name="Contenidor de text 5"/>
          <p:cNvSpPr>
            <a:spLocks noGrp="1"/>
          </p:cNvSpPr>
          <p:nvPr>
            <p:ph type="body" sz="quarter" idx="4294967295"/>
          </p:nvPr>
        </p:nvSpPr>
        <p:spPr>
          <a:xfrm>
            <a:off x="239485" y="2139216"/>
            <a:ext cx="4585064" cy="4009029"/>
          </a:xfrm>
          <a:prstGeom prst="rect">
            <a:avLst/>
          </a:prstGeom>
        </p:spPr>
        <p:txBody>
          <a:bodyPr/>
          <a:lstStyle/>
          <a:p>
            <a:pPr marL="0" indent="0" algn="just">
              <a:lnSpc>
                <a:spcPts val="3360"/>
              </a:lnSpc>
              <a:spcBef>
                <a:spcPts val="0"/>
              </a:spcBef>
              <a:spcAft>
                <a:spcPts val="1200"/>
              </a:spcAft>
              <a:buNone/>
            </a:pPr>
            <a:r>
              <a:rPr lang="en-US" sz="2000" dirty="0" smtClean="0">
                <a:latin typeface="Arial" panose="020B0604020202020204" pitchFamily="34" charset="0"/>
                <a:cs typeface="Arial" panose="020B0604020202020204" pitchFamily="34" charset="0"/>
              </a:rPr>
              <a:t>The right-top quadrant will concentrate the most relevant stakeholders.</a:t>
            </a:r>
          </a:p>
          <a:p>
            <a:pPr marL="0" indent="0" algn="just">
              <a:lnSpc>
                <a:spcPts val="3360"/>
              </a:lnSpc>
              <a:spcBef>
                <a:spcPts val="0"/>
              </a:spcBef>
              <a:spcAft>
                <a:spcPts val="1200"/>
              </a:spcAft>
              <a:buNone/>
            </a:pPr>
            <a:r>
              <a:rPr lang="en-US" sz="2000" dirty="0" err="1" smtClean="0">
                <a:latin typeface="Arial" panose="020B0604020202020204" pitchFamily="34" charset="0"/>
                <a:cs typeface="Arial" panose="020B0604020202020204" pitchFamily="34" charset="0"/>
              </a:rPr>
              <a:t>Prioritise</a:t>
            </a:r>
            <a:r>
              <a:rPr lang="en-US" sz="2000" dirty="0" smtClean="0">
                <a:latin typeface="Arial" panose="020B0604020202020204" pitchFamily="34" charset="0"/>
                <a:cs typeface="Arial" panose="020B0604020202020204" pitchFamily="34" charset="0"/>
              </a:rPr>
              <a:t> the key stakeholders, narrowing them down to not too many so that we lose focus, but not too few so that the models works.</a:t>
            </a:r>
          </a:p>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Unthought-of key stakeholders may emerge later.</a:t>
            </a:r>
            <a:endParaRPr lang="en-GB" sz="2400" dirty="0"/>
          </a:p>
        </p:txBody>
      </p:sp>
      <p:pic>
        <p:nvPicPr>
          <p:cNvPr id="2" name="Imatge 1"/>
          <p:cNvPicPr>
            <a:picLocks noChangeAspect="1"/>
          </p:cNvPicPr>
          <p:nvPr/>
        </p:nvPicPr>
        <p:blipFill>
          <a:blip r:embed="rId3"/>
          <a:stretch>
            <a:fillRect/>
          </a:stretch>
        </p:blipFill>
        <p:spPr>
          <a:xfrm>
            <a:off x="5782491" y="1560624"/>
            <a:ext cx="5501429" cy="4328597"/>
          </a:xfrm>
          <a:prstGeom prst="rect">
            <a:avLst/>
          </a:prstGeom>
        </p:spPr>
      </p:pic>
    </p:spTree>
    <p:extLst>
      <p:ext uri="{BB962C8B-B14F-4D97-AF65-F5344CB8AC3E}">
        <p14:creationId xmlns:p14="http://schemas.microsoft.com/office/powerpoint/2010/main" val="3417170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Assessing the gives and gets</a:t>
            </a:r>
            <a:endParaRPr lang="en-GB" sz="3800" dirty="0"/>
          </a:p>
        </p:txBody>
      </p:sp>
      <p:sp>
        <p:nvSpPr>
          <p:cNvPr id="5" name="Contenidor de text 5"/>
          <p:cNvSpPr>
            <a:spLocks noGrp="1"/>
          </p:cNvSpPr>
          <p:nvPr>
            <p:ph type="body" sz="quarter" idx="4294967295"/>
          </p:nvPr>
        </p:nvSpPr>
        <p:spPr>
          <a:xfrm>
            <a:off x="4106089" y="771974"/>
            <a:ext cx="7267305" cy="5306603"/>
          </a:xfrm>
          <a:prstGeom prst="rect">
            <a:avLst/>
          </a:prstGeom>
        </p:spPr>
        <p:txBody>
          <a:bodyPr/>
          <a:lstStyle/>
          <a:p>
            <a:pPr marL="0" indent="0" algn="just">
              <a:lnSpc>
                <a:spcPts val="3360"/>
              </a:lnSpc>
              <a:spcBef>
                <a:spcPts val="0"/>
              </a:spcBef>
              <a:buNone/>
            </a:pPr>
            <a:r>
              <a:rPr lang="en-US" sz="2000" dirty="0">
                <a:latin typeface="Arial" panose="020B0604020202020204" pitchFamily="34" charset="0"/>
                <a:cs typeface="Arial" panose="020B0604020202020204" pitchFamily="34" charset="0"/>
              </a:rPr>
              <a:t>Once identified and mapped, we can start previewing the kind of relationships, or </a:t>
            </a:r>
            <a:r>
              <a:rPr lang="en-US" sz="2000" b="1" dirty="0">
                <a:latin typeface="Arial" panose="020B0604020202020204" pitchFamily="34" charset="0"/>
                <a:cs typeface="Arial" panose="020B0604020202020204" pitchFamily="34" charset="0"/>
              </a:rPr>
              <a:t>“give &amp; get” exchanges (contribution/reward)</a:t>
            </a:r>
            <a:r>
              <a:rPr lang="en-US" sz="2000" dirty="0">
                <a:latin typeface="Arial" panose="020B0604020202020204" pitchFamily="34" charset="0"/>
                <a:cs typeface="Arial" panose="020B0604020202020204" pitchFamily="34" charset="0"/>
              </a:rPr>
              <a:t>, that should take place among them for the equation to be properly balanced. Those exchanges of value require validation in reality through market tests and feedback gathering. The true value of stakeholder engagement, besides ensuring participation, resides on the power of co-creation. </a:t>
            </a:r>
            <a:r>
              <a:rPr lang="en-US" sz="2000" b="1" dirty="0">
                <a:latin typeface="Arial" panose="020B0604020202020204" pitchFamily="34" charset="0"/>
                <a:cs typeface="Arial" panose="020B0604020202020204" pitchFamily="34" charset="0"/>
              </a:rPr>
              <a:t>“Co-creating”</a:t>
            </a:r>
            <a:r>
              <a:rPr lang="en-US" sz="2000" dirty="0">
                <a:latin typeface="Arial" panose="020B0604020202020204" pitchFamily="34" charset="0"/>
                <a:cs typeface="Arial" panose="020B0604020202020204" pitchFamily="34" charset="0"/>
              </a:rPr>
              <a:t> a project means jointly designing and executing it together with the key stakeholders, as a way to empower them on the one hand, and maximizing the value created on the other</a:t>
            </a:r>
            <a:r>
              <a:rPr lang="en-US" sz="2000" dirty="0" smtClean="0">
                <a:latin typeface="Arial" panose="020B0604020202020204" pitchFamily="34" charset="0"/>
                <a:cs typeface="Arial" panose="020B0604020202020204" pitchFamily="34" charset="0"/>
              </a:rPr>
              <a:t>. Co-creation should start right from the start.</a:t>
            </a:r>
            <a:endParaRPr lang="en-GB" sz="2400" dirty="0"/>
          </a:p>
        </p:txBody>
      </p:sp>
      <p:pic>
        <p:nvPicPr>
          <p:cNvPr id="2" name="Imatge 1"/>
          <p:cNvPicPr>
            <a:picLocks noChangeAspect="1"/>
          </p:cNvPicPr>
          <p:nvPr/>
        </p:nvPicPr>
        <p:blipFill>
          <a:blip r:embed="rId3"/>
          <a:stretch>
            <a:fillRect/>
          </a:stretch>
        </p:blipFill>
        <p:spPr>
          <a:xfrm>
            <a:off x="714793" y="1953953"/>
            <a:ext cx="2568338" cy="3419944"/>
          </a:xfrm>
          <a:prstGeom prst="rect">
            <a:avLst/>
          </a:prstGeom>
        </p:spPr>
      </p:pic>
    </p:spTree>
    <p:extLst>
      <p:ext uri="{BB962C8B-B14F-4D97-AF65-F5344CB8AC3E}">
        <p14:creationId xmlns:p14="http://schemas.microsoft.com/office/powerpoint/2010/main" val="20463178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Gather information</a:t>
            </a:r>
            <a:endParaRPr lang="en-GB" sz="3800" dirty="0"/>
          </a:p>
        </p:txBody>
      </p:sp>
      <p:sp>
        <p:nvSpPr>
          <p:cNvPr id="5" name="Contenidor de text 5"/>
          <p:cNvSpPr>
            <a:spLocks noGrp="1"/>
          </p:cNvSpPr>
          <p:nvPr>
            <p:ph type="body" sz="quarter" idx="4294967295"/>
          </p:nvPr>
        </p:nvSpPr>
        <p:spPr>
          <a:xfrm>
            <a:off x="239484" y="1564452"/>
            <a:ext cx="5595259" cy="4583796"/>
          </a:xfrm>
          <a:prstGeom prst="rect">
            <a:avLst/>
          </a:prstGeom>
        </p:spPr>
        <p:txBody>
          <a:bodyPr/>
          <a:lstStyle/>
          <a:p>
            <a:pPr marL="0" indent="0" algn="just">
              <a:lnSpc>
                <a:spcPts val="3360"/>
              </a:lnSpc>
              <a:spcBef>
                <a:spcPts val="0"/>
              </a:spcBef>
              <a:buNone/>
            </a:pPr>
            <a:r>
              <a:rPr lang="en-US" sz="2000" b="1" dirty="0">
                <a:latin typeface="Arial" panose="020B0604020202020204" pitchFamily="34" charset="0"/>
                <a:cs typeface="Arial" panose="020B0604020202020204" pitchFamily="34" charset="0"/>
              </a:rPr>
              <a:t>Gather </a:t>
            </a:r>
            <a:r>
              <a:rPr lang="en-US" sz="2000" b="1" dirty="0" smtClean="0">
                <a:latin typeface="Arial" panose="020B0604020202020204" pitchFamily="34" charset="0"/>
                <a:cs typeface="Arial" panose="020B0604020202020204" pitchFamily="34" charset="0"/>
              </a:rPr>
              <a:t>information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through individual </a:t>
            </a:r>
            <a:r>
              <a:rPr lang="en-US" sz="2000" dirty="0" smtClean="0">
                <a:latin typeface="Arial" panose="020B0604020202020204" pitchFamily="34" charset="0"/>
                <a:cs typeface="Arial" panose="020B0604020202020204" pitchFamily="34" charset="0"/>
              </a:rPr>
              <a:t>interviews, surveys, focus groups…)</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a:t>
            </a:r>
            <a:r>
              <a:rPr lang="en-US" sz="2000" b="1" dirty="0" smtClean="0">
                <a:latin typeface="Arial" panose="020B0604020202020204" pitchFamily="34" charset="0"/>
                <a:cs typeface="Arial" panose="020B0604020202020204" pitchFamily="34" charset="0"/>
              </a:rPr>
              <a:t>guess</a:t>
            </a:r>
            <a:r>
              <a:rPr lang="en-US" sz="2000" dirty="0" smtClean="0">
                <a:latin typeface="Arial" panose="020B0604020202020204" pitchFamily="34" charset="0"/>
                <a:cs typeface="Arial" panose="020B0604020202020204" pitchFamily="34" charset="0"/>
              </a:rPr>
              <a:t>. Fill a </a:t>
            </a:r>
            <a:r>
              <a:rPr lang="en-US" sz="2000" b="1" dirty="0" smtClean="0">
                <a:latin typeface="Arial" panose="020B0604020202020204" pitchFamily="34" charset="0"/>
                <a:cs typeface="Arial" panose="020B0604020202020204" pitchFamily="34" charset="0"/>
              </a:rPr>
              <a:t>stakeholder card</a:t>
            </a:r>
            <a:r>
              <a:rPr lang="en-US" sz="2000" dirty="0" smtClean="0">
                <a:latin typeface="Arial" panose="020B0604020202020204" pitchFamily="34" charset="0"/>
                <a:cs typeface="Arial" panose="020B0604020202020204" pitchFamily="34" charset="0"/>
              </a:rPr>
              <a:t> on the Web Platform for </a:t>
            </a:r>
            <a:r>
              <a:rPr lang="en-US" sz="2000" dirty="0">
                <a:latin typeface="Arial" panose="020B0604020202020204" pitchFamily="34" charset="0"/>
                <a:cs typeface="Arial" panose="020B0604020202020204" pitchFamily="34" charset="0"/>
              </a:rPr>
              <a:t>each of the relevant </a:t>
            </a:r>
            <a:r>
              <a:rPr lang="en-US" sz="2000" dirty="0" smtClean="0">
                <a:latin typeface="Arial" panose="020B0604020202020204" pitchFamily="34" charset="0"/>
                <a:cs typeface="Arial" panose="020B0604020202020204" pitchFamily="34" charset="0"/>
              </a:rPr>
              <a:t>stakeholders, </a:t>
            </a:r>
            <a:r>
              <a:rPr lang="en-US" sz="2000" dirty="0">
                <a:latin typeface="Arial" panose="020B0604020202020204" pitchFamily="34" charset="0"/>
                <a:cs typeface="Arial" panose="020B0604020202020204" pitchFamily="34" charset="0"/>
              </a:rPr>
              <a:t>from the most relevant to the least</a:t>
            </a:r>
            <a:r>
              <a:rPr lang="en-US" sz="2000" dirty="0" smtClean="0">
                <a:latin typeface="Arial" panose="020B0604020202020204" pitchFamily="34" charset="0"/>
                <a:cs typeface="Arial" panose="020B0604020202020204" pitchFamily="34" charset="0"/>
              </a:rPr>
              <a:t>.</a:t>
            </a:r>
          </a:p>
          <a:p>
            <a:pPr algn="just">
              <a:lnSpc>
                <a:spcPts val="3360"/>
              </a:lnSpc>
              <a:spcBef>
                <a:spcPts val="0"/>
              </a:spcBef>
            </a:pPr>
            <a:r>
              <a:rPr lang="en-US" sz="2000" dirty="0">
                <a:latin typeface="Arial" panose="020B0604020202020204" pitchFamily="34" charset="0"/>
                <a:cs typeface="Arial" panose="020B0604020202020204" pitchFamily="34" charset="0"/>
              </a:rPr>
              <a:t>Assess the gives &amp; gets, and determine a balance</a:t>
            </a:r>
          </a:p>
          <a:p>
            <a:pPr algn="just">
              <a:lnSpc>
                <a:spcPts val="3360"/>
              </a:lnSpc>
              <a:spcBef>
                <a:spcPts val="0"/>
              </a:spcBef>
            </a:pPr>
            <a:r>
              <a:rPr lang="en-US" sz="2000" dirty="0">
                <a:latin typeface="Arial" panose="020B0604020202020204" pitchFamily="34" charset="0"/>
                <a:cs typeface="Arial" panose="020B0604020202020204" pitchFamily="34" charset="0"/>
              </a:rPr>
              <a:t>Identify those inclined to paying for the value you are creating</a:t>
            </a:r>
          </a:p>
          <a:p>
            <a:pPr algn="just">
              <a:lnSpc>
                <a:spcPts val="3360"/>
              </a:lnSpc>
              <a:spcBef>
                <a:spcPts val="0"/>
              </a:spcBef>
            </a:pPr>
            <a:r>
              <a:rPr lang="en-US" sz="2000" dirty="0">
                <a:latin typeface="Arial" panose="020B0604020202020204" pitchFamily="34" charset="0"/>
                <a:cs typeface="Arial" panose="020B0604020202020204" pitchFamily="34" charset="0"/>
              </a:rPr>
              <a:t>Think a way to engage them! </a:t>
            </a:r>
          </a:p>
          <a:p>
            <a:pPr marL="0" indent="0" algn="just">
              <a:lnSpc>
                <a:spcPts val="336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ts val="3360"/>
              </a:lnSpc>
              <a:spcBef>
                <a:spcPts val="0"/>
              </a:spcBef>
              <a:buNone/>
            </a:pPr>
            <a:endParaRPr lang="en-US" sz="2000" b="1"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6392089" y="1564452"/>
            <a:ext cx="5344231" cy="4418458"/>
          </a:xfrm>
          <a:prstGeom prst="rect">
            <a:avLst/>
          </a:prstGeom>
        </p:spPr>
      </p:pic>
    </p:spTree>
    <p:extLst>
      <p:ext uri="{BB962C8B-B14F-4D97-AF65-F5344CB8AC3E}">
        <p14:creationId xmlns:p14="http://schemas.microsoft.com/office/powerpoint/2010/main" val="347876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Customers</a:t>
            </a:r>
            <a:endParaRPr lang="en-GB" sz="3800" dirty="0"/>
          </a:p>
        </p:txBody>
      </p:sp>
      <p:sp>
        <p:nvSpPr>
          <p:cNvPr id="5" name="Contenidor de text 5"/>
          <p:cNvSpPr>
            <a:spLocks noGrp="1"/>
          </p:cNvSpPr>
          <p:nvPr>
            <p:ph type="body" sz="quarter" idx="4294967295"/>
          </p:nvPr>
        </p:nvSpPr>
        <p:spPr>
          <a:xfrm>
            <a:off x="3135083" y="850359"/>
            <a:ext cx="8395063" cy="5217066"/>
          </a:xfrm>
          <a:prstGeom prst="rect">
            <a:avLst/>
          </a:prstGeom>
        </p:spPr>
        <p:txBody>
          <a:bodyPr/>
          <a:lstStyle/>
          <a:p>
            <a:pPr marL="0" indent="0" algn="just">
              <a:lnSpc>
                <a:spcPts val="3360"/>
              </a:lnSpc>
              <a:spcBef>
                <a:spcPts val="0"/>
              </a:spcBef>
              <a:spcAft>
                <a:spcPts val="1200"/>
              </a:spcAft>
              <a:buNone/>
            </a:pPr>
            <a:r>
              <a:rPr lang="en-US" sz="2000" dirty="0">
                <a:latin typeface="Arial" panose="020B0604020202020204" pitchFamily="34" charset="0"/>
                <a:ea typeface="Times New Roman" charset="0"/>
                <a:cs typeface="Arial" panose="020B0604020202020204" pitchFamily="34" charset="0"/>
              </a:rPr>
              <a:t>Customers are a special type of beneficiaries (stakeholders), one that receives value from the project through the </a:t>
            </a:r>
            <a:r>
              <a:rPr lang="en-US" sz="2000" b="1" dirty="0">
                <a:latin typeface="Arial" panose="020B0604020202020204" pitchFamily="34" charset="0"/>
                <a:ea typeface="Times New Roman" charset="0"/>
                <a:cs typeface="Arial" panose="020B0604020202020204" pitchFamily="34" charset="0"/>
              </a:rPr>
              <a:t>purchase of its services or </a:t>
            </a:r>
            <a:r>
              <a:rPr lang="en-US" sz="2000" b="1" dirty="0" smtClean="0">
                <a:latin typeface="Arial" panose="020B0604020202020204" pitchFamily="34" charset="0"/>
                <a:ea typeface="Times New Roman" charset="0"/>
                <a:cs typeface="Arial" panose="020B0604020202020204" pitchFamily="34" charset="0"/>
              </a:rPr>
              <a:t>products</a:t>
            </a:r>
            <a:r>
              <a:rPr lang="en-US" sz="2000" dirty="0" smtClean="0">
                <a:latin typeface="Arial" panose="020B0604020202020204" pitchFamily="34" charset="0"/>
                <a:ea typeface="Times New Roman" charset="0"/>
                <a:cs typeface="Arial" panose="020B0604020202020204" pitchFamily="34" charset="0"/>
              </a:rPr>
              <a:t>, they are thus the master key for economic and financial viability. </a:t>
            </a:r>
            <a:endParaRPr lang="en-US" sz="2000" dirty="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buNone/>
            </a:pPr>
            <a:r>
              <a:rPr lang="en-US" sz="2000" dirty="0" smtClean="0">
                <a:latin typeface="Arial" panose="020B0604020202020204" pitchFamily="34" charset="0"/>
                <a:ea typeface="Times New Roman" charset="0"/>
                <a:cs typeface="Arial" panose="020B0604020202020204" pitchFamily="34" charset="0"/>
              </a:rPr>
              <a:t>Three </a:t>
            </a:r>
            <a:r>
              <a:rPr lang="en-US" sz="2000" dirty="0">
                <a:latin typeface="Arial" panose="020B0604020202020204" pitchFamily="34" charset="0"/>
                <a:ea typeface="Times New Roman" charset="0"/>
                <a:cs typeface="Arial" panose="020B0604020202020204" pitchFamily="34" charset="0"/>
              </a:rPr>
              <a:t>factors usually converge in the making of a customer: </a:t>
            </a:r>
          </a:p>
          <a:p>
            <a:pPr algn="just">
              <a:lnSpc>
                <a:spcPts val="3360"/>
              </a:lnSpc>
              <a:spcBef>
                <a:spcPts val="0"/>
              </a:spcBef>
            </a:pPr>
            <a:r>
              <a:rPr lang="en-US" sz="2000" dirty="0" smtClean="0">
                <a:latin typeface="Arial" panose="020B0604020202020204" pitchFamily="34" charset="0"/>
                <a:ea typeface="Times New Roman" charset="0"/>
                <a:cs typeface="Arial" panose="020B0604020202020204" pitchFamily="34" charset="0"/>
              </a:rPr>
              <a:t>Ample </a:t>
            </a:r>
            <a:r>
              <a:rPr lang="en-US" sz="2000" b="1" dirty="0">
                <a:latin typeface="Arial" panose="020B0604020202020204" pitchFamily="34" charset="0"/>
                <a:ea typeface="Times New Roman" charset="0"/>
                <a:cs typeface="Arial" panose="020B0604020202020204" pitchFamily="34" charset="0"/>
              </a:rPr>
              <a:t>value creation</a:t>
            </a:r>
            <a:r>
              <a:rPr lang="en-US" sz="2000" dirty="0">
                <a:latin typeface="Arial" panose="020B0604020202020204" pitchFamily="34" charset="0"/>
                <a:ea typeface="Times New Roman" charset="0"/>
                <a:cs typeface="Arial" panose="020B0604020202020204" pitchFamily="34" charset="0"/>
              </a:rPr>
              <a:t> (perception and reception</a:t>
            </a:r>
            <a:r>
              <a:rPr lang="en-US" sz="2000" dirty="0" smtClean="0">
                <a:latin typeface="Arial" panose="020B0604020202020204" pitchFamily="34" charset="0"/>
                <a:ea typeface="Times New Roman" charset="0"/>
                <a:cs typeface="Arial" panose="020B0604020202020204" pitchFamily="34" charset="0"/>
              </a:rPr>
              <a:t>) </a:t>
            </a: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r>
              <a:rPr lang="en-US" sz="2000" b="1" dirty="0" smtClean="0">
                <a:latin typeface="Arial" panose="020B0604020202020204" pitchFamily="34" charset="0"/>
                <a:ea typeface="Times New Roman" charset="0"/>
                <a:cs typeface="Arial" panose="020B0604020202020204" pitchFamily="34" charset="0"/>
              </a:rPr>
              <a:t>Unique </a:t>
            </a:r>
            <a:r>
              <a:rPr lang="en-US" sz="2000" b="1" dirty="0">
                <a:latin typeface="Arial" panose="020B0604020202020204" pitchFamily="34" charset="0"/>
                <a:ea typeface="Times New Roman" charset="0"/>
                <a:cs typeface="Arial" panose="020B0604020202020204" pitchFamily="34" charset="0"/>
              </a:rPr>
              <a:t>offer in the market</a:t>
            </a:r>
            <a:r>
              <a:rPr lang="en-US" sz="2000" dirty="0">
                <a:latin typeface="Arial" panose="020B0604020202020204" pitchFamily="34" charset="0"/>
                <a:ea typeface="Times New Roman" charset="0"/>
                <a:cs typeface="Arial" panose="020B0604020202020204" pitchFamily="34" charset="0"/>
              </a:rPr>
              <a:t> (differentiation</a:t>
            </a:r>
            <a:r>
              <a:rPr lang="en-US" sz="2000" dirty="0" smtClean="0">
                <a:latin typeface="Arial" panose="020B0604020202020204" pitchFamily="34" charset="0"/>
                <a:ea typeface="Times New Roman" charset="0"/>
                <a:cs typeface="Arial" panose="020B0604020202020204" pitchFamily="34" charset="0"/>
              </a:rPr>
              <a:t>)</a:t>
            </a: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spcAft>
                <a:spcPts val="1200"/>
              </a:spcAft>
            </a:pPr>
            <a:r>
              <a:rPr lang="en-US" sz="2000" b="1" dirty="0" smtClean="0">
                <a:latin typeface="Arial" panose="020B0604020202020204" pitchFamily="34" charset="0"/>
                <a:ea typeface="Times New Roman" charset="0"/>
                <a:cs typeface="Arial" panose="020B0604020202020204" pitchFamily="34" charset="0"/>
              </a:rPr>
              <a:t>Adequate </a:t>
            </a:r>
            <a:r>
              <a:rPr lang="en-US" sz="2000" b="1" dirty="0">
                <a:latin typeface="Arial" panose="020B0604020202020204" pitchFamily="34" charset="0"/>
                <a:ea typeface="Times New Roman" charset="0"/>
                <a:cs typeface="Arial" panose="020B0604020202020204" pitchFamily="34" charset="0"/>
              </a:rPr>
              <a:t>price </a:t>
            </a:r>
            <a:r>
              <a:rPr lang="en-US" sz="2000" dirty="0">
                <a:latin typeface="Arial" panose="020B0604020202020204" pitchFamily="34" charset="0"/>
                <a:ea typeface="Times New Roman" charset="0"/>
                <a:cs typeface="Arial" panose="020B0604020202020204" pitchFamily="34" charset="0"/>
              </a:rPr>
              <a:t>(affordability).</a:t>
            </a:r>
          </a:p>
          <a:p>
            <a:pPr marL="0" indent="0" algn="just">
              <a:lnSpc>
                <a:spcPts val="3360"/>
              </a:lnSpc>
              <a:spcBef>
                <a:spcPts val="0"/>
              </a:spcBef>
              <a:buNone/>
            </a:pPr>
            <a:r>
              <a:rPr lang="en-US" sz="2000" dirty="0" smtClean="0">
                <a:latin typeface="Arial" panose="020B0604020202020204" pitchFamily="34" charset="0"/>
                <a:ea typeface="Times New Roman" charset="0"/>
                <a:cs typeface="Arial" panose="020B0604020202020204" pitchFamily="34" charset="0"/>
              </a:rPr>
              <a:t>This </a:t>
            </a:r>
            <a:r>
              <a:rPr lang="en-US" sz="2000" dirty="0">
                <a:latin typeface="Arial" panose="020B0604020202020204" pitchFamily="34" charset="0"/>
                <a:ea typeface="Times New Roman" charset="0"/>
                <a:cs typeface="Arial" panose="020B0604020202020204" pitchFamily="34" charset="0"/>
              </a:rPr>
              <a:t>step will require reviewing the previously performed stakeholder map and identify those beneficiaries </a:t>
            </a:r>
            <a:r>
              <a:rPr lang="en-US" sz="2000" b="1" dirty="0">
                <a:latin typeface="Arial" panose="020B0604020202020204" pitchFamily="34" charset="0"/>
                <a:ea typeface="Times New Roman" charset="0"/>
                <a:cs typeface="Arial" panose="020B0604020202020204" pitchFamily="34" charset="0"/>
              </a:rPr>
              <a:t>willing to pay</a:t>
            </a:r>
            <a:r>
              <a:rPr lang="en-US" sz="2000" dirty="0">
                <a:latin typeface="Arial" panose="020B0604020202020204" pitchFamily="34" charset="0"/>
                <a:ea typeface="Times New Roman" charset="0"/>
                <a:cs typeface="Arial" panose="020B0604020202020204" pitchFamily="34" charset="0"/>
              </a:rPr>
              <a:t> for the value the entrepreneur is creating.</a:t>
            </a:r>
          </a:p>
          <a:p>
            <a:endParaRPr lang="en-GB" sz="2400" dirty="0"/>
          </a:p>
        </p:txBody>
      </p:sp>
    </p:spTree>
    <p:extLst>
      <p:ext uri="{BB962C8B-B14F-4D97-AF65-F5344CB8AC3E}">
        <p14:creationId xmlns:p14="http://schemas.microsoft.com/office/powerpoint/2010/main" val="52324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Customers</a:t>
            </a:r>
            <a:endParaRPr lang="en-GB" sz="3800" dirty="0"/>
          </a:p>
        </p:txBody>
      </p:sp>
      <p:sp>
        <p:nvSpPr>
          <p:cNvPr id="5" name="Contenidor de text 5"/>
          <p:cNvSpPr>
            <a:spLocks noGrp="1"/>
          </p:cNvSpPr>
          <p:nvPr>
            <p:ph type="body" sz="quarter" idx="4294967295"/>
          </p:nvPr>
        </p:nvSpPr>
        <p:spPr>
          <a:xfrm>
            <a:off x="239485" y="1033234"/>
            <a:ext cx="4336869" cy="5524319"/>
          </a:xfrm>
          <a:prstGeom prst="rect">
            <a:avLst/>
          </a:prstGeom>
        </p:spPr>
        <p:txBody>
          <a:bodyPr/>
          <a:lstStyle/>
          <a:p>
            <a:pPr marL="0" indent="0" algn="just">
              <a:lnSpc>
                <a:spcPts val="3360"/>
              </a:lnSpc>
              <a:spcBef>
                <a:spcPts val="0"/>
              </a:spcBef>
              <a:buNone/>
            </a:pPr>
            <a:r>
              <a:rPr lang="en-US" sz="1600" dirty="0">
                <a:latin typeface="Arial" panose="020B0604020202020204" pitchFamily="34" charset="0"/>
                <a:ea typeface="Times New Roman" charset="0"/>
                <a:cs typeface="Arial" panose="020B0604020202020204" pitchFamily="34" charset="0"/>
              </a:rPr>
              <a:t>When we enter a market, we first need to study it (market assessment) to decide whether to:</a:t>
            </a:r>
          </a:p>
          <a:p>
            <a:pPr algn="just">
              <a:lnSpc>
                <a:spcPts val="3360"/>
              </a:lnSpc>
              <a:spcBef>
                <a:spcPts val="0"/>
              </a:spcBef>
            </a:pPr>
            <a:r>
              <a:rPr lang="en-US" sz="1600" dirty="0" smtClean="0">
                <a:latin typeface="Arial" panose="020B0604020202020204" pitchFamily="34" charset="0"/>
                <a:ea typeface="Times New Roman" charset="0"/>
                <a:cs typeface="Arial" panose="020B0604020202020204" pitchFamily="34" charset="0"/>
              </a:rPr>
              <a:t>Focus </a:t>
            </a:r>
            <a:r>
              <a:rPr lang="en-US" sz="1600" dirty="0">
                <a:latin typeface="Arial" panose="020B0604020202020204" pitchFamily="34" charset="0"/>
                <a:ea typeface="Times New Roman" charset="0"/>
                <a:cs typeface="Arial" panose="020B0604020202020204" pitchFamily="34" charset="0"/>
              </a:rPr>
              <a:t>on a </a:t>
            </a:r>
            <a:r>
              <a:rPr lang="en-US" sz="1600" b="1" dirty="0">
                <a:latin typeface="Arial" panose="020B0604020202020204" pitchFamily="34" charset="0"/>
                <a:ea typeface="Times New Roman" charset="0"/>
                <a:cs typeface="Arial" panose="020B0604020202020204" pitchFamily="34" charset="0"/>
              </a:rPr>
              <a:t>niche</a:t>
            </a:r>
            <a:r>
              <a:rPr lang="en-US" sz="1600" dirty="0">
                <a:latin typeface="Arial" panose="020B0604020202020204" pitchFamily="34" charset="0"/>
                <a:ea typeface="Times New Roman" charset="0"/>
                <a:cs typeface="Arial" panose="020B0604020202020204" pitchFamily="34" charset="0"/>
              </a:rPr>
              <a:t> of it (segment), or </a:t>
            </a:r>
          </a:p>
          <a:p>
            <a:pPr algn="just">
              <a:lnSpc>
                <a:spcPts val="3360"/>
              </a:lnSpc>
              <a:spcBef>
                <a:spcPts val="0"/>
              </a:spcBef>
              <a:spcAft>
                <a:spcPts val="1200"/>
              </a:spcAft>
            </a:pPr>
            <a:r>
              <a:rPr lang="en-US" sz="1600" dirty="0" smtClean="0">
                <a:latin typeface="Arial" panose="020B0604020202020204" pitchFamily="34" charset="0"/>
                <a:ea typeface="Times New Roman" charset="0"/>
                <a:cs typeface="Arial" panose="020B0604020202020204" pitchFamily="34" charset="0"/>
              </a:rPr>
              <a:t>Open </a:t>
            </a:r>
            <a:r>
              <a:rPr lang="en-US" sz="1600" dirty="0">
                <a:latin typeface="Arial" panose="020B0604020202020204" pitchFamily="34" charset="0"/>
                <a:ea typeface="Times New Roman" charset="0"/>
                <a:cs typeface="Arial" panose="020B0604020202020204" pitchFamily="34" charset="0"/>
              </a:rPr>
              <a:t>new uncontested market space where competition is irrelevant (Blue Ocean Strategy). </a:t>
            </a:r>
          </a:p>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Customers </a:t>
            </a:r>
            <a:r>
              <a:rPr lang="en-US" sz="1600" dirty="0">
                <a:latin typeface="Arial" panose="020B0604020202020204" pitchFamily="34" charset="0"/>
                <a:ea typeface="Times New Roman" charset="0"/>
                <a:cs typeface="Arial" panose="020B0604020202020204" pitchFamily="34" charset="0"/>
              </a:rPr>
              <a:t>willing to pay for a prototype (an early version of the product or service offered) are called ‘</a:t>
            </a:r>
            <a:r>
              <a:rPr lang="en-US" sz="1600" b="1" dirty="0">
                <a:latin typeface="Arial" panose="020B0604020202020204" pitchFamily="34" charset="0"/>
                <a:ea typeface="Times New Roman" charset="0"/>
                <a:cs typeface="Arial" panose="020B0604020202020204" pitchFamily="34" charset="0"/>
              </a:rPr>
              <a:t>early adopters</a:t>
            </a:r>
            <a:r>
              <a:rPr lang="en-US" sz="1600" dirty="0" smtClean="0">
                <a:latin typeface="Arial" panose="020B0604020202020204" pitchFamily="34" charset="0"/>
                <a:ea typeface="Times New Roman" charset="0"/>
                <a:cs typeface="Arial" panose="020B0604020202020204" pitchFamily="34" charset="0"/>
              </a:rPr>
              <a:t>’.</a:t>
            </a:r>
          </a:p>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Niche can be broad or targeted:</a:t>
            </a:r>
            <a:endParaRPr lang="en-US" sz="1600" dirty="0">
              <a:latin typeface="Arial" panose="020B0604020202020204" pitchFamily="34" charset="0"/>
              <a:ea typeface="Times New Roman" charset="0"/>
              <a:cs typeface="Arial" panose="020B0604020202020204" pitchFamily="34" charset="0"/>
            </a:endParaRPr>
          </a:p>
          <a:p>
            <a:endParaRPr lang="en-GB" sz="2400" dirty="0"/>
          </a:p>
        </p:txBody>
      </p:sp>
      <p:pic>
        <p:nvPicPr>
          <p:cNvPr id="2" name="Imatge 1"/>
          <p:cNvPicPr>
            <a:picLocks noChangeAspect="1"/>
          </p:cNvPicPr>
          <p:nvPr/>
        </p:nvPicPr>
        <p:blipFill>
          <a:blip r:embed="rId2"/>
          <a:stretch>
            <a:fillRect/>
          </a:stretch>
        </p:blipFill>
        <p:spPr>
          <a:xfrm>
            <a:off x="5255622" y="1207412"/>
            <a:ext cx="6497385" cy="4617884"/>
          </a:xfrm>
          <a:prstGeom prst="rect">
            <a:avLst/>
          </a:prstGeom>
        </p:spPr>
      </p:pic>
    </p:spTree>
    <p:extLst>
      <p:ext uri="{BB962C8B-B14F-4D97-AF65-F5344CB8AC3E}">
        <p14:creationId xmlns:p14="http://schemas.microsoft.com/office/powerpoint/2010/main" val="4034662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Customer Segments</a:t>
            </a:r>
            <a:endParaRPr lang="en-GB" sz="3800" dirty="0"/>
          </a:p>
        </p:txBody>
      </p:sp>
      <p:sp>
        <p:nvSpPr>
          <p:cNvPr id="5" name="Contenidor de text 5"/>
          <p:cNvSpPr>
            <a:spLocks noGrp="1"/>
          </p:cNvSpPr>
          <p:nvPr>
            <p:ph type="body" sz="quarter" idx="4294967295"/>
          </p:nvPr>
        </p:nvSpPr>
        <p:spPr>
          <a:xfrm>
            <a:off x="239485" y="1033234"/>
            <a:ext cx="5577841" cy="4897303"/>
          </a:xfrm>
          <a:prstGeom prst="rect">
            <a:avLst/>
          </a:prstGeom>
        </p:spPr>
        <p:txBody>
          <a:bodyPr/>
          <a:lstStyle/>
          <a:p>
            <a:pPr marL="0" indent="0" algn="just">
              <a:lnSpc>
                <a:spcPts val="3360"/>
              </a:lnSpc>
              <a:spcBef>
                <a:spcPts val="0"/>
              </a:spcBef>
              <a:buNone/>
            </a:pPr>
            <a:r>
              <a:rPr lang="en-US" sz="1600" dirty="0">
                <a:latin typeface="Arial" panose="020B0604020202020204" pitchFamily="34" charset="0"/>
                <a:ea typeface="Times New Roman" charset="0"/>
                <a:cs typeface="Arial" panose="020B0604020202020204" pitchFamily="34" charset="0"/>
              </a:rPr>
              <a:t>The goal at this point is to develop a </a:t>
            </a:r>
            <a:r>
              <a:rPr lang="en-US" sz="1600" b="1" dirty="0">
                <a:latin typeface="Arial" panose="020B0604020202020204" pitchFamily="34" charset="0"/>
                <a:ea typeface="Times New Roman" charset="0"/>
                <a:cs typeface="Arial" panose="020B0604020202020204" pitchFamily="34" charset="0"/>
              </a:rPr>
              <a:t>sound understanding of our potential customer</a:t>
            </a:r>
            <a:r>
              <a:rPr lang="en-US" sz="1600" dirty="0">
                <a:latin typeface="Arial" panose="020B0604020202020204" pitchFamily="34" charset="0"/>
                <a:ea typeface="Times New Roman" charset="0"/>
                <a:cs typeface="Arial" panose="020B0604020202020204" pitchFamily="34" charset="0"/>
              </a:rPr>
              <a:t> base (customer identification and profiling) and the </a:t>
            </a:r>
            <a:r>
              <a:rPr lang="en-US" sz="1600" b="1" dirty="0">
                <a:latin typeface="Arial" panose="020B0604020202020204" pitchFamily="34" charset="0"/>
                <a:ea typeface="Times New Roman" charset="0"/>
                <a:cs typeface="Arial" panose="020B0604020202020204" pitchFamily="34" charset="0"/>
              </a:rPr>
              <a:t>existing market around it</a:t>
            </a:r>
            <a:r>
              <a:rPr lang="en-US" sz="1600" dirty="0">
                <a:latin typeface="Arial" panose="020B0604020202020204" pitchFamily="34" charset="0"/>
                <a:ea typeface="Times New Roman" charset="0"/>
                <a:cs typeface="Arial" panose="020B0604020202020204" pitchFamily="34" charset="0"/>
              </a:rPr>
              <a:t> (market assessment), upon which to ground our business model design choices. </a:t>
            </a:r>
          </a:p>
          <a:p>
            <a:pPr marL="0" indent="0" algn="just">
              <a:lnSpc>
                <a:spcPts val="3360"/>
              </a:lnSpc>
              <a:spcBef>
                <a:spcPts val="0"/>
              </a:spcBef>
              <a:buNone/>
            </a:pPr>
            <a:r>
              <a:rPr lang="en-US" sz="1600" dirty="0">
                <a:latin typeface="Arial" panose="020B0604020202020204" pitchFamily="34" charset="0"/>
                <a:ea typeface="Times New Roman" charset="0"/>
                <a:cs typeface="Arial" panose="020B0604020202020204" pitchFamily="34" charset="0"/>
              </a:rPr>
              <a:t>Once completed, decisions regarding segmentation (selecting customer segments) and positioning (differentiating our approach with respect to the competition's) might be made. All this customer value will then be transferred into the core of our business via the value proposition. </a:t>
            </a:r>
          </a:p>
          <a:p>
            <a:endParaRPr lang="en-GB" sz="2400" dirty="0"/>
          </a:p>
        </p:txBody>
      </p:sp>
      <p:pic>
        <p:nvPicPr>
          <p:cNvPr id="6" name="Google Shape;217;p26"/>
          <p:cNvPicPr preferRelativeResize="0"/>
          <p:nvPr/>
        </p:nvPicPr>
        <p:blipFill rotWithShape="1">
          <a:blip r:embed="rId3">
            <a:alphaModFix/>
          </a:blip>
          <a:srcRect l="21386" t="3698" r="16578" b="13336"/>
          <a:stretch/>
        </p:blipFill>
        <p:spPr>
          <a:xfrm>
            <a:off x="6718029" y="1033234"/>
            <a:ext cx="5118488" cy="3406831"/>
          </a:xfrm>
          <a:prstGeom prst="rect">
            <a:avLst/>
          </a:prstGeom>
          <a:noFill/>
          <a:ln>
            <a:noFill/>
          </a:ln>
        </p:spPr>
      </p:pic>
    </p:spTree>
    <p:extLst>
      <p:ext uri="{BB962C8B-B14F-4D97-AF65-F5344CB8AC3E}">
        <p14:creationId xmlns:p14="http://schemas.microsoft.com/office/powerpoint/2010/main" val="2671782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smtClean="0"/>
              <a:t>Agenda ToT</a:t>
            </a:r>
            <a:endParaRPr lang="en-GB" sz="3800" dirty="0"/>
          </a:p>
        </p:txBody>
      </p:sp>
      <p:pic>
        <p:nvPicPr>
          <p:cNvPr id="4" name="Imatge 3"/>
          <p:cNvPicPr/>
          <p:nvPr/>
        </p:nvPicPr>
        <p:blipFill>
          <a:blip r:embed="rId2"/>
          <a:stretch>
            <a:fillRect/>
          </a:stretch>
        </p:blipFill>
        <p:spPr>
          <a:xfrm>
            <a:off x="239486" y="2260668"/>
            <a:ext cx="3479274" cy="2650966"/>
          </a:xfrm>
          <a:prstGeom prst="rect">
            <a:avLst/>
          </a:prstGeom>
        </p:spPr>
      </p:pic>
      <p:pic>
        <p:nvPicPr>
          <p:cNvPr id="7" name="Imatge 6"/>
          <p:cNvPicPr>
            <a:picLocks noChangeAspect="1"/>
          </p:cNvPicPr>
          <p:nvPr/>
        </p:nvPicPr>
        <p:blipFill>
          <a:blip r:embed="rId3"/>
          <a:stretch>
            <a:fillRect/>
          </a:stretch>
        </p:blipFill>
        <p:spPr>
          <a:xfrm>
            <a:off x="4025025" y="614747"/>
            <a:ext cx="7885376" cy="5054533"/>
          </a:xfrm>
          <a:prstGeom prst="rect">
            <a:avLst/>
          </a:prstGeom>
        </p:spPr>
      </p:pic>
    </p:spTree>
    <p:extLst>
      <p:ext uri="{BB962C8B-B14F-4D97-AF65-F5344CB8AC3E}">
        <p14:creationId xmlns:p14="http://schemas.microsoft.com/office/powerpoint/2010/main" val="3357382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294290" cy="1795077"/>
          </a:xfrm>
        </p:spPr>
        <p:txBody>
          <a:bodyPr/>
          <a:lstStyle/>
          <a:p>
            <a:pPr algn="l"/>
            <a:r>
              <a:rPr lang="en-GB" sz="3800" dirty="0" smtClean="0"/>
              <a:t>Customer </a:t>
            </a:r>
          </a:p>
          <a:p>
            <a:pPr algn="l"/>
            <a:r>
              <a:rPr lang="en-GB" sz="3800" dirty="0" smtClean="0"/>
              <a:t>Segments</a:t>
            </a:r>
            <a:endParaRPr lang="en-GB" sz="3800" dirty="0"/>
          </a:p>
        </p:txBody>
      </p:sp>
      <p:sp>
        <p:nvSpPr>
          <p:cNvPr id="5" name="Contenidor de text 5"/>
          <p:cNvSpPr>
            <a:spLocks noGrp="1"/>
          </p:cNvSpPr>
          <p:nvPr>
            <p:ph type="body" sz="quarter" idx="4294967295"/>
          </p:nvPr>
        </p:nvSpPr>
        <p:spPr>
          <a:xfrm>
            <a:off x="2514600" y="548073"/>
            <a:ext cx="8876213" cy="5614602"/>
          </a:xfrm>
          <a:prstGeom prst="rect">
            <a:avLst/>
          </a:prstGeom>
        </p:spPr>
        <p:txBody>
          <a:bodyPr/>
          <a:lstStyle/>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Customers segments: homogeneous groups of customers whose behavior, demographic, economic and other characteristics are similar.</a:t>
            </a:r>
          </a:p>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Through </a:t>
            </a:r>
            <a:r>
              <a:rPr lang="en-US" sz="1600" dirty="0">
                <a:latin typeface="Arial" panose="020B0604020202020204" pitchFamily="34" charset="0"/>
                <a:ea typeface="Times New Roman" charset="0"/>
                <a:cs typeface="Arial" panose="020B0604020202020204" pitchFamily="34" charset="0"/>
              </a:rPr>
              <a:t>segmentation it is possible to evaluate groups of customers in terms of the revenue they generate and the costs of establishing and maintaining relationships with them. </a:t>
            </a:r>
          </a:p>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It </a:t>
            </a:r>
            <a:r>
              <a:rPr lang="en-US" sz="1600" dirty="0">
                <a:latin typeface="Arial" panose="020B0604020202020204" pitchFamily="34" charset="0"/>
                <a:ea typeface="Times New Roman" charset="0"/>
                <a:cs typeface="Arial" panose="020B0604020202020204" pitchFamily="34" charset="0"/>
              </a:rPr>
              <a:t>also helps companies determine which segments are the most and least profitable so that they can adjust their marketing budgets accordingly</a:t>
            </a:r>
            <a:r>
              <a:rPr lang="en-US" sz="1600" dirty="0" smtClean="0">
                <a:latin typeface="Arial" panose="020B0604020202020204" pitchFamily="34" charset="0"/>
                <a:ea typeface="Times New Roman" charset="0"/>
                <a:cs typeface="Arial" panose="020B0604020202020204" pitchFamily="34" charset="0"/>
              </a:rPr>
              <a:t>.</a:t>
            </a:r>
          </a:p>
          <a:p>
            <a:pPr marL="0" indent="0" algn="just">
              <a:lnSpc>
                <a:spcPts val="3360"/>
              </a:lnSpc>
              <a:spcBef>
                <a:spcPts val="0"/>
              </a:spcBef>
              <a:buNone/>
            </a:pPr>
            <a:r>
              <a:rPr lang="en-US" sz="1600" dirty="0" smtClean="0">
                <a:latin typeface="Arial" panose="020B0604020202020204" pitchFamily="34" charset="0"/>
                <a:ea typeface="Times New Roman" charset="0"/>
                <a:cs typeface="Arial" panose="020B0604020202020204" pitchFamily="34" charset="0"/>
              </a:rPr>
              <a:t>Different approaches, for example: B2B companies or B2C companies</a:t>
            </a:r>
            <a:endParaRPr lang="en-US" sz="1600" dirty="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spcAft>
                <a:spcPts val="1200"/>
              </a:spcAft>
              <a:buNone/>
            </a:pPr>
            <a:endParaRPr lang="en-US" sz="1600" dirty="0" smtClean="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spcAft>
                <a:spcPts val="1200"/>
              </a:spcAft>
              <a:buNone/>
            </a:pPr>
            <a:r>
              <a:rPr lang="en-US" sz="1600" dirty="0" smtClean="0">
                <a:solidFill>
                  <a:schemeClr val="accent1"/>
                </a:solidFill>
                <a:latin typeface="Arial" panose="020B0604020202020204" pitchFamily="34" charset="0"/>
                <a:ea typeface="Times New Roman" charset="0"/>
                <a:cs typeface="Arial" panose="020B0604020202020204" pitchFamily="34" charset="0"/>
              </a:rPr>
              <a:t>Social Value of our business</a:t>
            </a:r>
            <a:r>
              <a:rPr lang="en-US" sz="1600" dirty="0" smtClean="0">
                <a:latin typeface="Arial" panose="020B0604020202020204" pitchFamily="34" charset="0"/>
                <a:ea typeface="Times New Roman" charset="0"/>
                <a:cs typeface="Arial" panose="020B0604020202020204" pitchFamily="34" charset="0"/>
              </a:rPr>
              <a:t>: adopt an inclusive approach while selecting our customer segments by including a diversity of profiles (e.g. groups in risk of social exclusion, disadvantaged and particularly vulnerable people, etc.)</a:t>
            </a:r>
          </a:p>
        </p:txBody>
      </p:sp>
    </p:spTree>
    <p:extLst>
      <p:ext uri="{BB962C8B-B14F-4D97-AF65-F5344CB8AC3E}">
        <p14:creationId xmlns:p14="http://schemas.microsoft.com/office/powerpoint/2010/main" val="2855044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Customers’ Profiling</a:t>
            </a:r>
            <a:endParaRPr lang="en-GB" sz="3800" dirty="0"/>
          </a:p>
        </p:txBody>
      </p:sp>
      <p:sp>
        <p:nvSpPr>
          <p:cNvPr id="5" name="Contenidor de text 5"/>
          <p:cNvSpPr>
            <a:spLocks noGrp="1"/>
          </p:cNvSpPr>
          <p:nvPr>
            <p:ph type="body" sz="quarter" idx="4294967295"/>
          </p:nvPr>
        </p:nvSpPr>
        <p:spPr>
          <a:xfrm>
            <a:off x="5077097" y="620371"/>
            <a:ext cx="6122126" cy="5205663"/>
          </a:xfrm>
          <a:prstGeom prst="rect">
            <a:avLst/>
          </a:prstGeom>
        </p:spPr>
        <p:txBody>
          <a:bodyPr/>
          <a:lstStyle/>
          <a:p>
            <a:pPr marL="0" indent="0" algn="just">
              <a:lnSpc>
                <a:spcPts val="3360"/>
              </a:lnSpc>
              <a:spcBef>
                <a:spcPts val="0"/>
              </a:spcBef>
              <a:buNone/>
            </a:pPr>
            <a:r>
              <a:rPr lang="en-US" sz="1600" dirty="0">
                <a:latin typeface="Arial" panose="020B0604020202020204" pitchFamily="34" charset="0"/>
                <a:ea typeface="Times New Roman" charset="0"/>
                <a:cs typeface="Arial" panose="020B0604020202020204" pitchFamily="34" charset="0"/>
              </a:rPr>
              <a:t>Once potential customers have been identified it’s time to know them closely in order to pinpoint their needs. We will perform it in two layers of detail: </a:t>
            </a:r>
          </a:p>
          <a:p>
            <a:pPr algn="just">
              <a:lnSpc>
                <a:spcPts val="3360"/>
              </a:lnSpc>
              <a:spcBef>
                <a:spcPts val="0"/>
              </a:spcBef>
            </a:pPr>
            <a:r>
              <a:rPr lang="en-US" sz="1600" dirty="0">
                <a:latin typeface="Arial" panose="020B0604020202020204" pitchFamily="34" charset="0"/>
                <a:ea typeface="Times New Roman" charset="0"/>
                <a:cs typeface="Arial" panose="020B0604020202020204" pitchFamily="34" charset="0"/>
              </a:rPr>
              <a:t>A </a:t>
            </a:r>
            <a:r>
              <a:rPr lang="en-US" sz="1600" b="1" dirty="0">
                <a:latin typeface="Arial" panose="020B0604020202020204" pitchFamily="34" charset="0"/>
                <a:ea typeface="Times New Roman" charset="0"/>
                <a:cs typeface="Arial" panose="020B0604020202020204" pitchFamily="34" charset="0"/>
              </a:rPr>
              <a:t>generic description </a:t>
            </a:r>
            <a:r>
              <a:rPr lang="en-US" sz="1600" dirty="0">
                <a:latin typeface="Arial" panose="020B0604020202020204" pitchFamily="34" charset="0"/>
                <a:ea typeface="Times New Roman" charset="0"/>
                <a:cs typeface="Arial" panose="020B0604020202020204" pitchFamily="34" charset="0"/>
              </a:rPr>
              <a:t>based on broad demographic statistics</a:t>
            </a:r>
          </a:p>
          <a:p>
            <a:pPr algn="just">
              <a:lnSpc>
                <a:spcPts val="3360"/>
              </a:lnSpc>
              <a:spcBef>
                <a:spcPts val="0"/>
              </a:spcBef>
              <a:spcAft>
                <a:spcPts val="1200"/>
              </a:spcAft>
            </a:pPr>
            <a:r>
              <a:rPr lang="en-US" sz="1600" dirty="0">
                <a:latin typeface="Arial" panose="020B0604020202020204" pitchFamily="34" charset="0"/>
                <a:ea typeface="Times New Roman" charset="0"/>
                <a:cs typeface="Arial" panose="020B0604020202020204" pitchFamily="34" charset="0"/>
              </a:rPr>
              <a:t>A personal map of </a:t>
            </a:r>
            <a:r>
              <a:rPr lang="en-US" sz="1600" b="1" dirty="0">
                <a:latin typeface="Arial" panose="020B0604020202020204" pitchFamily="34" charset="0"/>
                <a:ea typeface="Times New Roman" charset="0"/>
                <a:cs typeface="Arial" panose="020B0604020202020204" pitchFamily="34" charset="0"/>
              </a:rPr>
              <a:t>functions to be fulfilled</a:t>
            </a:r>
            <a:r>
              <a:rPr lang="en-US" sz="1600" dirty="0">
                <a:latin typeface="Arial" panose="020B0604020202020204" pitchFamily="34" charset="0"/>
                <a:ea typeface="Times New Roman" charset="0"/>
                <a:cs typeface="Arial" panose="020B0604020202020204" pitchFamily="34" charset="0"/>
              </a:rPr>
              <a:t> (customer jobs), and </a:t>
            </a:r>
            <a:r>
              <a:rPr lang="en-US" sz="1600" b="1" dirty="0">
                <a:latin typeface="Arial" panose="020B0604020202020204" pitchFamily="34" charset="0"/>
                <a:ea typeface="Times New Roman" charset="0"/>
                <a:cs typeface="Arial" panose="020B0604020202020204" pitchFamily="34" charset="0"/>
              </a:rPr>
              <a:t>emotions felt</a:t>
            </a:r>
            <a:r>
              <a:rPr lang="en-US" sz="1600" dirty="0">
                <a:latin typeface="Arial" panose="020B0604020202020204" pitchFamily="34" charset="0"/>
                <a:ea typeface="Times New Roman" charset="0"/>
                <a:cs typeface="Arial" panose="020B0604020202020204" pitchFamily="34" charset="0"/>
              </a:rPr>
              <a:t> (pains &amp; gains and senses).</a:t>
            </a:r>
          </a:p>
          <a:p>
            <a:pPr marL="0" indent="0" algn="just">
              <a:lnSpc>
                <a:spcPts val="3360"/>
              </a:lnSpc>
              <a:spcBef>
                <a:spcPts val="0"/>
              </a:spcBef>
              <a:spcAft>
                <a:spcPts val="1200"/>
              </a:spcAft>
              <a:buNone/>
            </a:pPr>
            <a:r>
              <a:rPr lang="en-US" sz="1600" dirty="0" smtClean="0">
                <a:latin typeface="Arial" panose="020B0604020202020204" pitchFamily="34" charset="0"/>
                <a:ea typeface="Times New Roman" charset="0"/>
                <a:cs typeface="Arial" panose="020B0604020202020204" pitchFamily="34" charset="0"/>
              </a:rPr>
              <a:t>If </a:t>
            </a:r>
            <a:r>
              <a:rPr lang="en-US" sz="1600" dirty="0">
                <a:latin typeface="Arial" panose="020B0604020202020204" pitchFamily="34" charset="0"/>
                <a:ea typeface="Times New Roman" charset="0"/>
                <a:cs typeface="Arial" panose="020B0604020202020204" pitchFamily="34" charset="0"/>
              </a:rPr>
              <a:t>we want to unlock our customer’s personal connections with our project, we need to put ourselves in the shoes of our customers to think, say and feel quite as they do. This sets the boundary conditions for understanding and eventually engaging them.</a:t>
            </a:r>
          </a:p>
        </p:txBody>
      </p:sp>
    </p:spTree>
    <p:extLst>
      <p:ext uri="{BB962C8B-B14F-4D97-AF65-F5344CB8AC3E}">
        <p14:creationId xmlns:p14="http://schemas.microsoft.com/office/powerpoint/2010/main" val="207700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Customers’ Profiling</a:t>
            </a:r>
            <a:endParaRPr lang="en-GB" sz="3800" dirty="0"/>
          </a:p>
        </p:txBody>
      </p:sp>
      <p:sp>
        <p:nvSpPr>
          <p:cNvPr id="5" name="Contenidor de text 5"/>
          <p:cNvSpPr>
            <a:spLocks noGrp="1"/>
          </p:cNvSpPr>
          <p:nvPr>
            <p:ph type="body" sz="quarter" idx="4294967295"/>
          </p:nvPr>
        </p:nvSpPr>
        <p:spPr>
          <a:xfrm>
            <a:off x="785947" y="1342391"/>
            <a:ext cx="10413275" cy="4474936"/>
          </a:xfrm>
          <a:prstGeom prst="rect">
            <a:avLst/>
          </a:prstGeom>
        </p:spPr>
        <p:txBody>
          <a:bodyPr/>
          <a:lstStyle/>
          <a:p>
            <a:pPr marL="0" indent="0" algn="just">
              <a:lnSpc>
                <a:spcPts val="3360"/>
              </a:lnSpc>
              <a:spcBef>
                <a:spcPts val="0"/>
              </a:spcBef>
              <a:spcAft>
                <a:spcPts val="1200"/>
              </a:spcAft>
              <a:buNone/>
            </a:pPr>
            <a:r>
              <a:rPr lang="en-US" sz="1600" b="1" dirty="0">
                <a:latin typeface="Arial" panose="020B0604020202020204" pitchFamily="34" charset="0"/>
                <a:ea typeface="Times New Roman" charset="0"/>
                <a:cs typeface="Arial" panose="020B0604020202020204" pitchFamily="34" charset="0"/>
              </a:rPr>
              <a:t>Generic </a:t>
            </a:r>
            <a:r>
              <a:rPr lang="en-US" sz="1600" b="1" dirty="0" smtClean="0">
                <a:latin typeface="Arial" panose="020B0604020202020204" pitchFamily="34" charset="0"/>
                <a:ea typeface="Times New Roman" charset="0"/>
                <a:cs typeface="Arial" panose="020B0604020202020204" pitchFamily="34" charset="0"/>
              </a:rPr>
              <a:t>description:</a:t>
            </a:r>
            <a:r>
              <a:rPr lang="en-US" sz="1600" dirty="0" smtClean="0">
                <a:latin typeface="Arial" panose="020B0604020202020204" pitchFamily="34" charset="0"/>
                <a:ea typeface="Times New Roman" charset="0"/>
                <a:cs typeface="Arial" panose="020B0604020202020204" pitchFamily="34" charset="0"/>
              </a:rPr>
              <a:t> A </a:t>
            </a:r>
            <a:r>
              <a:rPr lang="en-US" sz="1600" dirty="0">
                <a:latin typeface="Arial" panose="020B0604020202020204" pitchFamily="34" charset="0"/>
                <a:ea typeface="Times New Roman" charset="0"/>
                <a:cs typeface="Arial" panose="020B0604020202020204" pitchFamily="34" charset="0"/>
              </a:rPr>
              <a:t>descriptive portrait of the customer. </a:t>
            </a:r>
            <a:r>
              <a:rPr lang="en-US" sz="1600" dirty="0" smtClean="0">
                <a:latin typeface="Arial" panose="020B0604020202020204" pitchFamily="34" charset="0"/>
                <a:ea typeface="Times New Roman" charset="0"/>
                <a:cs typeface="Arial" panose="020B0604020202020204" pitchFamily="34" charset="0"/>
              </a:rPr>
              <a:t>It </a:t>
            </a:r>
            <a:r>
              <a:rPr lang="en-US" sz="1600" dirty="0">
                <a:latin typeface="Arial" panose="020B0604020202020204" pitchFamily="34" charset="0"/>
                <a:ea typeface="Times New Roman" charset="0"/>
                <a:cs typeface="Arial" panose="020B0604020202020204" pitchFamily="34" charset="0"/>
              </a:rPr>
              <a:t>could include: data on the geographical area where they are located, their typical jobs, age range, </a:t>
            </a:r>
            <a:r>
              <a:rPr lang="en-US" sz="1600" dirty="0" smtClean="0">
                <a:latin typeface="Arial" panose="020B0604020202020204" pitchFamily="34" charset="0"/>
                <a:ea typeface="Times New Roman" charset="0"/>
                <a:cs typeface="Arial" panose="020B0604020202020204" pitchFamily="34" charset="0"/>
              </a:rPr>
              <a:t>living expectations</a:t>
            </a:r>
            <a:r>
              <a:rPr lang="en-US" sz="1600" dirty="0">
                <a:latin typeface="Arial" panose="020B0604020202020204" pitchFamily="34" charset="0"/>
                <a:ea typeface="Times New Roman" charset="0"/>
                <a:cs typeface="Arial" panose="020B0604020202020204" pitchFamily="34" charset="0"/>
              </a:rPr>
              <a:t>, connections with the rest of the world, etc</a:t>
            </a:r>
            <a:r>
              <a:rPr lang="en-US" sz="1600" dirty="0" smtClean="0">
                <a:latin typeface="Arial" panose="020B0604020202020204" pitchFamily="34" charset="0"/>
                <a:ea typeface="Times New Roman" charset="0"/>
                <a:cs typeface="Arial" panose="020B0604020202020204" pitchFamily="34" charset="0"/>
              </a:rPr>
              <a:t>. </a:t>
            </a:r>
            <a:endParaRPr lang="en-US" sz="1600" dirty="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spcAft>
                <a:spcPts val="1200"/>
              </a:spcAft>
              <a:buNone/>
            </a:pPr>
            <a:r>
              <a:rPr lang="en-US" sz="1600" b="1" dirty="0" smtClean="0">
                <a:latin typeface="Arial" panose="020B0604020202020204" pitchFamily="34" charset="0"/>
                <a:ea typeface="Times New Roman" charset="0"/>
                <a:cs typeface="Arial" panose="020B0604020202020204" pitchFamily="34" charset="0"/>
              </a:rPr>
              <a:t>Customer functions: </a:t>
            </a:r>
            <a:r>
              <a:rPr lang="en-US" sz="1600" dirty="0" smtClean="0">
                <a:latin typeface="Arial" panose="020B0604020202020204" pitchFamily="34" charset="0"/>
                <a:ea typeface="Times New Roman" charset="0"/>
                <a:cs typeface="Arial" panose="020B0604020202020204" pitchFamily="34" charset="0"/>
              </a:rPr>
              <a:t>A </a:t>
            </a:r>
            <a:r>
              <a:rPr lang="en-US" sz="1600" dirty="0">
                <a:latin typeface="Arial" panose="020B0604020202020204" pitchFamily="34" charset="0"/>
                <a:ea typeface="Times New Roman" charset="0"/>
                <a:cs typeface="Arial" panose="020B0604020202020204" pitchFamily="34" charset="0"/>
              </a:rPr>
              <a:t>description of </a:t>
            </a:r>
            <a:r>
              <a:rPr lang="en-US" sz="1600" dirty="0" smtClean="0">
                <a:latin typeface="Arial" panose="020B0604020202020204" pitchFamily="34" charset="0"/>
                <a:ea typeface="Times New Roman" charset="0"/>
                <a:cs typeface="Arial" panose="020B0604020202020204" pitchFamily="34" charset="0"/>
              </a:rPr>
              <a:t>the </a:t>
            </a:r>
            <a:r>
              <a:rPr lang="en-US" sz="1600" dirty="0">
                <a:latin typeface="Arial" panose="020B0604020202020204" pitchFamily="34" charset="0"/>
                <a:ea typeface="Times New Roman" charset="0"/>
                <a:cs typeface="Arial" panose="020B0604020202020204" pitchFamily="34" charset="0"/>
              </a:rPr>
              <a:t>tasks they are trying to perform and complete, the problems they are trying to solve, or the needs they are trying to satisfy</a:t>
            </a:r>
            <a:r>
              <a:rPr lang="en-US" sz="1600" dirty="0" smtClean="0">
                <a:latin typeface="Arial" panose="020B0604020202020204" pitchFamily="34" charset="0"/>
                <a:ea typeface="Times New Roman" charset="0"/>
                <a:cs typeface="Arial" panose="020B0604020202020204" pitchFamily="34" charset="0"/>
              </a:rPr>
              <a:t>. The </a:t>
            </a:r>
            <a:r>
              <a:rPr lang="en-US" sz="1600" dirty="0">
                <a:latin typeface="Arial" panose="020B0604020202020204" pitchFamily="34" charset="0"/>
                <a:ea typeface="Times New Roman" charset="0"/>
                <a:cs typeface="Arial" panose="020B0604020202020204" pitchFamily="34" charset="0"/>
              </a:rPr>
              <a:t>needs speak more to our minds and rational motivations.</a:t>
            </a:r>
          </a:p>
          <a:p>
            <a:pPr marL="0" indent="0" algn="just">
              <a:lnSpc>
                <a:spcPts val="3360"/>
              </a:lnSpc>
              <a:spcBef>
                <a:spcPts val="0"/>
              </a:spcBef>
              <a:spcAft>
                <a:spcPts val="1200"/>
              </a:spcAft>
              <a:buNone/>
            </a:pPr>
            <a:r>
              <a:rPr lang="en-US" sz="1600" b="1" dirty="0" smtClean="0">
                <a:latin typeface="Arial" panose="020B0604020202020204" pitchFamily="34" charset="0"/>
                <a:ea typeface="Times New Roman" charset="0"/>
                <a:cs typeface="Arial" panose="020B0604020202020204" pitchFamily="34" charset="0"/>
              </a:rPr>
              <a:t>Pains: </a:t>
            </a:r>
            <a:r>
              <a:rPr lang="en-US" sz="1600" dirty="0" smtClean="0">
                <a:latin typeface="Arial" panose="020B0604020202020204" pitchFamily="34" charset="0"/>
                <a:ea typeface="Times New Roman" charset="0"/>
                <a:cs typeface="Arial" panose="020B0604020202020204" pitchFamily="34" charset="0"/>
              </a:rPr>
              <a:t>Negative </a:t>
            </a:r>
            <a:r>
              <a:rPr lang="en-US" sz="1600" dirty="0">
                <a:latin typeface="Arial" panose="020B0604020202020204" pitchFamily="34" charset="0"/>
                <a:ea typeface="Times New Roman" charset="0"/>
                <a:cs typeface="Arial" panose="020B0604020202020204" pitchFamily="34" charset="0"/>
              </a:rPr>
              <a:t>emotions, fears, undesired costs and situations and risks your customer experiences or could experience before, during, and after getting the functions done. </a:t>
            </a:r>
          </a:p>
          <a:p>
            <a:pPr marL="0" indent="0" algn="just">
              <a:lnSpc>
                <a:spcPts val="3360"/>
              </a:lnSpc>
              <a:spcBef>
                <a:spcPts val="0"/>
              </a:spcBef>
              <a:buNone/>
            </a:pPr>
            <a:r>
              <a:rPr lang="en-US" sz="1600" b="1" dirty="0" smtClean="0">
                <a:latin typeface="Arial" panose="020B0604020202020204" pitchFamily="34" charset="0"/>
                <a:ea typeface="Times New Roman" charset="0"/>
                <a:cs typeface="Arial" panose="020B0604020202020204" pitchFamily="34" charset="0"/>
              </a:rPr>
              <a:t>Gains: </a:t>
            </a:r>
            <a:r>
              <a:rPr lang="en-US" sz="1600" dirty="0" smtClean="0">
                <a:latin typeface="Arial" panose="020B0604020202020204" pitchFamily="34" charset="0"/>
                <a:ea typeface="Times New Roman" charset="0"/>
                <a:cs typeface="Arial" panose="020B0604020202020204" pitchFamily="34" charset="0"/>
              </a:rPr>
              <a:t>Benefits </a:t>
            </a:r>
            <a:r>
              <a:rPr lang="en-US" sz="1600" dirty="0">
                <a:latin typeface="Arial" panose="020B0604020202020204" pitchFamily="34" charset="0"/>
                <a:ea typeface="Times New Roman" charset="0"/>
                <a:cs typeface="Arial" panose="020B0604020202020204" pitchFamily="34" charset="0"/>
              </a:rPr>
              <a:t>the target customer expects, desires or would be surprised by. They include functional utility, social gains, positive emotions, and cost savings. </a:t>
            </a:r>
          </a:p>
          <a:p>
            <a:endParaRPr lang="en-GB" sz="2400" dirty="0"/>
          </a:p>
        </p:txBody>
      </p:sp>
    </p:spTree>
    <p:extLst>
      <p:ext uri="{BB962C8B-B14F-4D97-AF65-F5344CB8AC3E}">
        <p14:creationId xmlns:p14="http://schemas.microsoft.com/office/powerpoint/2010/main" val="1025850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p:cNvPicPr>
            <a:picLocks noChangeAspect="1"/>
          </p:cNvPicPr>
          <p:nvPr/>
        </p:nvPicPr>
        <p:blipFill>
          <a:blip r:embed="rId3"/>
          <a:stretch>
            <a:fillRect/>
          </a:stretch>
        </p:blipFill>
        <p:spPr>
          <a:xfrm>
            <a:off x="5155474" y="908265"/>
            <a:ext cx="6300614" cy="4705771"/>
          </a:xfrm>
          <a:prstGeom prst="rect">
            <a:avLst/>
          </a:prstGeom>
        </p:spPr>
      </p:pic>
      <p:sp>
        <p:nvSpPr>
          <p:cNvPr id="8" name="Contenidor de text 4"/>
          <p:cNvSpPr>
            <a:spLocks noGrp="1"/>
          </p:cNvSpPr>
          <p:nvPr>
            <p:ph type="body" sz="quarter" idx="14"/>
          </p:nvPr>
        </p:nvSpPr>
        <p:spPr>
          <a:xfrm>
            <a:off x="239485" y="614748"/>
            <a:ext cx="4097384" cy="778623"/>
          </a:xfrm>
        </p:spPr>
        <p:txBody>
          <a:bodyPr/>
          <a:lstStyle/>
          <a:p>
            <a:pPr algn="l"/>
            <a:r>
              <a:rPr lang="en-GB" sz="3800" dirty="0" smtClean="0"/>
              <a:t>Customers’ Profiling</a:t>
            </a:r>
          </a:p>
        </p:txBody>
      </p:sp>
      <p:sp>
        <p:nvSpPr>
          <p:cNvPr id="9" name="Contenidor de text 5"/>
          <p:cNvSpPr>
            <a:spLocks noGrp="1"/>
          </p:cNvSpPr>
          <p:nvPr>
            <p:ph type="body" sz="quarter" idx="4294967295"/>
          </p:nvPr>
        </p:nvSpPr>
        <p:spPr>
          <a:xfrm>
            <a:off x="239485" y="1132114"/>
            <a:ext cx="3191691" cy="3657600"/>
          </a:xfrm>
          <a:prstGeom prst="rect">
            <a:avLst/>
          </a:prstGeom>
        </p:spPr>
        <p:txBody>
          <a:bodyPr/>
          <a:lstStyle/>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each of the relevant </a:t>
            </a:r>
            <a:r>
              <a:rPr lang="en-US" sz="2000" dirty="0" smtClean="0">
                <a:latin typeface="Arial" panose="020B0604020202020204" pitchFamily="34" charset="0"/>
                <a:cs typeface="Arial" panose="020B0604020202020204" pitchFamily="34" charset="0"/>
              </a:rPr>
              <a:t>customers fill in a Customer Card on the Web Platform (with the data from performed interviews, surveys, focus groups...)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68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6. Value Proposition</a:t>
            </a:r>
            <a:endParaRPr lang="en-GB" dirty="0"/>
          </a:p>
        </p:txBody>
      </p:sp>
    </p:spTree>
    <p:extLst>
      <p:ext uri="{BB962C8B-B14F-4D97-AF65-F5344CB8AC3E}">
        <p14:creationId xmlns:p14="http://schemas.microsoft.com/office/powerpoint/2010/main" val="3600015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Value Proposition</a:t>
            </a:r>
            <a:endParaRPr lang="en-GB" sz="3800" dirty="0"/>
          </a:p>
        </p:txBody>
      </p:sp>
      <p:sp>
        <p:nvSpPr>
          <p:cNvPr id="5" name="Contenidor de text 5"/>
          <p:cNvSpPr>
            <a:spLocks noGrp="1"/>
          </p:cNvSpPr>
          <p:nvPr>
            <p:ph type="body" sz="quarter" idx="4294967295"/>
          </p:nvPr>
        </p:nvSpPr>
        <p:spPr>
          <a:xfrm>
            <a:off x="4437529" y="754890"/>
            <a:ext cx="6693533" cy="5348218"/>
          </a:xfrm>
          <a:prstGeom prst="rect">
            <a:avLst/>
          </a:prstGeom>
        </p:spPr>
        <p:txBody>
          <a:bodyPr/>
          <a:lstStyle/>
          <a:p>
            <a:pPr marL="0" indent="0" algn="just">
              <a:lnSpc>
                <a:spcPts val="3360"/>
              </a:lnSpc>
              <a:spcBef>
                <a:spcPts val="0"/>
              </a:spcBef>
              <a:buNone/>
            </a:pPr>
            <a:r>
              <a:rPr lang="en-GB" sz="2000" dirty="0" smtClean="0">
                <a:latin typeface="Arial" panose="020B0604020202020204" pitchFamily="34" charset="0"/>
                <a:ea typeface="Times New Roman" charset="0"/>
                <a:cs typeface="Arial" panose="020B0604020202020204" pitchFamily="34" charset="0"/>
              </a:rPr>
              <a:t>This is the moment to concrete your business idea, and generate an unique and rich value proposition, that could be introduced to market with the aim of generating social and environmental value, as well as allowing you to achieve your objectives.  </a:t>
            </a:r>
          </a:p>
          <a:p>
            <a:pPr marL="0" indent="0" algn="just">
              <a:lnSpc>
                <a:spcPts val="3360"/>
              </a:lnSpc>
              <a:spcBef>
                <a:spcPts val="0"/>
              </a:spcBef>
              <a:buNone/>
            </a:pPr>
            <a:r>
              <a:rPr lang="en-GB" sz="2000" dirty="0" smtClean="0">
                <a:latin typeface="Arial" panose="020B0604020202020204" pitchFamily="34" charset="0"/>
                <a:ea typeface="Times New Roman" charset="0"/>
                <a:cs typeface="Arial" panose="020B0604020202020204" pitchFamily="34" charset="0"/>
              </a:rPr>
              <a:t>Focus on: </a:t>
            </a:r>
          </a:p>
          <a:p>
            <a:pPr algn="just">
              <a:lnSpc>
                <a:spcPts val="3360"/>
              </a:lnSpc>
              <a:spcBef>
                <a:spcPts val="0"/>
              </a:spcBef>
            </a:pPr>
            <a:r>
              <a:rPr lang="en-GB" sz="2000" b="1" dirty="0" smtClean="0">
                <a:latin typeface="Arial" panose="020B0604020202020204" pitchFamily="34" charset="0"/>
                <a:ea typeface="Times New Roman" charset="0"/>
                <a:cs typeface="Arial" panose="020B0604020202020204" pitchFamily="34" charset="0"/>
              </a:rPr>
              <a:t>Environmental and social </a:t>
            </a:r>
            <a:r>
              <a:rPr lang="en-GB" sz="2000" b="1" dirty="0">
                <a:latin typeface="Arial" panose="020B0604020202020204" pitchFamily="34" charset="0"/>
                <a:ea typeface="Times New Roman" charset="0"/>
                <a:cs typeface="Arial" panose="020B0604020202020204" pitchFamily="34" charset="0"/>
              </a:rPr>
              <a:t>v</a:t>
            </a:r>
            <a:r>
              <a:rPr lang="en-GB" sz="2000" b="1" dirty="0" smtClean="0">
                <a:latin typeface="Arial" panose="020B0604020202020204" pitchFamily="34" charset="0"/>
                <a:ea typeface="Times New Roman" charset="0"/>
                <a:cs typeface="Arial" panose="020B0604020202020204" pitchFamily="34" charset="0"/>
              </a:rPr>
              <a:t>alue</a:t>
            </a:r>
          </a:p>
          <a:p>
            <a:pPr algn="just">
              <a:lnSpc>
                <a:spcPts val="3360"/>
              </a:lnSpc>
              <a:spcBef>
                <a:spcPts val="0"/>
              </a:spcBef>
            </a:pPr>
            <a:r>
              <a:rPr lang="en-GB" sz="2000" b="1" dirty="0" smtClean="0">
                <a:latin typeface="Arial" panose="020B0604020202020204" pitchFamily="34" charset="0"/>
                <a:ea typeface="Times New Roman" charset="0"/>
                <a:cs typeface="Arial" panose="020B0604020202020204" pitchFamily="34" charset="0"/>
              </a:rPr>
              <a:t>Analyse the market </a:t>
            </a:r>
            <a:r>
              <a:rPr lang="en-GB" sz="2000" dirty="0" smtClean="0">
                <a:latin typeface="Arial" panose="020B0604020202020204" pitchFamily="34" charset="0"/>
                <a:ea typeface="Times New Roman" charset="0"/>
                <a:cs typeface="Arial" panose="020B0604020202020204" pitchFamily="34" charset="0"/>
              </a:rPr>
              <a:t>(underline opportunities according to your advantages, or focus on your better value proposition in relation to the competence) </a:t>
            </a:r>
          </a:p>
          <a:p>
            <a:pPr algn="just">
              <a:lnSpc>
                <a:spcPts val="3360"/>
              </a:lnSpc>
              <a:spcBef>
                <a:spcPts val="0"/>
              </a:spcBef>
            </a:pPr>
            <a:r>
              <a:rPr lang="en-GB" sz="2000" b="1" dirty="0" smtClean="0">
                <a:latin typeface="Arial" panose="020B0604020202020204" pitchFamily="34" charset="0"/>
                <a:ea typeface="Times New Roman" charset="0"/>
                <a:cs typeface="Arial" panose="020B0604020202020204" pitchFamily="34" charset="0"/>
              </a:rPr>
              <a:t>Engage</a:t>
            </a:r>
            <a:r>
              <a:rPr lang="en-GB" sz="2000" dirty="0" smtClean="0">
                <a:latin typeface="Arial" panose="020B0604020202020204" pitchFamily="34" charset="0"/>
                <a:ea typeface="Times New Roman" charset="0"/>
                <a:cs typeface="Arial" panose="020B0604020202020204" pitchFamily="34" charset="0"/>
              </a:rPr>
              <a:t> your clients and stakeholders through </a:t>
            </a:r>
            <a:br>
              <a:rPr lang="en-GB" sz="2000" dirty="0" smtClean="0">
                <a:latin typeface="Arial" panose="020B0604020202020204" pitchFamily="34" charset="0"/>
                <a:ea typeface="Times New Roman" charset="0"/>
                <a:cs typeface="Arial" panose="020B0604020202020204" pitchFamily="34" charset="0"/>
              </a:rPr>
            </a:br>
            <a:r>
              <a:rPr lang="en-GB" sz="2000" b="1" dirty="0" smtClean="0">
                <a:latin typeface="Arial" panose="020B0604020202020204" pitchFamily="34" charset="0"/>
                <a:ea typeface="Times New Roman" charset="0"/>
                <a:cs typeface="Arial" panose="020B0604020202020204" pitchFamily="34" charset="0"/>
              </a:rPr>
              <a:t>co-creation processes</a:t>
            </a:r>
            <a:r>
              <a:rPr lang="en-GB" sz="2000" dirty="0" smtClean="0">
                <a:latin typeface="Arial" panose="020B0604020202020204" pitchFamily="34" charset="0"/>
                <a:ea typeface="Times New Roman" charset="0"/>
                <a:cs typeface="Arial" panose="020B0604020202020204" pitchFamily="34" charset="0"/>
              </a:rPr>
              <a:t>.</a:t>
            </a:r>
          </a:p>
          <a:p>
            <a:pPr marL="0" indent="0">
              <a:buNone/>
            </a:pPr>
            <a:endParaRPr lang="en-GB" sz="2400" dirty="0"/>
          </a:p>
        </p:txBody>
      </p:sp>
      <p:pic>
        <p:nvPicPr>
          <p:cNvPr id="4" name="Google Shape;328;p38"/>
          <p:cNvPicPr preferRelativeResize="0"/>
          <p:nvPr/>
        </p:nvPicPr>
        <p:blipFill rotWithShape="1">
          <a:blip r:embed="rId2">
            <a:alphaModFix/>
          </a:blip>
          <a:srcRect/>
          <a:stretch/>
        </p:blipFill>
        <p:spPr>
          <a:xfrm>
            <a:off x="400293" y="1631094"/>
            <a:ext cx="2179583" cy="1797905"/>
          </a:xfrm>
          <a:prstGeom prst="rect">
            <a:avLst/>
          </a:prstGeom>
          <a:noFill/>
          <a:ln>
            <a:noFill/>
          </a:ln>
        </p:spPr>
      </p:pic>
    </p:spTree>
    <p:extLst>
      <p:ext uri="{BB962C8B-B14F-4D97-AF65-F5344CB8AC3E}">
        <p14:creationId xmlns:p14="http://schemas.microsoft.com/office/powerpoint/2010/main" val="409872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2960915" cy="595744"/>
          </a:xfrm>
        </p:spPr>
        <p:txBody>
          <a:bodyPr/>
          <a:lstStyle/>
          <a:p>
            <a:pPr algn="l"/>
            <a:r>
              <a:rPr lang="en-GB" sz="3800" dirty="0" smtClean="0"/>
              <a:t>A unique</a:t>
            </a:r>
          </a:p>
          <a:p>
            <a:pPr algn="l"/>
            <a:r>
              <a:rPr lang="en-GB" sz="3800" dirty="0" smtClean="0"/>
              <a:t>Value Proposition</a:t>
            </a:r>
            <a:endParaRPr lang="en-GB" sz="3800" dirty="0"/>
          </a:p>
        </p:txBody>
      </p:sp>
      <p:sp>
        <p:nvSpPr>
          <p:cNvPr id="5" name="Contenidor de text 5"/>
          <p:cNvSpPr>
            <a:spLocks noGrp="1"/>
          </p:cNvSpPr>
          <p:nvPr>
            <p:ph type="body" sz="quarter" idx="4294967295"/>
          </p:nvPr>
        </p:nvSpPr>
        <p:spPr>
          <a:xfrm>
            <a:off x="3397625" y="614748"/>
            <a:ext cx="8023410" cy="5348218"/>
          </a:xfrm>
          <a:prstGeom prst="rect">
            <a:avLst/>
          </a:prstGeom>
        </p:spPr>
        <p:txBody>
          <a:bodyPr/>
          <a:lstStyle/>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A value proposition is a </a:t>
            </a:r>
            <a:r>
              <a:rPr lang="en-US" sz="2000" b="1" dirty="0">
                <a:latin typeface="Arial" panose="020B0604020202020204" pitchFamily="34" charset="0"/>
                <a:ea typeface="Times New Roman" charset="0"/>
                <a:cs typeface="Arial" panose="020B0604020202020204" pitchFamily="34" charset="0"/>
              </a:rPr>
              <a:t>promise of value </a:t>
            </a:r>
            <a:r>
              <a:rPr lang="en-US" sz="2000" dirty="0">
                <a:latin typeface="Arial" panose="020B0604020202020204" pitchFamily="34" charset="0"/>
                <a:ea typeface="Times New Roman" charset="0"/>
                <a:cs typeface="Arial" panose="020B0604020202020204" pitchFamily="34" charset="0"/>
              </a:rPr>
              <a:t>to be delivered, communicated, and acknowledged.</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It should convince a potential customer why your service or product will be of more </a:t>
            </a:r>
            <a:r>
              <a:rPr lang="en-US" sz="2000" b="1" dirty="0">
                <a:latin typeface="Arial" panose="020B0604020202020204" pitchFamily="34" charset="0"/>
                <a:ea typeface="Times New Roman" charset="0"/>
                <a:cs typeface="Arial" panose="020B0604020202020204" pitchFamily="34" charset="0"/>
              </a:rPr>
              <a:t>value</a:t>
            </a:r>
            <a:r>
              <a:rPr lang="en-US" sz="2000" dirty="0">
                <a:latin typeface="Arial" panose="020B0604020202020204" pitchFamily="34" charset="0"/>
                <a:ea typeface="Times New Roman" charset="0"/>
                <a:cs typeface="Arial" panose="020B0604020202020204" pitchFamily="34" charset="0"/>
              </a:rPr>
              <a:t> to them than similar offerings from your competition. </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Explains how your product solves customers' problems or improves their situation (relevancy), ... tells the ideal customer </a:t>
            </a:r>
            <a:r>
              <a:rPr lang="en-US" sz="2000" b="1" dirty="0">
                <a:latin typeface="Arial" panose="020B0604020202020204" pitchFamily="34" charset="0"/>
                <a:ea typeface="Times New Roman" charset="0"/>
                <a:cs typeface="Arial" panose="020B0604020202020204" pitchFamily="34" charset="0"/>
              </a:rPr>
              <a:t>why they should buy from you</a:t>
            </a:r>
            <a:r>
              <a:rPr lang="en-US" sz="2000" dirty="0">
                <a:latin typeface="Arial" panose="020B0604020202020204" pitchFamily="34" charset="0"/>
                <a:ea typeface="Times New Roman" charset="0"/>
                <a:cs typeface="Arial" panose="020B0604020202020204" pitchFamily="34" charset="0"/>
              </a:rPr>
              <a:t> and not from the competition (unique differentiation</a:t>
            </a:r>
            <a:r>
              <a:rPr lang="en-US" sz="2000" dirty="0" smtClean="0">
                <a:latin typeface="Arial" panose="020B0604020202020204" pitchFamily="34" charset="0"/>
                <a:ea typeface="Times New Roman" charset="0"/>
                <a:cs typeface="Arial" panose="020B0604020202020204" pitchFamily="34" charset="0"/>
              </a:rPr>
              <a:t>).</a:t>
            </a:r>
          </a:p>
          <a:p>
            <a:pPr algn="just">
              <a:lnSpc>
                <a:spcPts val="3360"/>
              </a:lnSpc>
              <a:spcBef>
                <a:spcPts val="0"/>
              </a:spcBef>
            </a:pPr>
            <a:r>
              <a:rPr lang="en-US" sz="2000" dirty="0" smtClean="0">
                <a:latin typeface="Arial" panose="020B0604020202020204" pitchFamily="34" charset="0"/>
                <a:ea typeface="Times New Roman" charset="0"/>
                <a:cs typeface="Arial" panose="020B0604020202020204" pitchFamily="34" charset="0"/>
              </a:rPr>
              <a:t>Explains how </a:t>
            </a:r>
            <a:r>
              <a:rPr lang="en-US" sz="2000" b="1" dirty="0" smtClean="0">
                <a:latin typeface="Arial" panose="020B0604020202020204" pitchFamily="34" charset="0"/>
                <a:ea typeface="Times New Roman" charset="0"/>
                <a:cs typeface="Arial" panose="020B0604020202020204" pitchFamily="34" charset="0"/>
              </a:rPr>
              <a:t>environmental and social value </a:t>
            </a:r>
            <a:r>
              <a:rPr lang="en-US" sz="2000" dirty="0" smtClean="0">
                <a:latin typeface="Arial" panose="020B0604020202020204" pitchFamily="34" charset="0"/>
                <a:ea typeface="Times New Roman" charset="0"/>
                <a:cs typeface="Arial" panose="020B0604020202020204" pitchFamily="34" charset="0"/>
              </a:rPr>
              <a:t>are created tackling ecological challenges and addressing social issues</a:t>
            </a: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A good </a:t>
            </a:r>
            <a:r>
              <a:rPr lang="en-US" sz="2000" b="1" dirty="0">
                <a:latin typeface="Arial" panose="020B0604020202020204" pitchFamily="34" charset="0"/>
                <a:ea typeface="Times New Roman" charset="0"/>
                <a:cs typeface="Arial" panose="020B0604020202020204" pitchFamily="34" charset="0"/>
              </a:rPr>
              <a:t>value proposition </a:t>
            </a:r>
            <a:r>
              <a:rPr lang="en-US" sz="2000" dirty="0" smtClean="0">
                <a:latin typeface="Arial" panose="020B0604020202020204" pitchFamily="34" charset="0"/>
                <a:ea typeface="Times New Roman" charset="0"/>
                <a:cs typeface="Arial" panose="020B0604020202020204" pitchFamily="34" charset="0"/>
              </a:rPr>
              <a:t>will be </a:t>
            </a:r>
            <a:r>
              <a:rPr lang="en-US" sz="2000" dirty="0">
                <a:latin typeface="Arial" panose="020B0604020202020204" pitchFamily="34" charset="0"/>
                <a:ea typeface="Times New Roman" charset="0"/>
                <a:cs typeface="Arial" panose="020B0604020202020204" pitchFamily="34" charset="0"/>
              </a:rPr>
              <a:t>concise and easy to understand</a:t>
            </a:r>
            <a:r>
              <a:rPr lang="en-US" sz="2000" dirty="0" smtClean="0">
                <a:latin typeface="Arial" panose="020B0604020202020204" pitchFamily="34" charset="0"/>
                <a:ea typeface="Times New Roman" charset="0"/>
                <a:cs typeface="Arial" panose="020B0604020202020204" pitchFamily="34" charset="0"/>
              </a:rPr>
              <a:t>.</a:t>
            </a:r>
            <a:endParaRPr lang="en-GB" sz="2000" dirty="0" smtClean="0">
              <a:latin typeface="Arial" panose="020B0604020202020204" pitchFamily="34" charset="0"/>
              <a:ea typeface="Times New Roman" charset="0"/>
              <a:cs typeface="Arial" panose="020B0604020202020204" pitchFamily="34" charset="0"/>
            </a:endParaRPr>
          </a:p>
          <a:p>
            <a:pPr marL="0" indent="0">
              <a:buNone/>
            </a:pPr>
            <a:endParaRPr lang="en-GB" sz="2400" dirty="0"/>
          </a:p>
        </p:txBody>
      </p:sp>
      <p:pic>
        <p:nvPicPr>
          <p:cNvPr id="4" name="Google Shape;328;p38"/>
          <p:cNvPicPr preferRelativeResize="0"/>
          <p:nvPr/>
        </p:nvPicPr>
        <p:blipFill rotWithShape="1">
          <a:blip r:embed="rId2">
            <a:alphaModFix/>
          </a:blip>
          <a:srcRect/>
          <a:stretch/>
        </p:blipFill>
        <p:spPr>
          <a:xfrm>
            <a:off x="239485" y="2599971"/>
            <a:ext cx="2179583" cy="1797905"/>
          </a:xfrm>
          <a:prstGeom prst="rect">
            <a:avLst/>
          </a:prstGeom>
          <a:noFill/>
          <a:ln>
            <a:noFill/>
          </a:ln>
        </p:spPr>
      </p:pic>
    </p:spTree>
    <p:extLst>
      <p:ext uri="{BB962C8B-B14F-4D97-AF65-F5344CB8AC3E}">
        <p14:creationId xmlns:p14="http://schemas.microsoft.com/office/powerpoint/2010/main" val="181822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057630" cy="2031737"/>
          </a:xfrm>
        </p:spPr>
        <p:txBody>
          <a:bodyPr/>
          <a:lstStyle/>
          <a:p>
            <a:pPr algn="l"/>
            <a:r>
              <a:rPr lang="en-GB" sz="3800" dirty="0" smtClean="0"/>
              <a:t>A unique</a:t>
            </a:r>
          </a:p>
          <a:p>
            <a:pPr algn="l"/>
            <a:r>
              <a:rPr lang="en-GB" sz="3800" dirty="0" smtClean="0"/>
              <a:t>Value </a:t>
            </a:r>
          </a:p>
          <a:p>
            <a:pPr algn="l"/>
            <a:r>
              <a:rPr lang="en-GB" sz="3800" dirty="0" smtClean="0"/>
              <a:t>Proposition</a:t>
            </a:r>
            <a:endParaRPr lang="en-GB" sz="3800" dirty="0"/>
          </a:p>
        </p:txBody>
      </p:sp>
      <p:pic>
        <p:nvPicPr>
          <p:cNvPr id="2" name="Imat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714" y="1376747"/>
            <a:ext cx="7676977" cy="4109653"/>
          </a:xfrm>
          <a:prstGeom prst="rect">
            <a:avLst/>
          </a:prstGeom>
        </p:spPr>
      </p:pic>
    </p:spTree>
    <p:extLst>
      <p:ext uri="{BB962C8B-B14F-4D97-AF65-F5344CB8AC3E}">
        <p14:creationId xmlns:p14="http://schemas.microsoft.com/office/powerpoint/2010/main" val="1678908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Imat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6155"/>
            <a:ext cx="2961003" cy="1662673"/>
          </a:xfrm>
          <a:prstGeom prst="rect">
            <a:avLst/>
          </a:prstGeom>
        </p:spPr>
      </p:pic>
      <p:pic>
        <p:nvPicPr>
          <p:cNvPr id="18" name="Imat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1034529"/>
            <a:ext cx="5039472" cy="5039472"/>
          </a:xfrm>
          <a:prstGeom prst="rect">
            <a:avLst/>
          </a:prstGeom>
        </p:spPr>
      </p:pic>
      <p:pic>
        <p:nvPicPr>
          <p:cNvPr id="19" name="Imat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181" y="981664"/>
            <a:ext cx="5092337" cy="5092337"/>
          </a:xfrm>
          <a:prstGeom prst="rect">
            <a:avLst/>
          </a:prstGeom>
        </p:spPr>
      </p:pic>
    </p:spTree>
    <p:extLst>
      <p:ext uri="{BB962C8B-B14F-4D97-AF65-F5344CB8AC3E}">
        <p14:creationId xmlns:p14="http://schemas.microsoft.com/office/powerpoint/2010/main" val="2752506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atge 1"/>
          <p:cNvPicPr>
            <a:picLocks noChangeAspect="1"/>
          </p:cNvPicPr>
          <p:nvPr/>
        </p:nvPicPr>
        <p:blipFill>
          <a:blip r:embed="rId3"/>
          <a:stretch>
            <a:fillRect/>
          </a:stretch>
        </p:blipFill>
        <p:spPr>
          <a:xfrm>
            <a:off x="662389" y="761977"/>
            <a:ext cx="6837101" cy="4336495"/>
          </a:xfrm>
          <a:prstGeom prst="rect">
            <a:avLst/>
          </a:prstGeom>
        </p:spPr>
      </p:pic>
      <p:pic>
        <p:nvPicPr>
          <p:cNvPr id="3" name="Imatge 2"/>
          <p:cNvPicPr>
            <a:picLocks noChangeAspect="1"/>
          </p:cNvPicPr>
          <p:nvPr/>
        </p:nvPicPr>
        <p:blipFill>
          <a:blip r:embed="rId4"/>
          <a:stretch>
            <a:fillRect/>
          </a:stretch>
        </p:blipFill>
        <p:spPr>
          <a:xfrm>
            <a:off x="7882658" y="1808026"/>
            <a:ext cx="4309342" cy="4371100"/>
          </a:xfrm>
          <a:prstGeom prst="rect">
            <a:avLst/>
          </a:prstGeom>
        </p:spPr>
      </p:pic>
      <p:pic>
        <p:nvPicPr>
          <p:cNvPr id="4" name="Imatge 3"/>
          <p:cNvPicPr>
            <a:picLocks noChangeAspect="1"/>
          </p:cNvPicPr>
          <p:nvPr/>
        </p:nvPicPr>
        <p:blipFill>
          <a:blip r:embed="rId5"/>
          <a:stretch>
            <a:fillRect/>
          </a:stretch>
        </p:blipFill>
        <p:spPr>
          <a:xfrm>
            <a:off x="662389" y="5895085"/>
            <a:ext cx="4115374" cy="647790"/>
          </a:xfrm>
          <a:prstGeom prst="rect">
            <a:avLst/>
          </a:prstGeom>
        </p:spPr>
      </p:pic>
    </p:spTree>
    <p:extLst>
      <p:ext uri="{BB962C8B-B14F-4D97-AF65-F5344CB8AC3E}">
        <p14:creationId xmlns:p14="http://schemas.microsoft.com/office/powerpoint/2010/main" val="344259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smtClean="0"/>
              <a:t>Agenda</a:t>
            </a:r>
            <a:br>
              <a:rPr lang="en-GB" sz="3800" dirty="0" smtClean="0"/>
            </a:br>
            <a:r>
              <a:rPr lang="en-GB" sz="3800" dirty="0" smtClean="0"/>
              <a:t>Day 2</a:t>
            </a:r>
            <a:endParaRPr lang="en-GB" sz="3800" dirty="0"/>
          </a:p>
        </p:txBody>
      </p:sp>
      <p:pic>
        <p:nvPicPr>
          <p:cNvPr id="2" name="Imatge 1"/>
          <p:cNvPicPr>
            <a:picLocks noChangeAspect="1"/>
          </p:cNvPicPr>
          <p:nvPr/>
        </p:nvPicPr>
        <p:blipFill>
          <a:blip r:embed="rId2"/>
          <a:stretch>
            <a:fillRect/>
          </a:stretch>
        </p:blipFill>
        <p:spPr>
          <a:xfrm>
            <a:off x="3237891" y="614747"/>
            <a:ext cx="8726118" cy="3867690"/>
          </a:xfrm>
          <a:prstGeom prst="rect">
            <a:avLst/>
          </a:prstGeom>
        </p:spPr>
      </p:pic>
    </p:spTree>
    <p:extLst>
      <p:ext uri="{BB962C8B-B14F-4D97-AF65-F5344CB8AC3E}">
        <p14:creationId xmlns:p14="http://schemas.microsoft.com/office/powerpoint/2010/main" val="3603571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text 4"/>
          <p:cNvSpPr>
            <a:spLocks noGrp="1"/>
          </p:cNvSpPr>
          <p:nvPr>
            <p:ph type="body" sz="quarter" idx="14"/>
          </p:nvPr>
        </p:nvSpPr>
        <p:spPr>
          <a:xfrm>
            <a:off x="239485" y="614747"/>
            <a:ext cx="3057630" cy="2031737"/>
          </a:xfrm>
        </p:spPr>
        <p:txBody>
          <a:bodyPr/>
          <a:lstStyle/>
          <a:p>
            <a:pPr algn="l"/>
            <a:r>
              <a:rPr lang="en-GB" sz="3800" dirty="0" smtClean="0"/>
              <a:t>Same Product, Unique</a:t>
            </a:r>
          </a:p>
          <a:p>
            <a:pPr algn="l"/>
            <a:r>
              <a:rPr lang="en-GB" sz="3800" dirty="0" smtClean="0"/>
              <a:t>Value </a:t>
            </a:r>
          </a:p>
          <a:p>
            <a:pPr algn="l"/>
            <a:r>
              <a:rPr lang="en-GB" sz="3800" dirty="0" smtClean="0"/>
              <a:t>Proposition</a:t>
            </a:r>
            <a:endParaRPr lang="en-GB" sz="3800" dirty="0"/>
          </a:p>
        </p:txBody>
      </p:sp>
      <p:pic>
        <p:nvPicPr>
          <p:cNvPr id="8" name="Google Shape;355;p41"/>
          <p:cNvPicPr preferRelativeResize="0"/>
          <p:nvPr/>
        </p:nvPicPr>
        <p:blipFill>
          <a:blip r:embed="rId3">
            <a:alphaModFix/>
          </a:blip>
          <a:stretch>
            <a:fillRect/>
          </a:stretch>
        </p:blipFill>
        <p:spPr>
          <a:xfrm>
            <a:off x="4562746" y="1150487"/>
            <a:ext cx="6359200" cy="4222175"/>
          </a:xfrm>
          <a:prstGeom prst="rect">
            <a:avLst/>
          </a:prstGeom>
          <a:noFill/>
          <a:ln>
            <a:noFill/>
          </a:ln>
        </p:spPr>
      </p:pic>
    </p:spTree>
    <p:extLst>
      <p:ext uri="{BB962C8B-B14F-4D97-AF65-F5344CB8AC3E}">
        <p14:creationId xmlns:p14="http://schemas.microsoft.com/office/powerpoint/2010/main" val="2892708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text 4"/>
          <p:cNvSpPr>
            <a:spLocks noGrp="1"/>
          </p:cNvSpPr>
          <p:nvPr>
            <p:ph type="body" sz="quarter" idx="14"/>
          </p:nvPr>
        </p:nvSpPr>
        <p:spPr>
          <a:xfrm>
            <a:off x="239485" y="614747"/>
            <a:ext cx="3057630" cy="2031737"/>
          </a:xfrm>
        </p:spPr>
        <p:txBody>
          <a:bodyPr/>
          <a:lstStyle/>
          <a:p>
            <a:pPr algn="l"/>
            <a:r>
              <a:rPr lang="en-GB" sz="3800" dirty="0" smtClean="0"/>
              <a:t>Same Product, Unique</a:t>
            </a:r>
          </a:p>
          <a:p>
            <a:pPr algn="l"/>
            <a:r>
              <a:rPr lang="en-GB" sz="3800" dirty="0" smtClean="0"/>
              <a:t>Value </a:t>
            </a:r>
          </a:p>
          <a:p>
            <a:pPr algn="l"/>
            <a:r>
              <a:rPr lang="en-GB" sz="3800" dirty="0" smtClean="0"/>
              <a:t>Proposition</a:t>
            </a:r>
            <a:endParaRPr lang="en-GB" sz="3800" dirty="0"/>
          </a:p>
        </p:txBody>
      </p:sp>
      <p:pic>
        <p:nvPicPr>
          <p:cNvPr id="3" name="Imatge 2"/>
          <p:cNvPicPr>
            <a:picLocks noChangeAspect="1"/>
          </p:cNvPicPr>
          <p:nvPr/>
        </p:nvPicPr>
        <p:blipFill>
          <a:blip r:embed="rId3"/>
          <a:stretch>
            <a:fillRect/>
          </a:stretch>
        </p:blipFill>
        <p:spPr>
          <a:xfrm>
            <a:off x="4372803" y="1466919"/>
            <a:ext cx="7479227" cy="3489785"/>
          </a:xfrm>
          <a:prstGeom prst="rect">
            <a:avLst/>
          </a:prstGeom>
        </p:spPr>
      </p:pic>
    </p:spTree>
    <p:extLst>
      <p:ext uri="{BB962C8B-B14F-4D97-AF65-F5344CB8AC3E}">
        <p14:creationId xmlns:p14="http://schemas.microsoft.com/office/powerpoint/2010/main" val="1984487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text 4"/>
          <p:cNvSpPr>
            <a:spLocks noGrp="1"/>
          </p:cNvSpPr>
          <p:nvPr>
            <p:ph type="body" sz="quarter" idx="14"/>
          </p:nvPr>
        </p:nvSpPr>
        <p:spPr>
          <a:xfrm>
            <a:off x="239485" y="614747"/>
            <a:ext cx="3057630" cy="2031737"/>
          </a:xfrm>
        </p:spPr>
        <p:txBody>
          <a:bodyPr/>
          <a:lstStyle/>
          <a:p>
            <a:pPr algn="l"/>
            <a:r>
              <a:rPr lang="en-GB" sz="3800" dirty="0" smtClean="0"/>
              <a:t>Same Product, Unique</a:t>
            </a:r>
          </a:p>
          <a:p>
            <a:pPr algn="l"/>
            <a:r>
              <a:rPr lang="en-GB" sz="3800" dirty="0" smtClean="0"/>
              <a:t>Value </a:t>
            </a:r>
          </a:p>
          <a:p>
            <a:pPr algn="l"/>
            <a:r>
              <a:rPr lang="en-GB" sz="3800" dirty="0" smtClean="0"/>
              <a:t>Proposition</a:t>
            </a:r>
            <a:endParaRPr lang="en-GB" sz="3800" dirty="0"/>
          </a:p>
        </p:txBody>
      </p:sp>
      <p:pic>
        <p:nvPicPr>
          <p:cNvPr id="2" name="Imatge 1"/>
          <p:cNvPicPr>
            <a:picLocks noChangeAspect="1"/>
          </p:cNvPicPr>
          <p:nvPr/>
        </p:nvPicPr>
        <p:blipFill>
          <a:blip r:embed="rId3"/>
          <a:stretch>
            <a:fillRect/>
          </a:stretch>
        </p:blipFill>
        <p:spPr>
          <a:xfrm>
            <a:off x="4226938" y="1084414"/>
            <a:ext cx="1613852" cy="3452417"/>
          </a:xfrm>
          <a:prstGeom prst="rect">
            <a:avLst/>
          </a:prstGeom>
        </p:spPr>
      </p:pic>
      <p:pic>
        <p:nvPicPr>
          <p:cNvPr id="4" name="Imatge 3"/>
          <p:cNvPicPr>
            <a:picLocks noChangeAspect="1"/>
          </p:cNvPicPr>
          <p:nvPr/>
        </p:nvPicPr>
        <p:blipFill>
          <a:blip r:embed="rId4"/>
          <a:stretch>
            <a:fillRect/>
          </a:stretch>
        </p:blipFill>
        <p:spPr>
          <a:xfrm>
            <a:off x="5943883" y="1244722"/>
            <a:ext cx="6050858" cy="3676923"/>
          </a:xfrm>
          <a:prstGeom prst="rect">
            <a:avLst/>
          </a:prstGeom>
        </p:spPr>
      </p:pic>
    </p:spTree>
    <p:extLst>
      <p:ext uri="{BB962C8B-B14F-4D97-AF65-F5344CB8AC3E}">
        <p14:creationId xmlns:p14="http://schemas.microsoft.com/office/powerpoint/2010/main" val="1534541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idor de text 4"/>
          <p:cNvSpPr>
            <a:spLocks noGrp="1"/>
          </p:cNvSpPr>
          <p:nvPr>
            <p:ph type="body" sz="quarter" idx="14"/>
          </p:nvPr>
        </p:nvSpPr>
        <p:spPr>
          <a:xfrm>
            <a:off x="380162" y="1045570"/>
            <a:ext cx="2934538" cy="3297829"/>
          </a:xfrm>
        </p:spPr>
        <p:txBody>
          <a:bodyPr/>
          <a:lstStyle/>
          <a:p>
            <a:pPr algn="l"/>
            <a:r>
              <a:rPr lang="en-GB" sz="3800" dirty="0" smtClean="0"/>
              <a:t>A Unique Value Proposition </a:t>
            </a:r>
            <a:br>
              <a:rPr lang="en-GB" sz="3800" dirty="0" smtClean="0"/>
            </a:br>
            <a:r>
              <a:rPr lang="en-GB" sz="3800" dirty="0" smtClean="0"/>
              <a:t>for the same Product</a:t>
            </a:r>
            <a:endParaRPr lang="en-GB" sz="3800" dirty="0"/>
          </a:p>
        </p:txBody>
      </p:sp>
      <p:pic>
        <p:nvPicPr>
          <p:cNvPr id="2" name="Imatge 1"/>
          <p:cNvPicPr>
            <a:picLocks noChangeAspect="1"/>
          </p:cNvPicPr>
          <p:nvPr/>
        </p:nvPicPr>
        <p:blipFill>
          <a:blip r:embed="rId3"/>
          <a:stretch>
            <a:fillRect/>
          </a:stretch>
        </p:blipFill>
        <p:spPr>
          <a:xfrm>
            <a:off x="3552092" y="1045569"/>
            <a:ext cx="8247184" cy="4746281"/>
          </a:xfrm>
          <a:prstGeom prst="rect">
            <a:avLst/>
          </a:prstGeom>
        </p:spPr>
      </p:pic>
    </p:spTree>
    <p:extLst>
      <p:ext uri="{BB962C8B-B14F-4D97-AF65-F5344CB8AC3E}">
        <p14:creationId xmlns:p14="http://schemas.microsoft.com/office/powerpoint/2010/main" val="3976649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tge 5"/>
          <p:cNvPicPr>
            <a:picLocks noChangeAspect="1"/>
          </p:cNvPicPr>
          <p:nvPr/>
        </p:nvPicPr>
        <p:blipFill>
          <a:blip r:embed="rId4"/>
          <a:stretch>
            <a:fillRect/>
          </a:stretch>
        </p:blipFill>
        <p:spPr>
          <a:xfrm>
            <a:off x="350994" y="4795942"/>
            <a:ext cx="2884576" cy="783039"/>
          </a:xfrm>
          <a:prstGeom prst="rect">
            <a:avLst/>
          </a:prstGeom>
        </p:spPr>
      </p:pic>
      <p:pic>
        <p:nvPicPr>
          <p:cNvPr id="7" name="S0fbZerTUjY"/>
          <p:cNvPicPr>
            <a:picLocks noRot="1" noChangeAspect="1"/>
          </p:cNvPicPr>
          <p:nvPr>
            <a:videoFile r:link="rId1"/>
          </p:nvPr>
        </p:nvPicPr>
        <p:blipFill>
          <a:blip r:embed="rId5"/>
          <a:stretch>
            <a:fillRect/>
          </a:stretch>
        </p:blipFill>
        <p:spPr>
          <a:xfrm>
            <a:off x="3880339" y="1334233"/>
            <a:ext cx="7803660" cy="4389559"/>
          </a:xfrm>
          <a:prstGeom prst="rect">
            <a:avLst/>
          </a:prstGeom>
        </p:spPr>
      </p:pic>
      <p:pic>
        <p:nvPicPr>
          <p:cNvPr id="8" name="Imatge 7"/>
          <p:cNvPicPr>
            <a:picLocks noChangeAspect="1"/>
          </p:cNvPicPr>
          <p:nvPr/>
        </p:nvPicPr>
        <p:blipFill>
          <a:blip r:embed="rId6"/>
          <a:stretch>
            <a:fillRect/>
          </a:stretch>
        </p:blipFill>
        <p:spPr>
          <a:xfrm>
            <a:off x="428380" y="4133989"/>
            <a:ext cx="2314819" cy="421415"/>
          </a:xfrm>
          <a:prstGeom prst="rect">
            <a:avLst/>
          </a:prstGeom>
        </p:spPr>
      </p:pic>
      <p:pic>
        <p:nvPicPr>
          <p:cNvPr id="9" name="Imatge 8"/>
          <p:cNvPicPr>
            <a:picLocks noChangeAspect="1"/>
          </p:cNvPicPr>
          <p:nvPr/>
        </p:nvPicPr>
        <p:blipFill>
          <a:blip r:embed="rId7"/>
          <a:stretch>
            <a:fillRect/>
          </a:stretch>
        </p:blipFill>
        <p:spPr>
          <a:xfrm>
            <a:off x="85236" y="1229231"/>
            <a:ext cx="2846087" cy="2938293"/>
          </a:xfrm>
          <a:prstGeom prst="rect">
            <a:avLst/>
          </a:prstGeom>
        </p:spPr>
      </p:pic>
    </p:spTree>
    <p:extLst>
      <p:ext uri="{BB962C8B-B14F-4D97-AF65-F5344CB8AC3E}">
        <p14:creationId xmlns:p14="http://schemas.microsoft.com/office/powerpoint/2010/main" val="1132185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Formulate a Unique Value Proposition</a:t>
            </a:r>
            <a:endParaRPr lang="en-GB" sz="3800" dirty="0"/>
          </a:p>
        </p:txBody>
      </p:sp>
      <p:sp>
        <p:nvSpPr>
          <p:cNvPr id="5" name="Contenidor de text 5"/>
          <p:cNvSpPr>
            <a:spLocks noGrp="1"/>
          </p:cNvSpPr>
          <p:nvPr>
            <p:ph type="body" sz="quarter" idx="4294967295"/>
          </p:nvPr>
        </p:nvSpPr>
        <p:spPr>
          <a:xfrm>
            <a:off x="276499" y="2205130"/>
            <a:ext cx="3952601" cy="3641756"/>
          </a:xfrm>
          <a:prstGeom prst="rect">
            <a:avLst/>
          </a:prstGeom>
        </p:spPr>
        <p:txBody>
          <a:bodyPr/>
          <a:lstStyle/>
          <a:p>
            <a:pPr marL="0" indent="0" algn="just">
              <a:lnSpc>
                <a:spcPts val="3360"/>
              </a:lnSpc>
              <a:spcBef>
                <a:spcPts val="0"/>
              </a:spcBef>
              <a:buNone/>
            </a:pPr>
            <a:r>
              <a:rPr lang="en-US" sz="2000" dirty="0">
                <a:latin typeface="Arial" panose="020B0604020202020204" pitchFamily="34" charset="0"/>
                <a:cs typeface="Arial" panose="020B0604020202020204" pitchFamily="34" charset="0"/>
              </a:rPr>
              <a:t>At looking for opportunities to differentiate in the market, co-create with our clients and engage our stakeholders, we make sure that our value proposition is really positive, and that it matches with our clients’ needs and desires. </a:t>
            </a:r>
          </a:p>
        </p:txBody>
      </p:sp>
      <p:pic>
        <p:nvPicPr>
          <p:cNvPr id="4" name="Google Shape;441;p51"/>
          <p:cNvPicPr preferRelativeResize="0"/>
          <p:nvPr/>
        </p:nvPicPr>
        <p:blipFill rotWithShape="1">
          <a:blip r:embed="rId3">
            <a:alphaModFix/>
          </a:blip>
          <a:srcRect/>
          <a:stretch/>
        </p:blipFill>
        <p:spPr>
          <a:xfrm>
            <a:off x="4783543" y="1580785"/>
            <a:ext cx="7120874" cy="4266101"/>
          </a:xfrm>
          <a:prstGeom prst="rect">
            <a:avLst/>
          </a:prstGeom>
          <a:noFill/>
          <a:ln>
            <a:noFill/>
          </a:ln>
        </p:spPr>
      </p:pic>
    </p:spTree>
    <p:extLst>
      <p:ext uri="{BB962C8B-B14F-4D97-AF65-F5344CB8AC3E}">
        <p14:creationId xmlns:p14="http://schemas.microsoft.com/office/powerpoint/2010/main" val="4040382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1247898"/>
            <a:ext cx="2881784" cy="4256191"/>
          </a:xfrm>
        </p:spPr>
        <p:txBody>
          <a:bodyPr/>
          <a:lstStyle/>
          <a:p>
            <a:pPr algn="l"/>
            <a:r>
              <a:rPr lang="en-GB" sz="3800" dirty="0" smtClean="0"/>
              <a:t>The Value Proposition</a:t>
            </a:r>
          </a:p>
          <a:p>
            <a:pPr algn="l"/>
            <a:r>
              <a:rPr lang="en-GB" sz="3800" dirty="0" smtClean="0"/>
              <a:t>Canvas</a:t>
            </a:r>
            <a:endParaRPr lang="en-GB" sz="3800" dirty="0"/>
          </a:p>
        </p:txBody>
      </p:sp>
      <p:pic>
        <p:nvPicPr>
          <p:cNvPr id="2" name="ReM1uqmVfP0"/>
          <p:cNvPicPr>
            <a:picLocks noRot="1" noChangeAspect="1"/>
          </p:cNvPicPr>
          <p:nvPr>
            <a:videoFile r:link="rId1"/>
          </p:nvPr>
        </p:nvPicPr>
        <p:blipFill>
          <a:blip r:embed="rId4"/>
          <a:stretch>
            <a:fillRect/>
          </a:stretch>
        </p:blipFill>
        <p:spPr>
          <a:xfrm>
            <a:off x="3217985" y="1247898"/>
            <a:ext cx="7923929" cy="4457210"/>
          </a:xfrm>
          <a:prstGeom prst="rect">
            <a:avLst/>
          </a:prstGeom>
        </p:spPr>
      </p:pic>
    </p:spTree>
    <p:extLst>
      <p:ext uri="{BB962C8B-B14F-4D97-AF65-F5344CB8AC3E}">
        <p14:creationId xmlns:p14="http://schemas.microsoft.com/office/powerpoint/2010/main" val="1609365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534738" cy="932699"/>
          </a:xfrm>
        </p:spPr>
        <p:txBody>
          <a:bodyPr/>
          <a:lstStyle/>
          <a:p>
            <a:pPr algn="l"/>
            <a:r>
              <a:rPr lang="en-GB" sz="3800" dirty="0" smtClean="0"/>
              <a:t>Formulate a Unique Value Proposition</a:t>
            </a:r>
            <a:endParaRPr lang="en-GB" sz="3800" dirty="0"/>
          </a:p>
        </p:txBody>
      </p:sp>
      <p:sp>
        <p:nvSpPr>
          <p:cNvPr id="5" name="Contenidor de text 5"/>
          <p:cNvSpPr>
            <a:spLocks noGrp="1"/>
          </p:cNvSpPr>
          <p:nvPr>
            <p:ph type="body" sz="quarter" idx="4294967295"/>
          </p:nvPr>
        </p:nvSpPr>
        <p:spPr>
          <a:xfrm>
            <a:off x="288162" y="1707672"/>
            <a:ext cx="4978429" cy="4394190"/>
          </a:xfrm>
          <a:prstGeom prst="rect">
            <a:avLst/>
          </a:prstGeom>
        </p:spPr>
        <p:txBody>
          <a:bodyPr/>
          <a:lstStyle/>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Develop the Value Proposition on the basis of the work done so far:</a:t>
            </a:r>
          </a:p>
          <a:p>
            <a:pPr algn="just">
              <a:lnSpc>
                <a:spcPts val="3360"/>
              </a:lnSpc>
              <a:spcBef>
                <a:spcPts val="0"/>
              </a:spcBef>
            </a:pPr>
            <a:r>
              <a:rPr lang="en-US" sz="2000" dirty="0" smtClean="0">
                <a:latin typeface="Arial" panose="020B0604020202020204" pitchFamily="34" charset="0"/>
                <a:cs typeface="Arial" panose="020B0604020202020204" pitchFamily="34" charset="0"/>
              </a:rPr>
              <a:t>Environmental and Social Value created by the business</a:t>
            </a:r>
          </a:p>
          <a:p>
            <a:pPr algn="just">
              <a:lnSpc>
                <a:spcPts val="3360"/>
              </a:lnSpc>
              <a:spcBef>
                <a:spcPts val="0"/>
              </a:spcBef>
            </a:pPr>
            <a:r>
              <a:rPr lang="en-US" sz="2000" dirty="0" smtClean="0">
                <a:latin typeface="Arial" panose="020B0604020202020204" pitchFamily="34" charset="0"/>
                <a:cs typeface="Arial" panose="020B0604020202020204" pitchFamily="34" charset="0"/>
              </a:rPr>
              <a:t>Customers’ Pains, Gains and Functions</a:t>
            </a:r>
          </a:p>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Let’s describe our products and services, how they relieve pains and create gains for each customer segment.</a:t>
            </a:r>
          </a:p>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Describe our added value (compared to alternatives).</a:t>
            </a:r>
          </a:p>
          <a:p>
            <a:pPr algn="just">
              <a:lnSpc>
                <a:spcPts val="3360"/>
              </a:lnSpc>
              <a:spcBef>
                <a:spcPts val="0"/>
              </a:spcBef>
            </a:pPr>
            <a:endParaRPr lang="en-US" sz="2000" dirty="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5838246" y="1707672"/>
            <a:ext cx="5662093" cy="3130421"/>
          </a:xfrm>
          <a:prstGeom prst="rect">
            <a:avLst/>
          </a:prstGeom>
        </p:spPr>
      </p:pic>
    </p:spTree>
    <p:extLst>
      <p:ext uri="{BB962C8B-B14F-4D97-AF65-F5344CB8AC3E}">
        <p14:creationId xmlns:p14="http://schemas.microsoft.com/office/powerpoint/2010/main" val="1582764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693000" cy="2462561"/>
          </a:xfrm>
        </p:spPr>
        <p:txBody>
          <a:bodyPr/>
          <a:lstStyle/>
          <a:p>
            <a:pPr algn="l"/>
            <a:r>
              <a:rPr lang="en-GB" sz="3800" dirty="0" smtClean="0"/>
              <a:t>Test the Hypothesis and the Value Proposition</a:t>
            </a:r>
            <a:endParaRPr lang="en-GB" sz="3800" dirty="0"/>
          </a:p>
        </p:txBody>
      </p:sp>
      <p:sp>
        <p:nvSpPr>
          <p:cNvPr id="5" name="Contenidor de text 5"/>
          <p:cNvSpPr>
            <a:spLocks noGrp="1"/>
          </p:cNvSpPr>
          <p:nvPr>
            <p:ph type="body" sz="quarter" idx="4294967295"/>
          </p:nvPr>
        </p:nvSpPr>
        <p:spPr>
          <a:xfrm>
            <a:off x="5475623" y="614747"/>
            <a:ext cx="5910414" cy="5290344"/>
          </a:xfrm>
          <a:prstGeom prst="rect">
            <a:avLst/>
          </a:prstGeom>
        </p:spPr>
        <p:txBody>
          <a:bodyPr/>
          <a:lstStyle/>
          <a:p>
            <a:pPr marL="0" indent="0" algn="just">
              <a:lnSpc>
                <a:spcPts val="3360"/>
              </a:lnSpc>
              <a:spcBef>
                <a:spcPts val="0"/>
              </a:spcBef>
              <a:buNone/>
            </a:pPr>
            <a:r>
              <a:rPr lang="en-US" sz="2000" b="1" dirty="0" smtClean="0">
                <a:solidFill>
                  <a:schemeClr val="accent1"/>
                </a:solidFill>
                <a:latin typeface="Arial" panose="020B0604020202020204" pitchFamily="34" charset="0"/>
                <a:cs typeface="Arial" panose="020B0604020202020204" pitchFamily="34" charset="0"/>
              </a:rPr>
              <a:t>Why testing?</a:t>
            </a:r>
          </a:p>
          <a:p>
            <a:pPr marL="0" indent="0" algn="just">
              <a:lnSpc>
                <a:spcPts val="3360"/>
              </a:lnSpc>
              <a:spcBef>
                <a:spcPts val="0"/>
              </a:spcBef>
              <a:spcAft>
                <a:spcPts val="600"/>
              </a:spcAft>
              <a:buNone/>
            </a:pPr>
            <a:r>
              <a:rPr lang="en-US" sz="1400" b="1" dirty="0">
                <a:latin typeface="Arial" panose="020B0604020202020204" pitchFamily="34" charset="0"/>
                <a:cs typeface="Arial" panose="020B0604020202020204" pitchFamily="34" charset="0"/>
              </a:rPr>
              <a:t>The more </a:t>
            </a:r>
            <a:r>
              <a:rPr lang="en-US" sz="1400" b="1" dirty="0" smtClean="0">
                <a:latin typeface="Arial" panose="020B0604020202020204" pitchFamily="34" charset="0"/>
                <a:cs typeface="Arial" panose="020B0604020202020204" pitchFamily="34" charset="0"/>
              </a:rPr>
              <a:t>we </a:t>
            </a:r>
            <a:r>
              <a:rPr lang="en-US" sz="1400" b="1" dirty="0">
                <a:latin typeface="Arial" panose="020B0604020202020204" pitchFamily="34" charset="0"/>
                <a:cs typeface="Arial" panose="020B0604020202020204" pitchFamily="34" charset="0"/>
              </a:rPr>
              <a:t>test the closer </a:t>
            </a:r>
            <a:r>
              <a:rPr lang="en-US" sz="1400" b="1" dirty="0" smtClean="0">
                <a:latin typeface="Arial" panose="020B0604020202020204" pitchFamily="34" charset="0"/>
                <a:cs typeface="Arial" panose="020B0604020202020204" pitchFamily="34" charset="0"/>
              </a:rPr>
              <a:t>we </a:t>
            </a:r>
            <a:r>
              <a:rPr lang="en-US" sz="1400" b="1" dirty="0">
                <a:latin typeface="Arial" panose="020B0604020202020204" pitchFamily="34" charset="0"/>
                <a:cs typeface="Arial" panose="020B0604020202020204" pitchFamily="34" charset="0"/>
              </a:rPr>
              <a:t>get to an ‘appropriate’ solution, thus reducing the risk of failure and up-front costs.</a:t>
            </a:r>
          </a:p>
          <a:p>
            <a:pPr marL="0" indent="0" algn="just">
              <a:lnSpc>
                <a:spcPts val="3360"/>
              </a:lnSpc>
              <a:spcBef>
                <a:spcPts val="0"/>
              </a:spcBef>
              <a:spcAft>
                <a:spcPts val="600"/>
              </a:spcAft>
              <a:buNone/>
            </a:pPr>
            <a:r>
              <a:rPr lang="en-US" sz="1400" dirty="0" smtClean="0">
                <a:latin typeface="Arial" panose="020B0604020202020204" pitchFamily="34" charset="0"/>
                <a:cs typeface="Arial" panose="020B0604020202020204" pitchFamily="34" charset="0"/>
              </a:rPr>
              <a:t>Testing </a:t>
            </a:r>
            <a:r>
              <a:rPr lang="en-US" sz="1400" dirty="0">
                <a:latin typeface="Arial" panose="020B0604020202020204" pitchFamily="34" charset="0"/>
                <a:cs typeface="Arial" panose="020B0604020202020204" pitchFamily="34" charset="0"/>
              </a:rPr>
              <a:t>will allow </a:t>
            </a:r>
            <a:r>
              <a:rPr lang="en-US" sz="1400" dirty="0" smtClean="0">
                <a:latin typeface="Arial" panose="020B0604020202020204" pitchFamily="34" charset="0"/>
                <a:cs typeface="Arial" panose="020B0604020202020204" pitchFamily="34" charset="0"/>
              </a:rPr>
              <a:t>us </a:t>
            </a:r>
            <a:r>
              <a:rPr lang="en-US" sz="1400" dirty="0">
                <a:latin typeface="Arial" panose="020B0604020202020204" pitchFamily="34" charset="0"/>
                <a:cs typeface="Arial" panose="020B0604020202020204" pitchFamily="34" charset="0"/>
              </a:rPr>
              <a:t>to shape and re-shape the solution </a:t>
            </a:r>
            <a:r>
              <a:rPr lang="en-US" sz="1400" dirty="0" smtClean="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rPr>
              <a:t>business is trying to tackle and to validate the initial hypothesis on which it is build.</a:t>
            </a:r>
          </a:p>
          <a:p>
            <a:pPr marL="0" indent="0" algn="just">
              <a:lnSpc>
                <a:spcPts val="3360"/>
              </a:lnSpc>
              <a:spcBef>
                <a:spcPts val="0"/>
              </a:spcBef>
              <a:spcAft>
                <a:spcPts val="600"/>
              </a:spcAft>
              <a:buNone/>
            </a:pPr>
            <a:r>
              <a:rPr lang="en-US" sz="1400" dirty="0" smtClean="0">
                <a:latin typeface="Arial" panose="020B0604020202020204" pitchFamily="34" charset="0"/>
                <a:cs typeface="Arial" panose="020B0604020202020204" pitchFamily="34" charset="0"/>
              </a:rPr>
              <a:t>Ultimately </a:t>
            </a:r>
            <a:r>
              <a:rPr lang="en-US" sz="1400" dirty="0">
                <a:latin typeface="Arial" panose="020B0604020202020204" pitchFamily="34" charset="0"/>
                <a:cs typeface="Arial" panose="020B0604020202020204" pitchFamily="34" charset="0"/>
              </a:rPr>
              <a:t>it will help tailoring </a:t>
            </a:r>
            <a:r>
              <a:rPr lang="en-US" sz="1400" dirty="0" smtClean="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rPr>
              <a:t>value proposition to ‘real’ customer demands, needs and expectations; and to validate </a:t>
            </a:r>
            <a:r>
              <a:rPr lang="en-US" sz="1400" dirty="0" smtClean="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rPr>
              <a:t>business model.</a:t>
            </a:r>
          </a:p>
          <a:p>
            <a:pPr marL="0" indent="0" algn="just">
              <a:lnSpc>
                <a:spcPts val="3360"/>
              </a:lnSpc>
              <a:spcBef>
                <a:spcPts val="0"/>
              </a:spcBef>
              <a:spcAft>
                <a:spcPts val="600"/>
              </a:spcAft>
              <a:buNone/>
            </a:pPr>
            <a:r>
              <a:rPr lang="en-US" sz="1400" dirty="0" smtClean="0">
                <a:latin typeface="Arial" panose="020B0604020202020204" pitchFamily="34" charset="0"/>
                <a:cs typeface="Arial" panose="020B0604020202020204" pitchFamily="34" charset="0"/>
              </a:rPr>
              <a:t>So</a:t>
            </a:r>
            <a:r>
              <a:rPr lang="en-US" sz="1400" dirty="0">
                <a:latin typeface="Arial" panose="020B0604020202020204" pitchFamily="34" charset="0"/>
                <a:cs typeface="Arial" panose="020B0604020202020204" pitchFamily="34" charset="0"/>
              </a:rPr>
              <a:t>, as far as </a:t>
            </a:r>
            <a:r>
              <a:rPr lang="en-US" sz="1400" dirty="0" smtClean="0">
                <a:latin typeface="Arial" panose="020B0604020202020204" pitchFamily="34" charset="0"/>
                <a:cs typeface="Arial" panose="020B0604020202020204" pitchFamily="34" charset="0"/>
              </a:rPr>
              <a:t>we </a:t>
            </a:r>
            <a:r>
              <a:rPr lang="en-US" sz="1400" dirty="0">
                <a:latin typeface="Arial" panose="020B0604020202020204" pitchFamily="34" charset="0"/>
                <a:cs typeface="Arial" panose="020B0604020202020204" pitchFamily="34" charset="0"/>
              </a:rPr>
              <a:t>can, </a:t>
            </a:r>
            <a:r>
              <a:rPr lang="en-US" sz="1400" dirty="0" smtClean="0">
                <a:latin typeface="Arial" panose="020B0604020202020204" pitchFamily="34" charset="0"/>
                <a:cs typeface="Arial" panose="020B0604020202020204" pitchFamily="34" charset="0"/>
              </a:rPr>
              <a:t>we should test </a:t>
            </a:r>
            <a:r>
              <a:rPr lang="en-US" sz="1400" dirty="0">
                <a:latin typeface="Arial" panose="020B0604020202020204" pitchFamily="34" charset="0"/>
                <a:cs typeface="Arial" panose="020B0604020202020204" pitchFamily="34" charset="0"/>
              </a:rPr>
              <a:t>every step: whether the problems identified are correct, the means for stakeholder engagement, the segments, needs and expectations of </a:t>
            </a:r>
            <a:r>
              <a:rPr lang="en-US" sz="1400" dirty="0" smtClean="0">
                <a:latin typeface="Arial" panose="020B0604020202020204" pitchFamily="34" charset="0"/>
                <a:cs typeface="Arial" panose="020B0604020202020204" pitchFamily="34" charset="0"/>
              </a:rPr>
              <a:t>our </a:t>
            </a:r>
            <a:r>
              <a:rPr lang="en-US" sz="1400" dirty="0">
                <a:latin typeface="Arial" panose="020B0604020202020204" pitchFamily="34" charset="0"/>
                <a:cs typeface="Arial" panose="020B0604020202020204" pitchFamily="34" charset="0"/>
              </a:rPr>
              <a:t>customers; the value proposition, and the price </a:t>
            </a:r>
            <a:r>
              <a:rPr lang="en-US" sz="1400" dirty="0" smtClean="0">
                <a:latin typeface="Arial" panose="020B0604020202020204" pitchFamily="34" charset="0"/>
                <a:cs typeface="Arial" panose="020B0604020202020204" pitchFamily="34" charset="0"/>
              </a:rPr>
              <a:t>we expect </a:t>
            </a:r>
            <a:r>
              <a:rPr lang="en-US" sz="1400" dirty="0">
                <a:latin typeface="Arial" panose="020B0604020202020204" pitchFamily="34" charset="0"/>
                <a:cs typeface="Arial" panose="020B0604020202020204" pitchFamily="34" charset="0"/>
              </a:rPr>
              <a:t>to charge, etc. </a:t>
            </a:r>
          </a:p>
          <a:p>
            <a:pPr marL="0" indent="0" algn="just">
              <a:lnSpc>
                <a:spcPts val="3360"/>
              </a:lnSpc>
              <a:spcBef>
                <a:spcPts val="0"/>
              </a:spcBef>
              <a:buNone/>
            </a:pPr>
            <a:endParaRPr lang="en-US" sz="1600" dirty="0">
              <a:latin typeface="Arial" panose="020B0604020202020204" pitchFamily="34" charset="0"/>
              <a:cs typeface="Arial" panose="020B0604020202020204" pitchFamily="34" charset="0"/>
            </a:endParaRPr>
          </a:p>
          <a:p>
            <a:pPr marL="0" indent="0" algn="just">
              <a:lnSpc>
                <a:spcPts val="3360"/>
              </a:lnSpc>
              <a:spcBef>
                <a:spcPts val="0"/>
              </a:spcBef>
              <a:buNone/>
            </a:pPr>
            <a:endParaRPr lang="en-US" sz="1600" dirty="0" smtClean="0">
              <a:latin typeface="Arial" panose="020B0604020202020204" pitchFamily="34" charset="0"/>
              <a:cs typeface="Arial" panose="020B0604020202020204" pitchFamily="34" charset="0"/>
            </a:endParaRPr>
          </a:p>
          <a:p>
            <a:pPr algn="just">
              <a:lnSpc>
                <a:spcPts val="3360"/>
              </a:lnSpc>
              <a:spcBef>
                <a:spcPts val="0"/>
              </a:spcBef>
            </a:pPr>
            <a:endParaRPr lang="en-US" sz="1600" dirty="0">
              <a:latin typeface="Arial" panose="020B0604020202020204" pitchFamily="34" charset="0"/>
              <a:cs typeface="Arial" panose="020B0604020202020204" pitchFamily="34" charset="0"/>
            </a:endParaRPr>
          </a:p>
        </p:txBody>
      </p:sp>
      <p:pic>
        <p:nvPicPr>
          <p:cNvPr id="9" name="Imatge 8"/>
          <p:cNvPicPr/>
          <p:nvPr/>
        </p:nvPicPr>
        <p:blipFill>
          <a:blip r:embed="rId3"/>
          <a:stretch>
            <a:fillRect/>
          </a:stretch>
        </p:blipFill>
        <p:spPr>
          <a:xfrm>
            <a:off x="478221" y="1819350"/>
            <a:ext cx="1944114" cy="2076303"/>
          </a:xfrm>
          <a:prstGeom prst="rect">
            <a:avLst/>
          </a:prstGeom>
        </p:spPr>
      </p:pic>
      <p:sp>
        <p:nvSpPr>
          <p:cNvPr id="10" name="Contenidor de text 5"/>
          <p:cNvSpPr>
            <a:spLocks noGrp="1"/>
          </p:cNvSpPr>
          <p:nvPr>
            <p:ph type="body" sz="quarter" idx="4294967295"/>
          </p:nvPr>
        </p:nvSpPr>
        <p:spPr>
          <a:xfrm>
            <a:off x="2647937" y="2360415"/>
            <a:ext cx="1267406" cy="305693"/>
          </a:xfrm>
          <a:prstGeom prst="rect">
            <a:avLst/>
          </a:prstGeom>
        </p:spPr>
        <p:txBody>
          <a:bodyPr/>
          <a:lstStyle/>
          <a:p>
            <a:pPr marL="0" indent="0" algn="ctr">
              <a:lnSpc>
                <a:spcPct val="100000"/>
              </a:lnSpc>
              <a:spcBef>
                <a:spcPts val="0"/>
              </a:spcBef>
              <a:spcAft>
                <a:spcPts val="600"/>
              </a:spcAft>
              <a:buNone/>
            </a:pPr>
            <a:r>
              <a:rPr lang="en-US" sz="1200" dirty="0" smtClean="0">
                <a:latin typeface="Arial" panose="020B0604020202020204" pitchFamily="34" charset="0"/>
                <a:cs typeface="Arial" panose="020B0604020202020204" pitchFamily="34" charset="0"/>
              </a:rPr>
              <a:t>Build-measure-learn feedback loop</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a:t>
            </a:r>
            <a:r>
              <a:rPr lang="en-US" sz="1200" dirty="0" err="1" smtClean="0">
                <a:latin typeface="Arial" panose="020B0604020202020204" pitchFamily="34" charset="0"/>
                <a:cs typeface="Arial" panose="020B0604020202020204" pitchFamily="34" charset="0"/>
              </a:rPr>
              <a:t>Ries</a:t>
            </a:r>
            <a:r>
              <a:rPr lang="en-US" sz="1200" dirty="0" smtClean="0">
                <a:latin typeface="Arial" panose="020B0604020202020204" pitchFamily="34" charset="0"/>
                <a:cs typeface="Arial" panose="020B0604020202020204" pitchFamily="34" charset="0"/>
              </a:rPr>
              <a:t>: 2011)</a:t>
            </a:r>
            <a:endParaRPr lang="en-US" sz="1200" dirty="0">
              <a:latin typeface="Arial" panose="020B0604020202020204" pitchFamily="34" charset="0"/>
              <a:cs typeface="Arial" panose="020B0604020202020204" pitchFamily="34" charset="0"/>
            </a:endParaRPr>
          </a:p>
          <a:p>
            <a:endParaRPr lang="en-GB" sz="2400" dirty="0"/>
          </a:p>
        </p:txBody>
      </p:sp>
      <p:pic>
        <p:nvPicPr>
          <p:cNvPr id="11" name="Imatge 10"/>
          <p:cNvPicPr/>
          <p:nvPr/>
        </p:nvPicPr>
        <p:blipFill>
          <a:blip r:embed="rId4"/>
          <a:stretch>
            <a:fillRect/>
          </a:stretch>
        </p:blipFill>
        <p:spPr>
          <a:xfrm>
            <a:off x="478221" y="4232590"/>
            <a:ext cx="2821628" cy="1672501"/>
          </a:xfrm>
          <a:prstGeom prst="rect">
            <a:avLst/>
          </a:prstGeom>
        </p:spPr>
      </p:pic>
    </p:spTree>
    <p:extLst>
      <p:ext uri="{BB962C8B-B14F-4D97-AF65-F5344CB8AC3E}">
        <p14:creationId xmlns:p14="http://schemas.microsoft.com/office/powerpoint/2010/main" val="316762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2829030" cy="2462561"/>
          </a:xfrm>
        </p:spPr>
        <p:txBody>
          <a:bodyPr/>
          <a:lstStyle/>
          <a:p>
            <a:pPr algn="l"/>
            <a:r>
              <a:rPr lang="en-GB" sz="3800" dirty="0" smtClean="0"/>
              <a:t>What do we need to test?</a:t>
            </a:r>
            <a:endParaRPr lang="en-GB" sz="3800" dirty="0"/>
          </a:p>
        </p:txBody>
      </p:sp>
      <p:sp>
        <p:nvSpPr>
          <p:cNvPr id="5" name="Contenidor de text 5"/>
          <p:cNvSpPr>
            <a:spLocks noGrp="1"/>
          </p:cNvSpPr>
          <p:nvPr>
            <p:ph type="body" sz="quarter" idx="4294967295"/>
          </p:nvPr>
        </p:nvSpPr>
        <p:spPr>
          <a:xfrm>
            <a:off x="4772239" y="720255"/>
            <a:ext cx="6244523" cy="4880445"/>
          </a:xfrm>
          <a:prstGeom prst="rect">
            <a:avLst/>
          </a:prstGeom>
        </p:spPr>
        <p:txBody>
          <a:bodyPr/>
          <a:lstStyle/>
          <a:p>
            <a:pPr marL="0" indent="0" algn="just">
              <a:lnSpc>
                <a:spcPts val="3360"/>
              </a:lnSpc>
              <a:spcBef>
                <a:spcPts val="0"/>
              </a:spcBef>
              <a:spcAft>
                <a:spcPts val="1200"/>
              </a:spcAft>
              <a:buNone/>
            </a:pPr>
            <a:r>
              <a:rPr lang="en-US" sz="1600" b="1" dirty="0">
                <a:latin typeface="Arial" panose="020B0604020202020204" pitchFamily="34" charset="0"/>
                <a:cs typeface="Arial" panose="020B0604020202020204" pitchFamily="34" charset="0"/>
              </a:rPr>
              <a:t>Focus on </a:t>
            </a:r>
            <a:r>
              <a:rPr lang="en-US" sz="1600" b="1" dirty="0" smtClean="0">
                <a:latin typeface="Arial" panose="020B0604020202020204" pitchFamily="34" charset="0"/>
                <a:cs typeface="Arial" panose="020B0604020202020204" pitchFamily="34" charset="0"/>
              </a:rPr>
              <a:t>our </a:t>
            </a:r>
            <a:r>
              <a:rPr lang="en-US" sz="1600" b="1" dirty="0">
                <a:latin typeface="Arial" panose="020B0604020202020204" pitchFamily="34" charset="0"/>
                <a:cs typeface="Arial" panose="020B0604020202020204" pitchFamily="34" charset="0"/>
              </a:rPr>
              <a:t>business: is it relevant, innovative and competitive?</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Relevance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idea that really satisfies a need. Enquiry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consumer about it.</a:t>
            </a:r>
          </a:p>
          <a:p>
            <a:pPr marL="0" indent="0" algn="just">
              <a:lnSpc>
                <a:spcPts val="3360"/>
              </a:lnSpc>
              <a:spcBef>
                <a:spcPts val="0"/>
              </a:spcBef>
              <a:spcAft>
                <a:spcPts val="1200"/>
              </a:spcAft>
              <a:buNone/>
            </a:pPr>
            <a:r>
              <a:rPr lang="en-US" sz="1600" b="1" dirty="0">
                <a:latin typeface="Arial" panose="020B0604020202020204" pitchFamily="34" charset="0"/>
                <a:cs typeface="Arial" panose="020B0604020202020204" pitchFamily="34" charset="0"/>
              </a:rPr>
              <a:t>Level of innovation:</a:t>
            </a:r>
            <a:r>
              <a:rPr lang="en-US" sz="1600" dirty="0">
                <a:latin typeface="Arial" panose="020B0604020202020204" pitchFamily="34" charset="0"/>
                <a:cs typeface="Arial" panose="020B0604020202020204" pitchFamily="34" charset="0"/>
              </a:rPr>
              <a:t> is a means to differentiation. Focus on the basics of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differentiation and test whether it is accepted. From this response </a:t>
            </a:r>
            <a:r>
              <a:rPr lang="en-US" sz="1600" dirty="0" smtClean="0">
                <a:latin typeface="Arial" panose="020B0604020202020204" pitchFamily="34" charset="0"/>
                <a:cs typeface="Arial" panose="020B0604020202020204" pitchFamily="34" charset="0"/>
              </a:rPr>
              <a:t>we either </a:t>
            </a:r>
            <a:r>
              <a:rPr lang="en-US" sz="1600" dirty="0">
                <a:latin typeface="Arial" panose="020B0604020202020204" pitchFamily="34" charset="0"/>
                <a:cs typeface="Arial" panose="020B0604020202020204" pitchFamily="34" charset="0"/>
              </a:rPr>
              <a:t>improve or give up the idea.</a:t>
            </a:r>
          </a:p>
          <a:p>
            <a:pPr marL="0" indent="0" algn="just">
              <a:lnSpc>
                <a:spcPts val="3360"/>
              </a:lnSpc>
              <a:spcBef>
                <a:spcPts val="0"/>
              </a:spcBef>
              <a:spcAft>
                <a:spcPts val="1200"/>
              </a:spcAft>
              <a:buNone/>
            </a:pPr>
            <a:r>
              <a:rPr lang="en-US" sz="1600" b="1" dirty="0">
                <a:latin typeface="Arial" panose="020B0604020202020204" pitchFamily="34" charset="0"/>
                <a:cs typeface="Arial" panose="020B0604020202020204" pitchFamily="34" charset="0"/>
              </a:rPr>
              <a:t>Competitive:</a:t>
            </a:r>
            <a:r>
              <a:rPr lang="en-US" sz="1600" dirty="0">
                <a:latin typeface="Arial" panose="020B0604020202020204" pitchFamily="34" charset="0"/>
                <a:cs typeface="Arial" panose="020B0604020202020204" pitchFamily="34" charset="0"/>
              </a:rPr>
              <a:t> what price is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customer willing to pay for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product or service. It does not mean to be the cheaper. Instead the price reflects relevance and </a:t>
            </a:r>
            <a:r>
              <a:rPr lang="en-US" sz="1600" dirty="0" smtClean="0">
                <a:latin typeface="Arial" panose="020B0604020202020204" pitchFamily="34" charset="0"/>
                <a:cs typeface="Arial" panose="020B0604020202020204" pitchFamily="34" charset="0"/>
              </a:rPr>
              <a:t>innovation and </a:t>
            </a:r>
            <a:r>
              <a:rPr lang="en-US" sz="1600" dirty="0">
                <a:latin typeface="Arial" panose="020B0604020202020204" pitchFamily="34" charset="0"/>
                <a:cs typeface="Arial" panose="020B0604020202020204" pitchFamily="34" charset="0"/>
              </a:rPr>
              <a:t>has to be optimal. </a:t>
            </a:r>
          </a:p>
        </p:txBody>
      </p:sp>
      <p:pic>
        <p:nvPicPr>
          <p:cNvPr id="11" name="Imatge 10"/>
          <p:cNvPicPr/>
          <p:nvPr/>
        </p:nvPicPr>
        <p:blipFill>
          <a:blip r:embed="rId2"/>
          <a:stretch>
            <a:fillRect/>
          </a:stretch>
        </p:blipFill>
        <p:spPr>
          <a:xfrm>
            <a:off x="239485" y="2282468"/>
            <a:ext cx="3451941" cy="1954901"/>
          </a:xfrm>
          <a:prstGeom prst="rect">
            <a:avLst/>
          </a:prstGeom>
        </p:spPr>
      </p:pic>
    </p:spTree>
    <p:extLst>
      <p:ext uri="{BB962C8B-B14F-4D97-AF65-F5344CB8AC3E}">
        <p14:creationId xmlns:p14="http://schemas.microsoft.com/office/powerpoint/2010/main" val="2144247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solidFill>
                  <a:schemeClr val="accent6">
                    <a:lumMod val="40000"/>
                    <a:lumOff val="60000"/>
                  </a:schemeClr>
                </a:solidFill>
              </a:rPr>
              <a:t>Questions and Answers</a:t>
            </a:r>
          </a:p>
          <a:p>
            <a:r>
              <a:rPr lang="en-GB" dirty="0" smtClean="0">
                <a:solidFill>
                  <a:schemeClr val="accent6">
                    <a:lumMod val="40000"/>
                    <a:lumOff val="60000"/>
                  </a:schemeClr>
                </a:solidFill>
              </a:rPr>
              <a:t>Experience-sharing</a:t>
            </a:r>
            <a:endParaRPr lang="en-GB" dirty="0">
              <a:solidFill>
                <a:schemeClr val="accent6">
                  <a:lumMod val="40000"/>
                  <a:lumOff val="60000"/>
                </a:schemeClr>
              </a:solidFill>
            </a:endParaRPr>
          </a:p>
        </p:txBody>
      </p:sp>
    </p:spTree>
    <p:extLst>
      <p:ext uri="{BB962C8B-B14F-4D97-AF65-F5344CB8AC3E}">
        <p14:creationId xmlns:p14="http://schemas.microsoft.com/office/powerpoint/2010/main" val="867178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Tips for entrepreneurs</a:t>
            </a:r>
            <a:endParaRPr lang="en-GB" sz="3800" dirty="0"/>
          </a:p>
        </p:txBody>
      </p:sp>
      <p:sp>
        <p:nvSpPr>
          <p:cNvPr id="4" name="Contenidor de text 5"/>
          <p:cNvSpPr>
            <a:spLocks noGrp="1"/>
          </p:cNvSpPr>
          <p:nvPr>
            <p:ph type="body" sz="quarter" idx="4294967295"/>
          </p:nvPr>
        </p:nvSpPr>
        <p:spPr>
          <a:xfrm>
            <a:off x="3499339" y="720255"/>
            <a:ext cx="7517424" cy="5117837"/>
          </a:xfrm>
          <a:prstGeom prst="rect">
            <a:avLst/>
          </a:prstGeom>
        </p:spPr>
        <p:txBody>
          <a:bodyPr/>
          <a:lstStyle/>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Our </a:t>
            </a:r>
            <a:r>
              <a:rPr lang="en-US" sz="1600" b="1" dirty="0">
                <a:latin typeface="Arial" panose="020B0604020202020204" pitchFamily="34" charset="0"/>
                <a:cs typeface="Arial" panose="020B0604020202020204" pitchFamily="34" charset="0"/>
              </a:rPr>
              <a:t>clients are not </a:t>
            </a:r>
            <a:r>
              <a:rPr lang="en-US" sz="1600" b="1" dirty="0" smtClean="0">
                <a:latin typeface="Arial" panose="020B0604020202020204" pitchFamily="34" charset="0"/>
                <a:cs typeface="Arial" panose="020B0604020202020204" pitchFamily="34" charset="0"/>
              </a:rPr>
              <a:t>us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 common error is to believe that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customers will have similar taste, interests or needs than </a:t>
            </a:r>
            <a:r>
              <a:rPr lang="en-US" sz="1600" dirty="0" smtClean="0">
                <a:latin typeface="Arial" panose="020B0604020202020204" pitchFamily="34" charset="0"/>
                <a:cs typeface="Arial" panose="020B0604020202020204" pitchFamily="34" charset="0"/>
              </a:rPr>
              <a:t>us. </a:t>
            </a:r>
            <a:r>
              <a:rPr lang="en-US" sz="1600" dirty="0">
                <a:latin typeface="Arial" panose="020B0604020202020204" pitchFamily="34" charset="0"/>
                <a:cs typeface="Arial" panose="020B0604020202020204" pitchFamily="34" charset="0"/>
              </a:rPr>
              <a:t>Often this is not the case, </a:t>
            </a:r>
            <a:r>
              <a:rPr lang="en-US" sz="1600" dirty="0" smtClean="0">
                <a:latin typeface="Arial" panose="020B0604020202020204" pitchFamily="34" charset="0"/>
                <a:cs typeface="Arial" panose="020B0604020202020204" pitchFamily="34" charset="0"/>
              </a:rPr>
              <a:t>therefore we </a:t>
            </a:r>
            <a:r>
              <a:rPr lang="en-US" sz="1600" dirty="0">
                <a:latin typeface="Arial" panose="020B0604020202020204" pitchFamily="34" charset="0"/>
                <a:cs typeface="Arial" panose="020B0604020202020204" pitchFamily="34" charset="0"/>
              </a:rPr>
              <a:t>need to check it outside, in the real world.</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Stay </a:t>
            </a:r>
            <a:r>
              <a:rPr lang="en-US" sz="1600" b="1" dirty="0">
                <a:latin typeface="Arial" panose="020B0604020202020204" pitchFamily="34" charset="0"/>
                <a:cs typeface="Arial" panose="020B0604020202020204" pitchFamily="34" charset="0"/>
              </a:rPr>
              <a:t>hidden is not an option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We </a:t>
            </a:r>
            <a:r>
              <a:rPr lang="en-US" sz="1600" dirty="0">
                <a:latin typeface="Arial" panose="020B0604020202020204" pitchFamily="34" charset="0"/>
                <a:cs typeface="Arial" panose="020B0604020202020204" pitchFamily="34" charset="0"/>
              </a:rPr>
              <a:t>must go out, test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product or service and get feedback from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potential customers as soon as possible. No matters whether the product or service is ready, </a:t>
            </a:r>
            <a:r>
              <a:rPr lang="en-US" sz="1600" dirty="0" smtClean="0">
                <a:latin typeface="Arial" panose="020B0604020202020204" pitchFamily="34" charset="0"/>
                <a:cs typeface="Arial" panose="020B0604020202020204" pitchFamily="34" charset="0"/>
              </a:rPr>
              <a:t>we just </a:t>
            </a:r>
            <a:r>
              <a:rPr lang="en-US" sz="1600" dirty="0">
                <a:latin typeface="Arial" panose="020B0604020202020204" pitchFamily="34" charset="0"/>
                <a:cs typeface="Arial" panose="020B0604020202020204" pitchFamily="34" charset="0"/>
              </a:rPr>
              <a:t>pretend it is, and get information from </a:t>
            </a:r>
            <a:r>
              <a:rPr lang="en-US" sz="1600" dirty="0" smtClean="0">
                <a:latin typeface="Arial" panose="020B0604020202020204" pitchFamily="34" charset="0"/>
                <a:cs typeface="Arial" panose="020B0604020202020204" pitchFamily="34" charset="0"/>
              </a:rPr>
              <a:t>potential </a:t>
            </a:r>
            <a:r>
              <a:rPr lang="en-US" sz="1600" dirty="0">
                <a:latin typeface="Arial" panose="020B0604020202020204" pitchFamily="34" charset="0"/>
                <a:cs typeface="Arial" panose="020B0604020202020204" pitchFamily="34" charset="0"/>
              </a:rPr>
              <a:t>buyers. It will help fine-tune it.</a:t>
            </a:r>
          </a:p>
          <a:p>
            <a:pPr marL="0" indent="0" algn="just">
              <a:lnSpc>
                <a:spcPts val="3360"/>
              </a:lnSpc>
              <a:spcBef>
                <a:spcPts val="0"/>
              </a:spcBef>
              <a:spcAft>
                <a:spcPts val="1200"/>
              </a:spcAft>
              <a:buNone/>
            </a:pPr>
            <a:r>
              <a:rPr lang="en-US" sz="1600" b="1" dirty="0" smtClean="0">
                <a:latin typeface="Arial" panose="020B0604020202020204" pitchFamily="34" charset="0"/>
                <a:cs typeface="Arial" panose="020B0604020202020204" pitchFamily="34" charset="0"/>
              </a:rPr>
              <a:t>Make sure we know our client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who’s </a:t>
            </a:r>
            <a:r>
              <a:rPr lang="en-US" sz="1600" dirty="0" smtClean="0">
                <a:latin typeface="Arial" panose="020B0604020202020204" pitchFamily="34" charset="0"/>
                <a:cs typeface="Arial" panose="020B0604020202020204" pitchFamily="34" charset="0"/>
              </a:rPr>
              <a:t>our </a:t>
            </a:r>
            <a:r>
              <a:rPr lang="en-US" sz="1600" dirty="0">
                <a:latin typeface="Arial" panose="020B0604020202020204" pitchFamily="34" charset="0"/>
                <a:cs typeface="Arial" panose="020B0604020202020204" pitchFamily="34" charset="0"/>
              </a:rPr>
              <a:t>client? </a:t>
            </a: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does </a:t>
            </a:r>
            <a:r>
              <a:rPr lang="en-US" sz="1600" dirty="0" smtClean="0">
                <a:latin typeface="Arial" panose="020B0604020202020204" pitchFamily="34" charset="0"/>
                <a:cs typeface="Arial" panose="020B0604020202020204" pitchFamily="34" charset="0"/>
              </a:rPr>
              <a:t>he/she </a:t>
            </a:r>
            <a:r>
              <a:rPr lang="en-US" sz="1600" dirty="0">
                <a:latin typeface="Arial" panose="020B0604020202020204" pitchFamily="34" charset="0"/>
                <a:cs typeface="Arial" panose="020B0604020202020204" pitchFamily="34" charset="0"/>
              </a:rPr>
              <a:t>want/need? </a:t>
            </a:r>
            <a:r>
              <a:rPr lang="en-US" sz="1600" dirty="0" smtClean="0">
                <a:latin typeface="Arial" panose="020B0604020202020204" pitchFamily="34" charset="0"/>
                <a:cs typeface="Arial" panose="020B0604020202020204" pitchFamily="34" charset="0"/>
              </a:rPr>
              <a:t>Can we </a:t>
            </a:r>
            <a:r>
              <a:rPr lang="en-US" sz="1600" dirty="0">
                <a:latin typeface="Arial" panose="020B0604020202020204" pitchFamily="34" charset="0"/>
                <a:cs typeface="Arial" panose="020B0604020202020204" pitchFamily="34" charset="0"/>
              </a:rPr>
              <a:t>contact him/her directly</a:t>
            </a:r>
            <a:r>
              <a:rPr lang="en-US" sz="1600" dirty="0" smtClean="0">
                <a:latin typeface="Arial" panose="020B0604020202020204" pitchFamily="34" charset="0"/>
                <a:cs typeface="Arial" panose="020B0604020202020204" pitchFamily="34" charset="0"/>
              </a:rPr>
              <a:t>? How </a:t>
            </a:r>
            <a:r>
              <a:rPr lang="en-US" sz="1600" dirty="0">
                <a:latin typeface="Arial" panose="020B0604020202020204" pitchFamily="34" charset="0"/>
                <a:cs typeface="Arial" panose="020B0604020202020204" pitchFamily="34" charset="0"/>
              </a:rPr>
              <a:t>does he live? where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512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Design the Test</a:t>
            </a:r>
            <a:endParaRPr lang="en-GB" sz="3800" dirty="0"/>
          </a:p>
        </p:txBody>
      </p:sp>
      <p:sp>
        <p:nvSpPr>
          <p:cNvPr id="4" name="Contenidor de text 5"/>
          <p:cNvSpPr>
            <a:spLocks noGrp="1"/>
          </p:cNvSpPr>
          <p:nvPr>
            <p:ph type="body" sz="quarter" idx="4294967295"/>
          </p:nvPr>
        </p:nvSpPr>
        <p:spPr>
          <a:xfrm>
            <a:off x="4706111" y="856090"/>
            <a:ext cx="6358129" cy="4922918"/>
          </a:xfrm>
          <a:prstGeom prst="rect">
            <a:avLst/>
          </a:prstGeom>
        </p:spPr>
        <p:txBody>
          <a:bodyPr/>
          <a:lstStyle/>
          <a:p>
            <a:pPr marL="0" indent="0" algn="just">
              <a:lnSpc>
                <a:spcPts val="3360"/>
              </a:lnSpc>
              <a:spcBef>
                <a:spcPts val="0"/>
              </a:spcBef>
              <a:buNone/>
            </a:pPr>
            <a:r>
              <a:rPr lang="en-US" sz="1400" b="1" dirty="0" smtClean="0">
                <a:solidFill>
                  <a:schemeClr val="accent1"/>
                </a:solidFill>
                <a:latin typeface="Arial" panose="020B0604020202020204" pitchFamily="34" charset="0"/>
                <a:cs typeface="Arial" panose="020B0604020202020204" pitchFamily="34" charset="0"/>
              </a:rPr>
              <a:t>Design the test. </a:t>
            </a:r>
            <a:r>
              <a:rPr lang="en-US" sz="1400" dirty="0" smtClean="0">
                <a:solidFill>
                  <a:schemeClr val="accent1"/>
                </a:solidFill>
                <a:latin typeface="Arial" panose="020B0604020202020204" pitchFamily="34" charset="0"/>
                <a:cs typeface="Arial" panose="020B0604020202020204" pitchFamily="34" charset="0"/>
              </a:rPr>
              <a:t>We have to  review our project, identify hypothesis which still need to be validated and formulate questions. Relevant issues that we may want to validate:</a:t>
            </a:r>
            <a:endParaRPr lang="en-US" sz="1400" dirty="0">
              <a:solidFill>
                <a:schemeClr val="accent1"/>
              </a:solidFill>
              <a:latin typeface="Arial" panose="020B0604020202020204" pitchFamily="34" charset="0"/>
              <a:cs typeface="Arial" panose="020B0604020202020204" pitchFamily="34" charset="0"/>
            </a:endParaRPr>
          </a:p>
          <a:p>
            <a:pPr algn="just">
              <a:lnSpc>
                <a:spcPts val="3360"/>
              </a:lnSpc>
              <a:spcBef>
                <a:spcPts val="0"/>
              </a:spcBef>
            </a:pPr>
            <a:r>
              <a:rPr lang="en-US" sz="1400" b="1" dirty="0" smtClean="0">
                <a:latin typeface="Arial" panose="020B0604020202020204" pitchFamily="34" charset="0"/>
                <a:cs typeface="Arial" panose="020B0604020202020204" pitchFamily="34" charset="0"/>
              </a:rPr>
              <a:t>Objectives. </a:t>
            </a:r>
            <a:r>
              <a:rPr lang="en-US" sz="1400" dirty="0" smtClean="0">
                <a:latin typeface="Arial" panose="020B0604020202020204" pitchFamily="34" charset="0"/>
                <a:cs typeface="Arial" panose="020B0604020202020204" pitchFamily="34" charset="0"/>
              </a:rPr>
              <a:t>Are those based on real problems and needs?</a:t>
            </a:r>
          </a:p>
          <a:p>
            <a:pPr algn="just">
              <a:lnSpc>
                <a:spcPts val="3360"/>
              </a:lnSpc>
              <a:spcBef>
                <a:spcPts val="0"/>
              </a:spcBef>
            </a:pPr>
            <a:r>
              <a:rPr lang="en-US" sz="1400" b="1" dirty="0" smtClean="0">
                <a:latin typeface="Arial" panose="020B0604020202020204" pitchFamily="34" charset="0"/>
                <a:cs typeface="Arial" panose="020B0604020202020204" pitchFamily="34" charset="0"/>
              </a:rPr>
              <a:t>Customers. </a:t>
            </a:r>
            <a:r>
              <a:rPr lang="en-US" sz="1400" dirty="0" smtClean="0">
                <a:latin typeface="Arial" panose="020B0604020202020204" pitchFamily="34" charset="0"/>
                <a:cs typeface="Arial" panose="020B0604020202020204" pitchFamily="34" charset="0"/>
              </a:rPr>
              <a:t>Segmentation, needs, aspirations, pains, profile, sensations, involvement.</a:t>
            </a:r>
          </a:p>
          <a:p>
            <a:pPr algn="just">
              <a:lnSpc>
                <a:spcPts val="3360"/>
              </a:lnSpc>
              <a:spcBef>
                <a:spcPts val="0"/>
              </a:spcBef>
            </a:pPr>
            <a:r>
              <a:rPr lang="en-US" sz="1400" b="1" dirty="0" smtClean="0">
                <a:latin typeface="Arial" panose="020B0604020202020204" pitchFamily="34" charset="0"/>
                <a:cs typeface="Arial" panose="020B0604020202020204" pitchFamily="34" charset="0"/>
              </a:rPr>
              <a:t>Stakeholders. </a:t>
            </a:r>
            <a:r>
              <a:rPr lang="en-US" sz="1400" dirty="0" smtClean="0">
                <a:latin typeface="Arial" panose="020B0604020202020204" pitchFamily="34" charset="0"/>
                <a:cs typeface="Arial" panose="020B0604020202020204" pitchFamily="34" charset="0"/>
              </a:rPr>
              <a:t>Identification (no one is missing?), involvement, gives and gets.</a:t>
            </a:r>
          </a:p>
          <a:p>
            <a:pPr algn="just">
              <a:lnSpc>
                <a:spcPts val="3360"/>
              </a:lnSpc>
              <a:spcBef>
                <a:spcPts val="0"/>
              </a:spcBef>
            </a:pPr>
            <a:r>
              <a:rPr lang="en-US" sz="1400" b="1" dirty="0" smtClean="0">
                <a:latin typeface="Arial" panose="020B0604020202020204" pitchFamily="34" charset="0"/>
                <a:cs typeface="Arial" panose="020B0604020202020204" pitchFamily="34" charset="0"/>
              </a:rPr>
              <a:t>Value Proposition. </a:t>
            </a:r>
            <a:r>
              <a:rPr lang="en-US" sz="1400" dirty="0" smtClean="0">
                <a:latin typeface="Arial" panose="020B0604020202020204" pitchFamily="34" charset="0"/>
                <a:cs typeface="Arial" panose="020B0604020202020204" pitchFamily="34" charset="0"/>
              </a:rPr>
              <a:t>Customers’ satisfaction and willingness to pay, market and competitors. To check the VP we may need prototypes.</a:t>
            </a:r>
            <a:endParaRPr lang="en-US" sz="1400" b="1" dirty="0" smtClean="0">
              <a:latin typeface="Arial" panose="020B0604020202020204" pitchFamily="34" charset="0"/>
              <a:cs typeface="Arial" panose="020B0604020202020204" pitchFamily="34" charset="0"/>
            </a:endParaRPr>
          </a:p>
        </p:txBody>
      </p:sp>
      <p:pic>
        <p:nvPicPr>
          <p:cNvPr id="2" name="Imatge 1"/>
          <p:cNvPicPr>
            <a:picLocks noChangeAspect="1"/>
          </p:cNvPicPr>
          <p:nvPr/>
        </p:nvPicPr>
        <p:blipFill>
          <a:blip r:embed="rId3"/>
          <a:stretch>
            <a:fillRect/>
          </a:stretch>
        </p:blipFill>
        <p:spPr>
          <a:xfrm>
            <a:off x="239483" y="1740930"/>
            <a:ext cx="2997493" cy="3242481"/>
          </a:xfrm>
          <a:prstGeom prst="rect">
            <a:avLst/>
          </a:prstGeom>
        </p:spPr>
      </p:pic>
    </p:spTree>
    <p:extLst>
      <p:ext uri="{BB962C8B-B14F-4D97-AF65-F5344CB8AC3E}">
        <p14:creationId xmlns:p14="http://schemas.microsoft.com/office/powerpoint/2010/main" val="3996660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Carry out the Test</a:t>
            </a:r>
            <a:endParaRPr lang="en-GB" sz="3800" dirty="0"/>
          </a:p>
        </p:txBody>
      </p:sp>
      <p:sp>
        <p:nvSpPr>
          <p:cNvPr id="4" name="Contenidor de text 5"/>
          <p:cNvSpPr>
            <a:spLocks noGrp="1"/>
          </p:cNvSpPr>
          <p:nvPr>
            <p:ph type="body" sz="quarter" idx="4294967295"/>
          </p:nvPr>
        </p:nvSpPr>
        <p:spPr>
          <a:xfrm>
            <a:off x="248628" y="1644858"/>
            <a:ext cx="4237648" cy="4641642"/>
          </a:xfrm>
          <a:prstGeom prst="rect">
            <a:avLst/>
          </a:prstGeom>
        </p:spPr>
        <p:txBody>
          <a:bodyPr/>
          <a:lstStyle/>
          <a:p>
            <a:pPr marL="0" indent="0" algn="just">
              <a:lnSpc>
                <a:spcPts val="3360"/>
              </a:lnSpc>
              <a:spcBef>
                <a:spcPts val="0"/>
              </a:spcBef>
              <a:buNone/>
            </a:pPr>
            <a:r>
              <a:rPr lang="en-US" sz="1400" dirty="0">
                <a:solidFill>
                  <a:schemeClr val="accent1"/>
                </a:solidFill>
                <a:latin typeface="Arial" panose="020B0604020202020204" pitchFamily="34" charset="0"/>
                <a:cs typeface="Arial" panose="020B0604020202020204" pitchFamily="34" charset="0"/>
              </a:rPr>
              <a:t>Select the best channels to reach customers and stakeholders </a:t>
            </a:r>
            <a:r>
              <a:rPr lang="en-US" sz="1400" dirty="0" smtClean="0">
                <a:solidFill>
                  <a:schemeClr val="accent1"/>
                </a:solidFill>
                <a:latin typeface="Arial" panose="020B0604020202020204" pitchFamily="34" charset="0"/>
                <a:cs typeface="Arial" panose="020B0604020202020204" pitchFamily="34" charset="0"/>
              </a:rPr>
              <a:t>(interviews, focus groups, observation, social networks…). </a:t>
            </a:r>
            <a:r>
              <a:rPr lang="en-US" sz="1400" dirty="0">
                <a:solidFill>
                  <a:schemeClr val="accent1"/>
                </a:solidFill>
                <a:latin typeface="Arial" panose="020B0604020202020204" pitchFamily="34" charset="0"/>
                <a:cs typeface="Arial" panose="020B0604020202020204" pitchFamily="34" charset="0"/>
              </a:rPr>
              <a:t>Go </a:t>
            </a:r>
            <a:r>
              <a:rPr lang="en-US" sz="1400" dirty="0" smtClean="0">
                <a:solidFill>
                  <a:schemeClr val="accent1"/>
                </a:solidFill>
                <a:latin typeface="Arial" panose="020B0604020202020204" pitchFamily="34" charset="0"/>
                <a:cs typeface="Arial" panose="020B0604020202020204" pitchFamily="34" charset="0"/>
              </a:rPr>
              <a:t>out and talk to our customers and stakeholders and ask them about our questions. Validate the hypothesis or correct them, integrate the knowledge we have gathered with customers and stakeholders into our project.</a:t>
            </a:r>
          </a:p>
          <a:p>
            <a:pPr marL="0" indent="0" algn="just">
              <a:lnSpc>
                <a:spcPts val="3360"/>
              </a:lnSpc>
              <a:spcBef>
                <a:spcPts val="0"/>
              </a:spcBef>
              <a:buNone/>
            </a:pPr>
            <a:r>
              <a:rPr lang="en-US" sz="1400" dirty="0" smtClean="0">
                <a:solidFill>
                  <a:schemeClr val="accent1"/>
                </a:solidFill>
                <a:latin typeface="Arial" panose="020B0604020202020204" pitchFamily="34" charset="0"/>
                <a:cs typeface="Arial" panose="020B0604020202020204" pitchFamily="34" charset="0"/>
              </a:rPr>
              <a:t>If necessary, </a:t>
            </a:r>
            <a:r>
              <a:rPr lang="en-US" sz="1400" b="1" dirty="0" smtClean="0">
                <a:solidFill>
                  <a:schemeClr val="accent1"/>
                </a:solidFill>
                <a:latin typeface="Arial" panose="020B0604020202020204" pitchFamily="34" charset="0"/>
                <a:cs typeface="Arial" panose="020B0604020202020204" pitchFamily="34" charset="0"/>
              </a:rPr>
              <a:t>pivot our value proposition </a:t>
            </a:r>
            <a:r>
              <a:rPr lang="en-US" sz="1400" dirty="0" smtClean="0">
                <a:solidFill>
                  <a:schemeClr val="accent1"/>
                </a:solidFill>
                <a:latin typeface="Arial" panose="020B0604020202020204" pitchFamily="34" charset="0"/>
                <a:cs typeface="Arial" panose="020B0604020202020204" pitchFamily="34" charset="0"/>
              </a:rPr>
              <a:t>(or even reject the project).</a:t>
            </a:r>
            <a:endParaRPr lang="en-US" sz="1400" dirty="0">
              <a:solidFill>
                <a:schemeClr val="accent1"/>
              </a:solidFill>
              <a:latin typeface="Arial" panose="020B0604020202020204" pitchFamily="34" charset="0"/>
              <a:cs typeface="Arial" panose="020B0604020202020204" pitchFamily="34" charset="0"/>
            </a:endParaRPr>
          </a:p>
        </p:txBody>
      </p:sp>
      <p:pic>
        <p:nvPicPr>
          <p:cNvPr id="5" name="Google Shape;220;p29"/>
          <p:cNvPicPr preferRelativeResize="0"/>
          <p:nvPr/>
        </p:nvPicPr>
        <p:blipFill rotWithShape="1">
          <a:blip r:embed="rId3">
            <a:alphaModFix/>
          </a:blip>
          <a:srcRect/>
          <a:stretch/>
        </p:blipFill>
        <p:spPr>
          <a:xfrm>
            <a:off x="5335016" y="4191927"/>
            <a:ext cx="5565900" cy="1500300"/>
          </a:xfrm>
          <a:prstGeom prst="rect">
            <a:avLst/>
          </a:prstGeom>
          <a:noFill/>
          <a:ln>
            <a:noFill/>
          </a:ln>
        </p:spPr>
      </p:pic>
      <p:pic>
        <p:nvPicPr>
          <p:cNvPr id="6" name="Google Shape;221;p29"/>
          <p:cNvPicPr preferRelativeResize="0"/>
          <p:nvPr/>
        </p:nvPicPr>
        <p:blipFill rotWithShape="1">
          <a:blip r:embed="rId4">
            <a:alphaModFix/>
          </a:blip>
          <a:srcRect/>
          <a:stretch/>
        </p:blipFill>
        <p:spPr>
          <a:xfrm>
            <a:off x="5246216" y="1110008"/>
            <a:ext cx="5743500" cy="2638500"/>
          </a:xfrm>
          <a:prstGeom prst="rect">
            <a:avLst/>
          </a:prstGeom>
          <a:noFill/>
          <a:ln>
            <a:noFill/>
          </a:ln>
        </p:spPr>
      </p:pic>
    </p:spTree>
    <p:extLst>
      <p:ext uri="{BB962C8B-B14F-4D97-AF65-F5344CB8AC3E}">
        <p14:creationId xmlns:p14="http://schemas.microsoft.com/office/powerpoint/2010/main" val="895728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3" y="614747"/>
            <a:ext cx="2758693" cy="2462561"/>
          </a:xfrm>
        </p:spPr>
        <p:txBody>
          <a:bodyPr/>
          <a:lstStyle/>
          <a:p>
            <a:pPr algn="l"/>
            <a:r>
              <a:rPr lang="en-GB" sz="3800" dirty="0" smtClean="0"/>
              <a:t>Tips for trainers</a:t>
            </a:r>
            <a:endParaRPr lang="en-GB" sz="3800" dirty="0"/>
          </a:p>
        </p:txBody>
      </p:sp>
      <p:sp>
        <p:nvSpPr>
          <p:cNvPr id="4" name="Contenidor de text 5"/>
          <p:cNvSpPr>
            <a:spLocks noGrp="1"/>
          </p:cNvSpPr>
          <p:nvPr>
            <p:ph type="body" sz="quarter" idx="4294967295"/>
          </p:nvPr>
        </p:nvSpPr>
        <p:spPr>
          <a:xfrm>
            <a:off x="3556231" y="1509149"/>
            <a:ext cx="7517424" cy="3824851"/>
          </a:xfrm>
          <a:prstGeom prst="rect">
            <a:avLst/>
          </a:prstGeom>
        </p:spPr>
        <p:txBody>
          <a:bodyPr/>
          <a:lstStyle/>
          <a:p>
            <a:pPr marL="0" indent="0" algn="just">
              <a:lnSpc>
                <a:spcPts val="3360"/>
              </a:lnSpc>
              <a:spcBef>
                <a:spcPts val="0"/>
              </a:spcBef>
              <a:spcAft>
                <a:spcPts val="1200"/>
              </a:spcAft>
              <a:buNone/>
            </a:pPr>
            <a:r>
              <a:rPr lang="en-US" sz="2400" b="1" dirty="0" smtClean="0">
                <a:solidFill>
                  <a:schemeClr val="accent1"/>
                </a:solidFill>
                <a:latin typeface="Arial" panose="020B0604020202020204" pitchFamily="34" charset="0"/>
                <a:cs typeface="Arial" panose="020B0604020202020204" pitchFamily="34" charset="0"/>
              </a:rPr>
              <a:t>This phase involves plenty of research by the green entrepreneurs. Make sure they take the necessary time and consult sufficient and reliable sources.</a:t>
            </a:r>
          </a:p>
          <a:p>
            <a:pPr marL="0" indent="0" algn="just">
              <a:lnSpc>
                <a:spcPts val="3360"/>
              </a:lnSpc>
              <a:spcBef>
                <a:spcPts val="0"/>
              </a:spcBef>
              <a:spcAft>
                <a:spcPts val="1200"/>
              </a:spcAft>
              <a:buNone/>
            </a:pPr>
            <a:r>
              <a:rPr lang="en-US" sz="2400" b="1" dirty="0" smtClean="0">
                <a:solidFill>
                  <a:schemeClr val="accent1"/>
                </a:solidFill>
                <a:latin typeface="Arial" panose="020B0604020202020204" pitchFamily="34" charset="0"/>
                <a:cs typeface="Arial" panose="020B0604020202020204" pitchFamily="34" charset="0"/>
              </a:rPr>
              <a:t>The value proposition is the essence of a business and so we have to help green entrepreneurs define appropriate tests to validate and improve it through co-creation.</a:t>
            </a:r>
            <a:endParaRPr lang="en-US" sz="24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0501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en-GB" dirty="0" smtClean="0">
                <a:solidFill>
                  <a:srgbClr val="FFC000"/>
                </a:solidFill>
              </a:rPr>
              <a:t>Homework:</a:t>
            </a:r>
          </a:p>
          <a:p>
            <a:r>
              <a:rPr lang="en-US" sz="3400" dirty="0">
                <a:solidFill>
                  <a:srgbClr val="FFC000"/>
                </a:solidFill>
              </a:rPr>
              <a:t>Exercise 7. Identify and map the stakeholders</a:t>
            </a:r>
          </a:p>
          <a:p>
            <a:r>
              <a:rPr lang="en-US" sz="3400" dirty="0">
                <a:solidFill>
                  <a:srgbClr val="FFC000"/>
                </a:solidFill>
              </a:rPr>
              <a:t>Exercise 8. Customer </a:t>
            </a:r>
            <a:r>
              <a:rPr lang="en-US" sz="3400" dirty="0" smtClean="0">
                <a:solidFill>
                  <a:srgbClr val="FFC000"/>
                </a:solidFill>
              </a:rPr>
              <a:t>segments</a:t>
            </a:r>
          </a:p>
          <a:p>
            <a:r>
              <a:rPr lang="en-US" sz="3400" dirty="0">
                <a:solidFill>
                  <a:srgbClr val="FFC000"/>
                </a:solidFill>
              </a:rPr>
              <a:t>Exercise 9. Value proposition</a:t>
            </a:r>
          </a:p>
          <a:p>
            <a:r>
              <a:rPr lang="en-US" sz="3400" dirty="0">
                <a:solidFill>
                  <a:srgbClr val="FFC000"/>
                </a:solidFill>
              </a:rPr>
              <a:t>Exercise 10. Test</a:t>
            </a:r>
          </a:p>
          <a:p>
            <a:r>
              <a:rPr lang="en-US" sz="3400" dirty="0">
                <a:solidFill>
                  <a:srgbClr val="FFC000"/>
                </a:solidFill>
              </a:rPr>
              <a:t>Exercise 11. </a:t>
            </a:r>
            <a:r>
              <a:rPr lang="en-US" sz="3400">
                <a:solidFill>
                  <a:srgbClr val="FFC000"/>
                </a:solidFill>
              </a:rPr>
              <a:t>Pivoting the VP</a:t>
            </a:r>
          </a:p>
          <a:p>
            <a:endParaRPr lang="en-US" sz="3400" dirty="0">
              <a:solidFill>
                <a:srgbClr val="FFC000"/>
              </a:solidFill>
            </a:endParaRPr>
          </a:p>
          <a:p>
            <a:endParaRPr lang="en-US" sz="3400" dirty="0">
              <a:solidFill>
                <a:srgbClr val="FFC000"/>
              </a:solidFill>
            </a:endParaRPr>
          </a:p>
        </p:txBody>
      </p:sp>
    </p:spTree>
    <p:extLst>
      <p:ext uri="{BB962C8B-B14F-4D97-AF65-F5344CB8AC3E}">
        <p14:creationId xmlns:p14="http://schemas.microsoft.com/office/powerpoint/2010/main" val="3199883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p:nvPr/>
        </p:nvPicPr>
        <p:blipFill>
          <a:blip r:embed="rId3"/>
          <a:stretch>
            <a:fillRect/>
          </a:stretch>
        </p:blipFill>
        <p:spPr>
          <a:xfrm>
            <a:off x="7059405" y="3024585"/>
            <a:ext cx="3253882" cy="2479233"/>
          </a:xfrm>
          <a:prstGeom prst="rect">
            <a:avLst/>
          </a:prstGeom>
        </p:spPr>
      </p:pic>
      <p:sp>
        <p:nvSpPr>
          <p:cNvPr id="10" name="Contenidor de text 5"/>
          <p:cNvSpPr>
            <a:spLocks noGrp="1"/>
          </p:cNvSpPr>
          <p:nvPr>
            <p:ph type="body" sz="quarter" idx="4294967295"/>
          </p:nvPr>
        </p:nvSpPr>
        <p:spPr>
          <a:xfrm>
            <a:off x="868680" y="1375084"/>
            <a:ext cx="4334256" cy="4906005"/>
          </a:xfrm>
          <a:prstGeom prst="rect">
            <a:avLst/>
          </a:prstGeom>
        </p:spPr>
        <p:txBody>
          <a:bodyPr/>
          <a:lstStyle/>
          <a:p>
            <a:pPr marL="0" indent="0" algn="just">
              <a:lnSpc>
                <a:spcPct val="100000"/>
              </a:lnSpc>
              <a:spcBef>
                <a:spcPts val="0"/>
              </a:spcBef>
              <a:spcAft>
                <a:spcPts val="1200"/>
              </a:spcAft>
              <a:buNone/>
            </a:pPr>
            <a:r>
              <a:rPr lang="en-US" sz="1600" b="1" dirty="0">
                <a:solidFill>
                  <a:schemeClr val="accent5"/>
                </a:solidFill>
                <a:latin typeface="Arial" panose="020B0604020202020204" pitchFamily="34" charset="0"/>
                <a:cs typeface="Arial" panose="020B0604020202020204" pitchFamily="34" charset="0"/>
              </a:rPr>
              <a:t>GBM</a:t>
            </a:r>
            <a:r>
              <a:rPr lang="en-US" sz="1600" dirty="0">
                <a:latin typeface="Arial" panose="020B0604020202020204" pitchFamily="34" charset="0"/>
                <a:cs typeface="Arial" panose="020B0604020202020204" pitchFamily="34" charset="0"/>
              </a:rPr>
              <a:t> as central design tool in each iteration with 4 main areas: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Who?</a:t>
            </a:r>
            <a:r>
              <a:rPr lang="en-US" sz="1600" dirty="0">
                <a:latin typeface="Arial" panose="020B0604020202020204" pitchFamily="34" charset="0"/>
                <a:cs typeface="Arial" panose="020B0604020202020204" pitchFamily="34" charset="0"/>
              </a:rPr>
              <a:t>: Stakeholders and Customers Segments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What?</a:t>
            </a:r>
            <a:r>
              <a:rPr lang="en-US" sz="1600" dirty="0">
                <a:latin typeface="Arial" panose="020B0604020202020204" pitchFamily="34" charset="0"/>
                <a:cs typeface="Arial" panose="020B0604020202020204" pitchFamily="34" charset="0"/>
              </a:rPr>
              <a:t>: Value Proposition</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Customers relationships and channels, and key activities and resources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Cost structure and revenue stream</a:t>
            </a:r>
          </a:p>
          <a:p>
            <a:pPr marL="0" indent="0" algn="just">
              <a:lnSpc>
                <a:spcPct val="100000"/>
              </a:lnSpc>
              <a:spcBef>
                <a:spcPts val="0"/>
              </a:spcBef>
              <a:buNone/>
            </a:pPr>
            <a:endParaRPr lang="en-US" sz="1600" dirty="0" smtClean="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n-US" sz="1600" dirty="0" smtClean="0">
                <a:latin typeface="Arial" panose="020B0604020202020204" pitchFamily="34" charset="0"/>
                <a:cs typeface="Arial" panose="020B0604020202020204" pitchFamily="34" charset="0"/>
              </a:rPr>
              <a:t>Green business’ direction has been set (</a:t>
            </a:r>
            <a:r>
              <a:rPr lang="en-US" sz="1600" b="1" dirty="0" smtClean="0">
                <a:solidFill>
                  <a:schemeClr val="accent5"/>
                </a:solidFill>
                <a:latin typeface="Arial" panose="020B0604020202020204" pitchFamily="34" charset="0"/>
                <a:cs typeface="Arial" panose="020B0604020202020204" pitchFamily="34" charset="0"/>
              </a:rPr>
              <a:t>Why?</a:t>
            </a:r>
            <a:r>
              <a:rPr lang="en-US" sz="1600" dirty="0" smtClean="0">
                <a:latin typeface="Arial" panose="020B0604020202020204" pitchFamily="34" charset="0"/>
                <a:cs typeface="Arial" panose="020B0604020202020204" pitchFamily="34" charset="0"/>
              </a:rPr>
              <a:t>) </a:t>
            </a:r>
          </a:p>
          <a:p>
            <a:pPr marL="0" indent="0" algn="just">
              <a:lnSpc>
                <a:spcPct val="100000"/>
              </a:lnSpc>
              <a:spcBef>
                <a:spcPts val="0"/>
              </a:spcBef>
              <a:buNone/>
            </a:pPr>
            <a:endParaRPr lang="en-US" sz="1600" dirty="0" smtClean="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1600" dirty="0" smtClean="0">
                <a:solidFill>
                  <a:schemeClr val="accent5"/>
                </a:solidFill>
                <a:latin typeface="Arial" panose="020B0604020202020204" pitchFamily="34" charset="0"/>
                <a:cs typeface="Arial" panose="020B0604020202020204" pitchFamily="34" charset="0"/>
              </a:rPr>
              <a:t>Now let’s start building the GBM by mapping Stakeholders and Customers Segments </a:t>
            </a:r>
            <a:r>
              <a:rPr lang="en-US" sz="1600" dirty="0">
                <a:solidFill>
                  <a:schemeClr val="accent5"/>
                </a:solidFill>
                <a:latin typeface="Arial" panose="020B0604020202020204" pitchFamily="34" charset="0"/>
                <a:cs typeface="Arial" panose="020B0604020202020204" pitchFamily="34" charset="0"/>
              </a:rPr>
              <a:t>(</a:t>
            </a:r>
            <a:r>
              <a:rPr lang="en-US" sz="1600" b="1" dirty="0">
                <a:solidFill>
                  <a:schemeClr val="accent5"/>
                </a:solidFill>
                <a:latin typeface="Arial" panose="020B0604020202020204" pitchFamily="34" charset="0"/>
                <a:cs typeface="Arial" panose="020B0604020202020204" pitchFamily="34" charset="0"/>
              </a:rPr>
              <a:t>Who</a:t>
            </a:r>
            <a:r>
              <a:rPr lang="en-US" sz="1600" b="1" dirty="0" smtClean="0">
                <a:solidFill>
                  <a:schemeClr val="accent5"/>
                </a:solidFill>
                <a:latin typeface="Arial" panose="020B0604020202020204" pitchFamily="34" charset="0"/>
                <a:cs typeface="Arial" panose="020B0604020202020204" pitchFamily="34" charset="0"/>
              </a:rPr>
              <a:t>?</a:t>
            </a:r>
            <a:r>
              <a:rPr lang="en-US" sz="1600" dirty="0" smtClean="0">
                <a:solidFill>
                  <a:schemeClr val="accent5"/>
                </a:solidFill>
                <a:latin typeface="Arial" panose="020B0604020202020204" pitchFamily="34" charset="0"/>
                <a:cs typeface="Arial" panose="020B0604020202020204" pitchFamily="34" charset="0"/>
              </a:rPr>
              <a:t>) and co-creating with them our Value Proposition </a:t>
            </a:r>
            <a:r>
              <a:rPr lang="en-US" sz="1600" dirty="0">
                <a:solidFill>
                  <a:schemeClr val="accent5"/>
                </a:solidFill>
                <a:latin typeface="Arial" panose="020B0604020202020204" pitchFamily="34" charset="0"/>
                <a:cs typeface="Arial" panose="020B0604020202020204" pitchFamily="34" charset="0"/>
              </a:rPr>
              <a:t>(</a:t>
            </a:r>
            <a:r>
              <a:rPr lang="en-US" sz="1600" b="1" dirty="0" smtClean="0">
                <a:solidFill>
                  <a:schemeClr val="accent5"/>
                </a:solidFill>
                <a:latin typeface="Arial" panose="020B0604020202020204" pitchFamily="34" charset="0"/>
                <a:cs typeface="Arial" panose="020B0604020202020204" pitchFamily="34" charset="0"/>
              </a:rPr>
              <a:t>What?</a:t>
            </a:r>
            <a:r>
              <a:rPr lang="en-US" sz="1600" dirty="0" smtClean="0">
                <a:solidFill>
                  <a:schemeClr val="accent5"/>
                </a:solidFill>
                <a:latin typeface="Arial" panose="020B0604020202020204" pitchFamily="34" charset="0"/>
                <a:cs typeface="Arial" panose="020B0604020202020204" pitchFamily="34" charset="0"/>
              </a:rPr>
              <a:t>)...</a:t>
            </a:r>
            <a:endParaRPr lang="en-US" sz="1600" dirty="0">
              <a:solidFill>
                <a:schemeClr val="accent5"/>
              </a:solidFill>
              <a:latin typeface="Arial" panose="020B0604020202020204" pitchFamily="34" charset="0"/>
              <a:cs typeface="Arial" panose="020B0604020202020204" pitchFamily="34" charset="0"/>
            </a:endParaRPr>
          </a:p>
          <a:p>
            <a:pPr marL="0" indent="0">
              <a:buNone/>
            </a:pPr>
            <a:endParaRPr lang="en-GB" sz="1600" dirty="0"/>
          </a:p>
        </p:txBody>
      </p:sp>
      <p:sp>
        <p:nvSpPr>
          <p:cNvPr id="11" name="Contenidor de text 4"/>
          <p:cNvSpPr>
            <a:spLocks noGrp="1"/>
          </p:cNvSpPr>
          <p:nvPr>
            <p:ph type="body" sz="quarter" idx="14"/>
          </p:nvPr>
        </p:nvSpPr>
        <p:spPr>
          <a:xfrm>
            <a:off x="239485" y="614748"/>
            <a:ext cx="5691052" cy="595744"/>
          </a:xfrm>
        </p:spPr>
        <p:txBody>
          <a:bodyPr/>
          <a:lstStyle/>
          <a:p>
            <a:pPr algn="l"/>
            <a:r>
              <a:rPr lang="en-GB" sz="3800" dirty="0" smtClean="0"/>
              <a:t>Methodological </a:t>
            </a:r>
            <a:r>
              <a:rPr lang="en-GB" sz="3800" dirty="0"/>
              <a:t>reminder</a:t>
            </a:r>
          </a:p>
        </p:txBody>
      </p:sp>
      <p:pic>
        <p:nvPicPr>
          <p:cNvPr id="2" name="Imatge 1"/>
          <p:cNvPicPr>
            <a:picLocks noChangeAspect="1"/>
          </p:cNvPicPr>
          <p:nvPr/>
        </p:nvPicPr>
        <p:blipFill>
          <a:blip r:embed="rId4"/>
          <a:stretch>
            <a:fillRect/>
          </a:stretch>
        </p:blipFill>
        <p:spPr>
          <a:xfrm>
            <a:off x="6724844" y="764067"/>
            <a:ext cx="3603547" cy="1851117"/>
          </a:xfrm>
          <a:prstGeom prst="rect">
            <a:avLst/>
          </a:prstGeom>
        </p:spPr>
      </p:pic>
    </p:spTree>
    <p:extLst>
      <p:ext uri="{BB962C8B-B14F-4D97-AF65-F5344CB8AC3E}">
        <p14:creationId xmlns:p14="http://schemas.microsoft.com/office/powerpoint/2010/main" val="14813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smtClean="0"/>
              <a:t>5. Stakeholders</a:t>
            </a:r>
          </a:p>
          <a:p>
            <a:r>
              <a:rPr lang="en-GB" dirty="0" smtClean="0"/>
              <a:t>Customers Segments</a:t>
            </a:r>
            <a:endParaRPr lang="en-GB" dirty="0"/>
          </a:p>
        </p:txBody>
      </p:sp>
    </p:spTree>
    <p:extLst>
      <p:ext uri="{BB962C8B-B14F-4D97-AF65-F5344CB8AC3E}">
        <p14:creationId xmlns:p14="http://schemas.microsoft.com/office/powerpoint/2010/main" val="4194332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5691052" cy="595744"/>
          </a:xfrm>
        </p:spPr>
        <p:txBody>
          <a:bodyPr/>
          <a:lstStyle/>
          <a:p>
            <a:pPr algn="l"/>
            <a:r>
              <a:rPr lang="en-GB" sz="3800" dirty="0" smtClean="0"/>
              <a:t>Stakeholders</a:t>
            </a:r>
            <a:endParaRPr lang="en-GB" sz="3800" dirty="0"/>
          </a:p>
        </p:txBody>
      </p:sp>
      <p:sp>
        <p:nvSpPr>
          <p:cNvPr id="5" name="Contenidor de text 5"/>
          <p:cNvSpPr>
            <a:spLocks noGrp="1"/>
          </p:cNvSpPr>
          <p:nvPr>
            <p:ph type="body" sz="quarter" idx="4294967295"/>
          </p:nvPr>
        </p:nvSpPr>
        <p:spPr>
          <a:xfrm>
            <a:off x="4946469" y="850359"/>
            <a:ext cx="5721531" cy="4827629"/>
          </a:xfrm>
          <a:prstGeom prst="rect">
            <a:avLst/>
          </a:prstGeom>
        </p:spPr>
        <p:txBody>
          <a:bodyPr/>
          <a:lstStyle/>
          <a:p>
            <a:pPr marL="0" indent="0" algn="just">
              <a:lnSpc>
                <a:spcPts val="3360"/>
              </a:lnSpc>
              <a:spcBef>
                <a:spcPts val="0"/>
              </a:spcBef>
              <a:buNone/>
            </a:pPr>
            <a:r>
              <a:rPr lang="en-US" sz="2000" b="1" dirty="0">
                <a:solidFill>
                  <a:srgbClr val="579DDB"/>
                </a:solidFill>
                <a:latin typeface="Arial" panose="020B0604020202020204" pitchFamily="34" charset="0"/>
                <a:ea typeface="Times New Roman" charset="0"/>
                <a:cs typeface="Arial" panose="020B0604020202020204" pitchFamily="34" charset="0"/>
              </a:rPr>
              <a:t>Agents or groups related to the project, either because they are influenced/affected by its objectives or, the other way around, they exert an influence/effect on them, or both. </a:t>
            </a:r>
          </a:p>
          <a:p>
            <a:pPr marL="0" indent="0">
              <a:lnSpc>
                <a:spcPts val="3360"/>
              </a:lnSpc>
              <a:spcBef>
                <a:spcPts val="0"/>
              </a:spcBef>
              <a:buNone/>
            </a:pPr>
            <a:endParaRPr lang="en-US" sz="2000" dirty="0" smtClean="0">
              <a:latin typeface="Arial" panose="020B0604020202020204" pitchFamily="34" charset="0"/>
              <a:cs typeface="Arial" panose="020B0604020202020204" pitchFamily="34" charset="0"/>
            </a:endParaRPr>
          </a:p>
          <a:p>
            <a:pPr marL="0" indent="0" algn="just">
              <a:lnSpc>
                <a:spcPts val="3360"/>
              </a:lnSpc>
              <a:spcBef>
                <a:spcPts val="0"/>
              </a:spcBef>
              <a:buNone/>
            </a:pPr>
            <a:r>
              <a:rPr lang="en-US" sz="2000" dirty="0">
                <a:latin typeface="Arial" panose="020B0604020202020204" pitchFamily="34" charset="0"/>
                <a:cs typeface="Arial" panose="020B0604020202020204" pitchFamily="34" charset="0"/>
              </a:rPr>
              <a:t>Customers are a special stakeholder in the sense that the financial health of the project relies on their engagement, and so they deserve special attention.</a:t>
            </a:r>
          </a:p>
          <a:p>
            <a:pPr marL="0" indent="0">
              <a:buNone/>
            </a:pPr>
            <a:endParaRPr lang="en-GB" sz="2400" dirty="0"/>
          </a:p>
        </p:txBody>
      </p:sp>
    </p:spTree>
    <p:extLst>
      <p:ext uri="{BB962C8B-B14F-4D97-AF65-F5344CB8AC3E}">
        <p14:creationId xmlns:p14="http://schemas.microsoft.com/office/powerpoint/2010/main" val="2606702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Engaging with Stakeholders</a:t>
            </a:r>
            <a:endParaRPr lang="en-GB" sz="3800" dirty="0"/>
          </a:p>
        </p:txBody>
      </p:sp>
      <p:sp>
        <p:nvSpPr>
          <p:cNvPr id="5" name="Contenidor de text 5"/>
          <p:cNvSpPr>
            <a:spLocks noGrp="1"/>
          </p:cNvSpPr>
          <p:nvPr>
            <p:ph type="body" sz="quarter" idx="4294967295"/>
          </p:nvPr>
        </p:nvSpPr>
        <p:spPr>
          <a:xfrm>
            <a:off x="3910149" y="771982"/>
            <a:ext cx="7506787" cy="4827629"/>
          </a:xfrm>
          <a:prstGeom prst="rect">
            <a:avLst/>
          </a:prstGeom>
        </p:spPr>
        <p:txBody>
          <a:bodyPr/>
          <a:lstStyle/>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ecosystem of actors (stakeholders)</a:t>
            </a:r>
            <a:r>
              <a:rPr lang="en-US" sz="2000" dirty="0">
                <a:latin typeface="Arial" panose="020B0604020202020204" pitchFamily="34" charset="0"/>
                <a:cs typeface="Arial" panose="020B0604020202020204" pitchFamily="34" charset="0"/>
              </a:rPr>
              <a:t> plays a </a:t>
            </a:r>
            <a:r>
              <a:rPr lang="en-US" sz="2000" b="1" dirty="0">
                <a:latin typeface="Arial" panose="020B0604020202020204" pitchFamily="34" charset="0"/>
                <a:cs typeface="Arial" panose="020B0604020202020204" pitchFamily="34" charset="0"/>
              </a:rPr>
              <a:t>fundamental role</a:t>
            </a:r>
            <a:r>
              <a:rPr lang="en-US" sz="2000" dirty="0">
                <a:latin typeface="Arial" panose="020B0604020202020204" pitchFamily="34" charset="0"/>
                <a:cs typeface="Arial" panose="020B0604020202020204" pitchFamily="34" charset="0"/>
              </a:rPr>
              <a:t> in achieving a business’ objectives, including the team, partners, beneficiaries, customers, suppliers, investors, the media, NGOs, local communities, society at large, the Planet, etc. By engaging them in the project we are able to create the project’s </a:t>
            </a:r>
            <a:r>
              <a:rPr lang="en-US" sz="2000" b="1" dirty="0">
                <a:latin typeface="Arial" panose="020B0604020202020204" pitchFamily="34" charset="0"/>
                <a:cs typeface="Arial" panose="020B0604020202020204" pitchFamily="34" charset="0"/>
              </a:rPr>
              <a:t>environmental and social value</a:t>
            </a:r>
            <a:r>
              <a:rPr lang="en-US" sz="2000" dirty="0">
                <a:latin typeface="Arial" panose="020B0604020202020204" pitchFamily="34" charset="0"/>
                <a:cs typeface="Arial" panose="020B0604020202020204" pitchFamily="34" charset="0"/>
              </a:rPr>
              <a:t>.</a:t>
            </a:r>
          </a:p>
          <a:p>
            <a:pPr marL="0" indent="0" algn="just">
              <a:lnSpc>
                <a:spcPts val="3360"/>
              </a:lnSpc>
              <a:spcBef>
                <a:spcPts val="0"/>
              </a:spcBef>
              <a:buNone/>
            </a:pPr>
            <a:endParaRPr lang="en-US" sz="2000" dirty="0">
              <a:latin typeface="Arial" panose="020B0604020202020204" pitchFamily="34" charset="0"/>
              <a:cs typeface="Arial" panose="020B0604020202020204" pitchFamily="34" charset="0"/>
            </a:endParaRPr>
          </a:p>
          <a:p>
            <a:pPr marL="0" indent="0" algn="just">
              <a:lnSpc>
                <a:spcPts val="3360"/>
              </a:lnSpc>
              <a:spcBef>
                <a:spcPts val="0"/>
              </a:spcBef>
              <a:buNone/>
            </a:pPr>
            <a:r>
              <a:rPr lang="en-US" sz="2000" dirty="0">
                <a:latin typeface="Arial" panose="020B0604020202020204" pitchFamily="34" charset="0"/>
                <a:cs typeface="Arial" panose="020B0604020202020204" pitchFamily="34" charset="0"/>
              </a:rPr>
              <a:t>We can achieve this by: </a:t>
            </a:r>
          </a:p>
          <a:p>
            <a:pPr algn="just">
              <a:lnSpc>
                <a:spcPts val="3360"/>
              </a:lnSpc>
              <a:spcBef>
                <a:spcPts val="0"/>
              </a:spcBef>
            </a:pPr>
            <a:r>
              <a:rPr lang="en-US" sz="2000" b="1" dirty="0" smtClean="0">
                <a:latin typeface="Arial" panose="020B0604020202020204" pitchFamily="34" charset="0"/>
                <a:cs typeface="Arial" panose="020B0604020202020204" pitchFamily="34" charset="0"/>
              </a:rPr>
              <a:t>Mapping </a:t>
            </a:r>
            <a:r>
              <a:rPr lang="en-US" sz="2000" b="1" dirty="0">
                <a:latin typeface="Arial" panose="020B0604020202020204" pitchFamily="34" charset="0"/>
                <a:cs typeface="Arial" panose="020B0604020202020204" pitchFamily="34" charset="0"/>
              </a:rPr>
              <a:t>them and assessing their influence in our project</a:t>
            </a:r>
          </a:p>
          <a:p>
            <a:pPr algn="just">
              <a:lnSpc>
                <a:spcPts val="3360"/>
              </a:lnSpc>
              <a:spcBef>
                <a:spcPts val="0"/>
              </a:spcBef>
            </a:pPr>
            <a:r>
              <a:rPr lang="en-US" sz="2000" dirty="0" smtClean="0">
                <a:latin typeface="Arial" panose="020B0604020202020204" pitchFamily="34" charset="0"/>
                <a:cs typeface="Arial" panose="020B0604020202020204" pitchFamily="34" charset="0"/>
              </a:rPr>
              <a:t>Assessing </a:t>
            </a:r>
            <a:r>
              <a:rPr lang="en-US" sz="2000" dirty="0">
                <a:latin typeface="Arial" panose="020B0604020202020204" pitchFamily="34" charset="0"/>
                <a:cs typeface="Arial" panose="020B0604020202020204" pitchFamily="34" charset="0"/>
              </a:rPr>
              <a:t>the gives &amp; gets in our relation </a:t>
            </a:r>
          </a:p>
          <a:p>
            <a:pPr marL="0" indent="0">
              <a:buNone/>
            </a:pPr>
            <a:endParaRPr lang="en-GB" sz="2400" dirty="0"/>
          </a:p>
        </p:txBody>
      </p:sp>
    </p:spTree>
    <p:extLst>
      <p:ext uri="{BB962C8B-B14F-4D97-AF65-F5344CB8AC3E}">
        <p14:creationId xmlns:p14="http://schemas.microsoft.com/office/powerpoint/2010/main" val="282034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174275" cy="1266303"/>
          </a:xfrm>
        </p:spPr>
        <p:txBody>
          <a:bodyPr/>
          <a:lstStyle/>
          <a:p>
            <a:pPr algn="l"/>
            <a:r>
              <a:rPr lang="en-GB" sz="3800" dirty="0" smtClean="0"/>
              <a:t>Stakeholder Mapping</a:t>
            </a:r>
            <a:endParaRPr lang="en-GB" sz="3800" dirty="0"/>
          </a:p>
        </p:txBody>
      </p:sp>
      <p:sp>
        <p:nvSpPr>
          <p:cNvPr id="5" name="Contenidor de text 5"/>
          <p:cNvSpPr>
            <a:spLocks noGrp="1"/>
          </p:cNvSpPr>
          <p:nvPr>
            <p:ph type="body" sz="quarter" idx="4294967295"/>
          </p:nvPr>
        </p:nvSpPr>
        <p:spPr>
          <a:xfrm>
            <a:off x="5129349" y="771982"/>
            <a:ext cx="6287587" cy="5289184"/>
          </a:xfrm>
          <a:prstGeom prst="rect">
            <a:avLst/>
          </a:prstGeom>
        </p:spPr>
        <p:txBody>
          <a:bodyPr/>
          <a:lstStyle/>
          <a:p>
            <a:pPr marL="0" indent="0" algn="just">
              <a:lnSpc>
                <a:spcPts val="3360"/>
              </a:lnSpc>
              <a:spcBef>
                <a:spcPts val="0"/>
              </a:spcBef>
              <a:buNone/>
            </a:pPr>
            <a:r>
              <a:rPr lang="en-US" sz="2000" dirty="0" smtClean="0">
                <a:latin typeface="Arial" panose="020B0604020202020204" pitchFamily="34" charset="0"/>
                <a:cs typeface="Arial" panose="020B0604020202020204" pitchFamily="34" charset="0"/>
              </a:rPr>
              <a:t>Mapping: </a:t>
            </a:r>
            <a:r>
              <a:rPr lang="en-US" sz="2000" dirty="0">
                <a:latin typeface="Arial" panose="020B0604020202020204" pitchFamily="34" charset="0"/>
                <a:cs typeface="Arial" panose="020B0604020202020204" pitchFamily="34" charset="0"/>
              </a:rPr>
              <a:t>identifying and prioritizing </a:t>
            </a:r>
            <a:r>
              <a:rPr lang="en-US" sz="2000" dirty="0" smtClean="0">
                <a:latin typeface="Arial" panose="020B0604020202020204" pitchFamily="34" charset="0"/>
                <a:cs typeface="Arial" panose="020B0604020202020204" pitchFamily="34" charset="0"/>
              </a:rPr>
              <a:t>stakeholders </a:t>
            </a:r>
            <a:r>
              <a:rPr lang="en-US" sz="2000" dirty="0">
                <a:latin typeface="Arial" panose="020B0604020202020204" pitchFamily="34" charset="0"/>
                <a:cs typeface="Arial" panose="020B0604020202020204" pitchFamily="34" charset="0"/>
              </a:rPr>
              <a:t>that will play a significant role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achieving the objectives of the project. </a:t>
            </a:r>
            <a:r>
              <a:rPr lang="en-US" sz="2000" dirty="0" smtClean="0">
                <a:latin typeface="Arial" panose="020B0604020202020204" pitchFamily="34" charset="0"/>
                <a:cs typeface="Arial" panose="020B0604020202020204" pitchFamily="34" charset="0"/>
              </a:rPr>
              <a:t>First</a:t>
            </a:r>
            <a:r>
              <a:rPr lang="en-US" sz="2000" dirty="0">
                <a:latin typeface="Arial" panose="020B0604020202020204" pitchFamily="34" charset="0"/>
                <a:cs typeface="Arial" panose="020B0604020202020204" pitchFamily="34" charset="0"/>
              </a:rPr>
              <a:t>, identify all the actors related to each objective, and then select the most relevant ones for the whole project (i.e. involved in most objectives</a:t>
            </a:r>
            <a:r>
              <a:rPr lang="en-US" sz="2000" dirty="0" smtClean="0">
                <a:latin typeface="Arial" panose="020B0604020202020204" pitchFamily="34" charset="0"/>
                <a:cs typeface="Arial" panose="020B0604020202020204" pitchFamily="34" charset="0"/>
              </a:rPr>
              <a:t>). Some </a:t>
            </a:r>
            <a:r>
              <a:rPr lang="en-US" sz="2000" dirty="0">
                <a:latin typeface="Arial" panose="020B0604020202020204" pitchFamily="34" charset="0"/>
                <a:cs typeface="Arial" panose="020B0604020202020204" pitchFamily="34" charset="0"/>
              </a:rPr>
              <a:t>of the most relevant key </a:t>
            </a:r>
            <a:r>
              <a:rPr lang="en-US" sz="2000" dirty="0" smtClean="0">
                <a:latin typeface="Arial" panose="020B0604020202020204" pitchFamily="34" charset="0"/>
                <a:cs typeface="Arial" panose="020B0604020202020204" pitchFamily="34" charset="0"/>
              </a:rPr>
              <a:t>stakeholders </a:t>
            </a:r>
            <a:r>
              <a:rPr lang="en-US" sz="2000" dirty="0">
                <a:latin typeface="Arial" panose="020B0604020202020204" pitchFamily="34" charset="0"/>
                <a:cs typeface="Arial" panose="020B0604020202020204" pitchFamily="34" charset="0"/>
              </a:rPr>
              <a:t>include:</a:t>
            </a:r>
          </a:p>
          <a:p>
            <a:pPr algn="just">
              <a:lnSpc>
                <a:spcPts val="3360"/>
              </a:lnSpc>
              <a:spcBef>
                <a:spcPts val="0"/>
              </a:spcBef>
            </a:pPr>
            <a:r>
              <a:rPr lang="en-US" sz="2000" b="1" dirty="0" smtClean="0">
                <a:latin typeface="Arial" panose="020B0604020202020204" pitchFamily="34" charset="0"/>
                <a:cs typeface="Arial" panose="020B0604020202020204" pitchFamily="34" charset="0"/>
              </a:rPr>
              <a:t>Team</a:t>
            </a:r>
          </a:p>
          <a:p>
            <a:pPr algn="just">
              <a:lnSpc>
                <a:spcPts val="3360"/>
              </a:lnSpc>
              <a:spcBef>
                <a:spcPts val="0"/>
              </a:spcBef>
            </a:pPr>
            <a:r>
              <a:rPr lang="en-US" sz="2000" b="1" dirty="0" smtClean="0">
                <a:latin typeface="Arial" panose="020B0604020202020204" pitchFamily="34" charset="0"/>
                <a:cs typeface="Arial" panose="020B0604020202020204" pitchFamily="34" charset="0"/>
              </a:rPr>
              <a:t>Partners</a:t>
            </a:r>
            <a:endParaRPr lang="en-US" sz="2000" b="1" dirty="0">
              <a:latin typeface="Arial" panose="020B0604020202020204" pitchFamily="34" charset="0"/>
              <a:cs typeface="Arial" panose="020B0604020202020204" pitchFamily="34" charset="0"/>
            </a:endParaRPr>
          </a:p>
          <a:p>
            <a:pPr algn="just">
              <a:lnSpc>
                <a:spcPts val="3360"/>
              </a:lnSpc>
              <a:spcBef>
                <a:spcPts val="0"/>
              </a:spcBef>
            </a:pPr>
            <a:r>
              <a:rPr lang="en-US" sz="2000" b="1" dirty="0" smtClean="0">
                <a:latin typeface="Arial" panose="020B0604020202020204" pitchFamily="34" charset="0"/>
                <a:cs typeface="Arial" panose="020B0604020202020204" pitchFamily="34" charset="0"/>
              </a:rPr>
              <a:t>Beneficiaries and Customers</a:t>
            </a:r>
            <a:endParaRPr lang="en-US" sz="2000" b="1" dirty="0">
              <a:latin typeface="Arial" panose="020B0604020202020204" pitchFamily="34" charset="0"/>
              <a:cs typeface="Arial" panose="020B0604020202020204" pitchFamily="34" charset="0"/>
            </a:endParaRPr>
          </a:p>
          <a:p>
            <a:pPr algn="just">
              <a:lnSpc>
                <a:spcPts val="3360"/>
              </a:lnSpc>
              <a:spcBef>
                <a:spcPts val="0"/>
              </a:spcBef>
            </a:pPr>
            <a:r>
              <a:rPr lang="en-US" sz="2000" b="1" dirty="0">
                <a:latin typeface="Arial" panose="020B0604020202020204" pitchFamily="34" charset="0"/>
                <a:cs typeface="Arial" panose="020B0604020202020204" pitchFamily="34" charset="0"/>
              </a:rPr>
              <a:t>Local community</a:t>
            </a:r>
          </a:p>
          <a:p>
            <a:pPr marL="0" indent="0">
              <a:buNone/>
            </a:pPr>
            <a:endParaRPr lang="en-GB" sz="2400" dirty="0"/>
          </a:p>
        </p:txBody>
      </p:sp>
      <p:pic>
        <p:nvPicPr>
          <p:cNvPr id="4" name="Google Shape;692;p89"/>
          <p:cNvPicPr preferRelativeResize="0"/>
          <p:nvPr/>
        </p:nvPicPr>
        <p:blipFill rotWithShape="1">
          <a:blip r:embed="rId2">
            <a:alphaModFix/>
          </a:blip>
          <a:srcRect/>
          <a:stretch/>
        </p:blipFill>
        <p:spPr>
          <a:xfrm>
            <a:off x="308110" y="2004186"/>
            <a:ext cx="4009698" cy="3029367"/>
          </a:xfrm>
          <a:prstGeom prst="rect">
            <a:avLst/>
          </a:prstGeom>
          <a:noFill/>
          <a:ln>
            <a:noFill/>
          </a:ln>
        </p:spPr>
      </p:pic>
    </p:spTree>
    <p:extLst>
      <p:ext uri="{BB962C8B-B14F-4D97-AF65-F5344CB8AC3E}">
        <p14:creationId xmlns:p14="http://schemas.microsoft.com/office/powerpoint/2010/main" val="3944576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10" ma:contentTypeDescription="Crea un document nou" ma:contentTypeScope="" ma:versionID="6f3b93587eb30180649b9aca8632266f">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6cf275a681386b5165651a57084d89d0"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520513-8D13-407B-B3E9-DEBCADEA899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43A1C6-8F7F-4002-A0D4-040E44DD5B70}">
  <ds:schemaRefs>
    <ds:schemaRef ds:uri="http://schemas.microsoft.com/sharepoint/v3/contenttype/forms"/>
  </ds:schemaRefs>
</ds:datastoreItem>
</file>

<file path=customXml/itemProps3.xml><?xml version="1.0" encoding="utf-8"?>
<ds:datastoreItem xmlns:ds="http://schemas.openxmlformats.org/officeDocument/2006/customXml" ds:itemID="{5730F3D6-7C21-4BFB-B47A-C7828B421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5011</TotalTime>
  <Words>3310</Words>
  <Application>Microsoft Office PowerPoint</Application>
  <PresentationFormat>Grand écran</PresentationFormat>
  <Paragraphs>251</Paragraphs>
  <Slides>44</Slides>
  <Notes>29</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294</cp:revision>
  <dcterms:created xsi:type="dcterms:W3CDTF">2020-03-04T12:22:35Z</dcterms:created>
  <dcterms:modified xsi:type="dcterms:W3CDTF">2021-05-14T08:49:40Z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