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9"/>
  </p:notesMasterIdLst>
  <p:handoutMasterIdLst>
    <p:handoutMasterId r:id="rId40"/>
  </p:handoutMasterIdLst>
  <p:sldIdLst>
    <p:sldId id="256" r:id="rId5"/>
    <p:sldId id="366" r:id="rId6"/>
    <p:sldId id="275" r:id="rId7"/>
    <p:sldId id="257" r:id="rId8"/>
    <p:sldId id="369" r:id="rId9"/>
    <p:sldId id="343" r:id="rId10"/>
    <p:sldId id="344" r:id="rId11"/>
    <p:sldId id="345" r:id="rId12"/>
    <p:sldId id="370" r:id="rId13"/>
    <p:sldId id="346" r:id="rId14"/>
    <p:sldId id="349" r:id="rId15"/>
    <p:sldId id="381" r:id="rId16"/>
    <p:sldId id="348" r:id="rId17"/>
    <p:sldId id="350" r:id="rId18"/>
    <p:sldId id="352" r:id="rId19"/>
    <p:sldId id="353" r:id="rId20"/>
    <p:sldId id="372" r:id="rId21"/>
    <p:sldId id="354" r:id="rId22"/>
    <p:sldId id="355" r:id="rId23"/>
    <p:sldId id="356" r:id="rId24"/>
    <p:sldId id="358" r:id="rId25"/>
    <p:sldId id="359" r:id="rId26"/>
    <p:sldId id="360" r:id="rId27"/>
    <p:sldId id="361" r:id="rId28"/>
    <p:sldId id="362" r:id="rId29"/>
    <p:sldId id="363" r:id="rId30"/>
    <p:sldId id="373" r:id="rId31"/>
    <p:sldId id="375" r:id="rId32"/>
    <p:sldId id="376" r:id="rId33"/>
    <p:sldId id="377" r:id="rId34"/>
    <p:sldId id="378" r:id="rId35"/>
    <p:sldId id="379" r:id="rId36"/>
    <p:sldId id="380" r:id="rId37"/>
    <p:sldId id="27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DDB"/>
    <a:srgbClr val="41AD49"/>
    <a:srgbClr val="42A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A3E92-B9D3-47C2-5A00-1C24EEDC006D}" v="2" dt="2020-09-09T15:44:34.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63"/>
    <p:restoredTop sz="79636" autoAdjust="0"/>
  </p:normalViewPr>
  <p:slideViewPr>
    <p:cSldViewPr snapToGrid="0" snapToObjects="1">
      <p:cViewPr varScale="1">
        <p:scale>
          <a:sx n="54" d="100"/>
          <a:sy n="54" d="100"/>
        </p:scale>
        <p:origin x="948" y="120"/>
      </p:cViewPr>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zo Garcia, Andrea" userId="S::aruzo.garcia@gencat.cat::cd76a64c-a054-4ee3-84e7-465fbfd769b8" providerId="AD" clId="Web-{ACBA3E92-B9D3-47C2-5A00-1C24EEDC006D}"/>
    <pc:docChg chg="modSld">
      <pc:chgData name="Ruzo Garcia, Andrea" userId="S::aruzo.garcia@gencat.cat::cd76a64c-a054-4ee3-84e7-465fbfd769b8" providerId="AD" clId="Web-{ACBA3E92-B9D3-47C2-5A00-1C24EEDC006D}" dt="2020-09-09T15:44:34.466" v="1"/>
      <pc:docMkLst>
        <pc:docMk/>
      </pc:docMkLst>
      <pc:sldChg chg="addSp delSp">
        <pc:chgData name="Ruzo Garcia, Andrea" userId="S::aruzo.garcia@gencat.cat::cd76a64c-a054-4ee3-84e7-465fbfd769b8" providerId="AD" clId="Web-{ACBA3E92-B9D3-47C2-5A00-1C24EEDC006D}" dt="2020-09-09T15:44:34.466" v="1"/>
        <pc:sldMkLst>
          <pc:docMk/>
          <pc:sldMk cId="2752891865" sldId="373"/>
        </pc:sldMkLst>
        <pc:picChg chg="add del">
          <ac:chgData name="Ruzo Garcia, Andrea" userId="S::aruzo.garcia@gencat.cat::cd76a64c-a054-4ee3-84e7-465fbfd769b8" providerId="AD" clId="Web-{ACBA3E92-B9D3-47C2-5A00-1C24EEDC006D}" dt="2020-09-09T15:44:34.466" v="1"/>
          <ac:picMkLst>
            <pc:docMk/>
            <pc:sldMk cId="2752891865" sldId="373"/>
            <ac:picMk id="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75808A-D817-304D-9F1A-9CB2FDF3E113}" type="slidenum">
              <a:t>‹N°›</a:t>
            </a:fld>
            <a:endParaRPr lang="en-US"/>
          </a:p>
        </p:txBody>
      </p:sp>
    </p:spTree>
    <p:extLst>
      <p:ext uri="{BB962C8B-B14F-4D97-AF65-F5344CB8AC3E}">
        <p14:creationId xmlns:p14="http://schemas.microsoft.com/office/powerpoint/2010/main" val="1303013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9B049-4E1B-BE4E-9637-4AFEA6B8BBEE}" type="datetimeFigureOut">
              <a:t>14/05/2021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3B12F-3BF3-DE42-AACD-E2329F0D66EC}" type="slidenum">
              <a:t>‹N°›</a:t>
            </a:fld>
            <a:endParaRPr lang="en-US"/>
          </a:p>
        </p:txBody>
      </p:sp>
    </p:spTree>
    <p:extLst>
      <p:ext uri="{BB962C8B-B14F-4D97-AF65-F5344CB8AC3E}">
        <p14:creationId xmlns:p14="http://schemas.microsoft.com/office/powerpoint/2010/main" val="200237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a:t>-A company can establish many different kind of</a:t>
            </a:r>
            <a:r>
              <a:rPr lang="en-GB" baseline="0" dirty="0"/>
              <a:t> relationships with the customers.</a:t>
            </a:r>
          </a:p>
          <a:p>
            <a:r>
              <a:rPr lang="en-GB" baseline="0" dirty="0"/>
              <a:t>-The type of relationship will allow us to reach and communicate with our clients as well as deliver them our VP</a:t>
            </a:r>
          </a:p>
          <a:p>
            <a:r>
              <a:rPr lang="en-GB" baseline="0" dirty="0"/>
              <a:t>-Moreover, the type of relationship can also allow us to strongly engage customers and make them feel they are part of our business </a:t>
            </a:r>
          </a:p>
          <a:p>
            <a:r>
              <a:rPr lang="en-GB" baseline="0" dirty="0"/>
              <a:t>-In this sense, the kind of relationship will deeply influence the customer experience and therefore their perception of our company</a:t>
            </a:r>
          </a:p>
          <a:p>
            <a:r>
              <a:rPr lang="en-GB" baseline="0" dirty="0"/>
              <a:t>-Some of the main types of relationships are the following:</a:t>
            </a:r>
          </a:p>
          <a:p>
            <a:r>
              <a:rPr lang="en-US" dirty="0"/>
              <a:t>1. Personal assistance: we get involved personally in attending our customers, not delegating to other companies or machines. Example: a nurse, a teacher, etc.</a:t>
            </a:r>
          </a:p>
          <a:p>
            <a:r>
              <a:rPr lang="en-US" dirty="0"/>
              <a:t>2. Dedicated personal assistance: sometimes</a:t>
            </a:r>
            <a:r>
              <a:rPr lang="en-US" baseline="0" dirty="0"/>
              <a:t> </a:t>
            </a:r>
            <a:r>
              <a:rPr lang="en-US" dirty="0"/>
              <a:t>personal assistance is</a:t>
            </a:r>
            <a:r>
              <a:rPr lang="en-US" baseline="0" dirty="0"/>
              <a:t> tailored for a </a:t>
            </a:r>
            <a:r>
              <a:rPr lang="en-US" dirty="0"/>
              <a:t>few of our customers. They are special from the rest of our customers, so we attend them individually, with special care and dedication we do not provide to others customers. Example: an agent for actors/actresses.</a:t>
            </a:r>
          </a:p>
          <a:p>
            <a:r>
              <a:rPr lang="en-US" dirty="0"/>
              <a:t>3. Self-service: it means that the customer develops actions that generate the service he/she is expecting.</a:t>
            </a:r>
          </a:p>
          <a:p>
            <a:r>
              <a:rPr lang="en-US" dirty="0"/>
              <a:t>4. Automatic service: With an automatic service, the customer remains a passive subject and the service is provided by a machine.</a:t>
            </a:r>
          </a:p>
          <a:p>
            <a:r>
              <a:rPr lang="en-US" dirty="0"/>
              <a:t>5. Community based: relationships based on community rely on the force and inputs from all the members of the community.</a:t>
            </a:r>
          </a:p>
          <a:p>
            <a:r>
              <a:rPr lang="en-US" dirty="0"/>
              <a:t>6. Co-creation: by co-creation we engage our customers in the development of our service; they take an active part in its design and even its production.</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7</a:t>
            </a:fld>
            <a:endParaRPr lang="ca-ES"/>
          </a:p>
        </p:txBody>
      </p:sp>
    </p:spTree>
    <p:extLst>
      <p:ext uri="{BB962C8B-B14F-4D97-AF65-F5344CB8AC3E}">
        <p14:creationId xmlns:p14="http://schemas.microsoft.com/office/powerpoint/2010/main" val="81858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Exercise</a:t>
            </a:r>
            <a:r>
              <a:rPr lang="en-GB" baseline="0" dirty="0"/>
              <a:t> 13 on the Online Platform, we have to list all key activities and key resources.</a:t>
            </a:r>
          </a:p>
          <a:p>
            <a:r>
              <a:rPr lang="en-GB" dirty="0"/>
              <a:t>-The Methodology</a:t>
            </a:r>
            <a:r>
              <a:rPr lang="en-GB" baseline="0" dirty="0"/>
              <a:t> suggest the following categories to ensure that nothing is missing: see slide</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18</a:t>
            </a:fld>
            <a:endParaRPr lang="ca-ES"/>
          </a:p>
        </p:txBody>
      </p:sp>
    </p:spTree>
    <p:extLst>
      <p:ext uri="{BB962C8B-B14F-4D97-AF65-F5344CB8AC3E}">
        <p14:creationId xmlns:p14="http://schemas.microsoft.com/office/powerpoint/2010/main" val="1261930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a:t>-The overall challenge on</a:t>
            </a:r>
            <a:r>
              <a:rPr lang="en-GB" baseline="0" dirty="0"/>
              <a:t> Exercise 13 is to maximize value for customers, stakeholders and the environment while minimizing economic, social and environmental costs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19</a:t>
            </a:fld>
            <a:endParaRPr lang="ca-ES"/>
          </a:p>
        </p:txBody>
      </p:sp>
    </p:spTree>
    <p:extLst>
      <p:ext uri="{BB962C8B-B14F-4D97-AF65-F5344CB8AC3E}">
        <p14:creationId xmlns:p14="http://schemas.microsoft.com/office/powerpoint/2010/main" val="3129513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a:t>-At Exercise 14 we eco-design our</a:t>
            </a:r>
            <a:r>
              <a:rPr lang="en-GB" baseline="0" dirty="0"/>
              <a:t> business.</a:t>
            </a:r>
          </a:p>
          <a:p>
            <a:r>
              <a:rPr lang="en-GB" baseline="0" dirty="0"/>
              <a:t>-Eco-design is really the backbone of the methodology, giving the environmental uniqueness to the tool, and we thus have to support GEs to go through the exercise in an effective way.</a:t>
            </a:r>
          </a:p>
          <a:p>
            <a:r>
              <a:rPr lang="en-GB" baseline="0" dirty="0"/>
              <a:t>-ED will allow us to include environmental criteria in all the steps of the lifecycle of our product/service.</a:t>
            </a:r>
          </a:p>
          <a:p>
            <a:r>
              <a:rPr lang="en-GB" baseline="0" dirty="0"/>
              <a:t>-We will be able to minimise negative environmental impacts on each stage</a:t>
            </a:r>
          </a:p>
          <a:p>
            <a:r>
              <a:rPr lang="en-GB" baseline="0" dirty="0"/>
              <a:t>-The methodology identify 8 stages for a product (and related services):</a:t>
            </a:r>
          </a:p>
          <a:p>
            <a:pPr marL="628650" lvl="1" indent="-171450">
              <a:buFont typeface="Arial" panose="020B0604020202020204" pitchFamily="34" charset="0"/>
              <a:buChar char="•"/>
            </a:pPr>
            <a:r>
              <a:rPr lang="en-GB" baseline="0" dirty="0"/>
              <a:t>Materials and resources</a:t>
            </a:r>
          </a:p>
          <a:p>
            <a:pPr marL="628650" lvl="1" indent="-171450">
              <a:buFont typeface="Arial" panose="020B0604020202020204" pitchFamily="34" charset="0"/>
              <a:buChar char="•"/>
            </a:pPr>
            <a:r>
              <a:rPr lang="en-GB" baseline="0" dirty="0"/>
              <a:t>Production</a:t>
            </a:r>
          </a:p>
          <a:p>
            <a:pPr marL="628650" lvl="1" indent="-171450">
              <a:buFont typeface="Arial" panose="020B0604020202020204" pitchFamily="34" charset="0"/>
              <a:buChar char="•"/>
            </a:pPr>
            <a:r>
              <a:rPr lang="en-GB" baseline="0" dirty="0"/>
              <a:t>Packaging and distribution</a:t>
            </a:r>
          </a:p>
          <a:p>
            <a:pPr marL="628650" lvl="1" indent="-171450">
              <a:buFont typeface="Arial" panose="020B0604020202020204" pitchFamily="34" charset="0"/>
              <a:buChar char="•"/>
            </a:pPr>
            <a:r>
              <a:rPr lang="en-GB" baseline="0" dirty="0"/>
              <a:t>Use and maintenance</a:t>
            </a:r>
          </a:p>
          <a:p>
            <a:pPr marL="628650" lvl="1" indent="-171450">
              <a:buFont typeface="Arial" panose="020B0604020202020204" pitchFamily="34" charset="0"/>
              <a:buChar char="•"/>
            </a:pPr>
            <a:r>
              <a:rPr lang="en-GB" baseline="0" dirty="0"/>
              <a:t>End of life management</a:t>
            </a:r>
          </a:p>
          <a:p>
            <a:pPr marL="628650" lvl="1" indent="-171450">
              <a:buFont typeface="Arial" panose="020B0604020202020204" pitchFamily="34" charset="0"/>
              <a:buChar char="•"/>
            </a:pPr>
            <a:r>
              <a:rPr lang="en-GB" baseline="0" dirty="0"/>
              <a:t>Service (related to the product)</a:t>
            </a:r>
          </a:p>
          <a:p>
            <a:pPr marL="628650" lvl="1" indent="-171450">
              <a:buFont typeface="Arial" panose="020B0604020202020204" pitchFamily="34" charset="0"/>
              <a:buChar char="•"/>
            </a:pPr>
            <a:r>
              <a:rPr lang="en-GB" baseline="0" dirty="0"/>
              <a:t>Sales and communication</a:t>
            </a:r>
          </a:p>
          <a:p>
            <a:pPr marL="628650" lvl="1" indent="-171450">
              <a:buFont typeface="Arial" panose="020B0604020202020204" pitchFamily="34" charset="0"/>
              <a:buChar char="•"/>
            </a:pPr>
            <a:r>
              <a:rPr lang="en-GB" baseline="0" dirty="0"/>
              <a:t>Infrastructure</a:t>
            </a:r>
          </a:p>
          <a:p>
            <a:pPr marL="0" lvl="0" indent="0">
              <a:buFont typeface="Arial" panose="020B0604020202020204" pitchFamily="34" charset="0"/>
              <a:buNone/>
            </a:pPr>
            <a:r>
              <a:rPr lang="en-GB" baseline="0" dirty="0"/>
              <a:t>For services, we will work on the last three stages</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21</a:t>
            </a:fld>
            <a:endParaRPr lang="ca-ES"/>
          </a:p>
        </p:txBody>
      </p:sp>
    </p:spTree>
    <p:extLst>
      <p:ext uri="{BB962C8B-B14F-4D97-AF65-F5344CB8AC3E}">
        <p14:creationId xmlns:p14="http://schemas.microsoft.com/office/powerpoint/2010/main" val="1017710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a:t>-As we mentioned</a:t>
            </a:r>
            <a:r>
              <a:rPr lang="en-GB" baseline="0" dirty="0"/>
              <a:t> on the 1s day, “more than 80%”… ED is therefore a key tool to reduce our potential negative environmental impacts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22</a:t>
            </a:fld>
            <a:endParaRPr lang="ca-ES"/>
          </a:p>
        </p:txBody>
      </p:sp>
    </p:spTree>
    <p:extLst>
      <p:ext uri="{BB962C8B-B14F-4D97-AF65-F5344CB8AC3E}">
        <p14:creationId xmlns:p14="http://schemas.microsoft.com/office/powerpoint/2010/main" val="3354767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a:t>-Apart</a:t>
            </a:r>
            <a:r>
              <a:rPr lang="en-GB" baseline="0" dirty="0"/>
              <a:t> to reduce our environmental impacts and helping us to achieve our environmental objectives, t</a:t>
            </a:r>
            <a:r>
              <a:rPr lang="en-GB" dirty="0"/>
              <a:t>here are many more reasons</a:t>
            </a:r>
            <a:r>
              <a:rPr lang="en-GB" baseline="0" dirty="0"/>
              <a:t> </a:t>
            </a:r>
            <a:r>
              <a:rPr lang="en-GB" dirty="0"/>
              <a:t>to ED our product/service,</a:t>
            </a:r>
            <a:r>
              <a:rPr lang="en-GB" baseline="0" dirty="0"/>
              <a:t> and ED can bring us huge added value.</a:t>
            </a:r>
          </a:p>
          <a:p>
            <a:r>
              <a:rPr lang="en-GB" baseline="0" dirty="0"/>
              <a:t>-ED will increase our company resilience. Resource and energy scarcity is a growing threat resulting from environmental crisis</a:t>
            </a:r>
          </a:p>
          <a:p>
            <a:r>
              <a:rPr lang="en-GB" baseline="0" dirty="0"/>
              <a:t>-ED will increase our resources and energy efficiency and therefore our productivity</a:t>
            </a:r>
          </a:p>
          <a:p>
            <a:r>
              <a:rPr lang="en-GB" baseline="0" dirty="0"/>
              <a:t>-ED will reduce costs and therefore competitiveness</a:t>
            </a:r>
          </a:p>
          <a:p>
            <a:r>
              <a:rPr lang="en-GB" baseline="0" dirty="0"/>
              <a:t>-ED will help us to comply with environmental regulations</a:t>
            </a:r>
          </a:p>
          <a:p>
            <a:r>
              <a:rPr lang="en-GB" dirty="0"/>
              <a:t>-ED will allow us to</a:t>
            </a:r>
            <a:r>
              <a:rPr lang="en-GB" baseline="0" dirty="0"/>
              <a:t> access to new sustainable growing markets</a:t>
            </a:r>
          </a:p>
          <a:p>
            <a:r>
              <a:rPr lang="en-GB" baseline="0" dirty="0"/>
              <a:t>-ED will help us to access to specific financial instruments and public subsidies</a:t>
            </a:r>
          </a:p>
          <a:p>
            <a:r>
              <a:rPr lang="en-GB" dirty="0"/>
              <a:t>-ED will also increase our internal</a:t>
            </a:r>
            <a:r>
              <a:rPr lang="en-GB" baseline="0" dirty="0"/>
              <a:t> capacities for innovation, mainstreaming eco-innovation</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23</a:t>
            </a:fld>
            <a:endParaRPr lang="ca-ES"/>
          </a:p>
        </p:txBody>
      </p:sp>
    </p:spTree>
    <p:extLst>
      <p:ext uri="{BB962C8B-B14F-4D97-AF65-F5344CB8AC3E}">
        <p14:creationId xmlns:p14="http://schemas.microsoft.com/office/powerpoint/2010/main" val="3913182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a:t>-In</a:t>
            </a:r>
            <a:r>
              <a:rPr lang="en-GB" baseline="0" dirty="0"/>
              <a:t> general terms, from a conceptual point of view, a</a:t>
            </a:r>
            <a:r>
              <a:rPr lang="en-GB" dirty="0"/>
              <a:t>long the lifecycle of our product,</a:t>
            </a:r>
            <a:r>
              <a:rPr lang="en-GB" baseline="0" dirty="0"/>
              <a:t> we can identify 5 main circular economy strategies to be implemented through eco-design:</a:t>
            </a:r>
          </a:p>
          <a:p>
            <a:pPr marL="171450" indent="-171450">
              <a:buFont typeface="Arial" panose="020B0604020202020204" pitchFamily="34" charset="0"/>
              <a:buChar char="•"/>
            </a:pPr>
            <a:r>
              <a:rPr lang="en-GB" baseline="0" dirty="0"/>
              <a:t>We can prevent pollution and save resources</a:t>
            </a:r>
          </a:p>
          <a:p>
            <a:pPr marL="171450" indent="-171450">
              <a:buFont typeface="Arial" panose="020B0604020202020204" pitchFamily="34" charset="0"/>
              <a:buChar char="•"/>
            </a:pPr>
            <a:r>
              <a:rPr lang="en-GB" baseline="0" dirty="0"/>
              <a:t>We can recover resources after disposal</a:t>
            </a:r>
          </a:p>
          <a:p>
            <a:pPr marL="171450" indent="-171450">
              <a:buFont typeface="Arial" panose="020B0604020202020204" pitchFamily="34" charset="0"/>
              <a:buChar char="•"/>
            </a:pPr>
            <a:r>
              <a:rPr lang="en-GB" baseline="0" dirty="0"/>
              <a:t>We can extend resource use and reduce disposal (for example through reuse, repair…)</a:t>
            </a:r>
          </a:p>
          <a:p>
            <a:pPr marL="171450" indent="-171450">
              <a:buFont typeface="Arial" panose="020B0604020202020204" pitchFamily="34" charset="0"/>
              <a:buChar char="•"/>
            </a:pPr>
            <a:r>
              <a:rPr lang="en-GB" baseline="0" dirty="0"/>
              <a:t>We can increase resource utilisation rate (for example through sharing systems and platforms)</a:t>
            </a:r>
          </a:p>
          <a:p>
            <a:pPr marL="171450" indent="-171450">
              <a:buFont typeface="Arial" panose="020B0604020202020204" pitchFamily="34" charset="0"/>
              <a:buChar char="•"/>
            </a:pPr>
            <a:r>
              <a:rPr lang="en-GB" baseline="0" dirty="0"/>
              <a:t>We can shift to circular supplies and renewable energy and resources</a:t>
            </a:r>
          </a:p>
          <a:p>
            <a:r>
              <a:rPr lang="en-GB" baseline="0" dirty="0"/>
              <a:t>-You will find additional info on this regard in the documents we sent you.</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24</a:t>
            </a:fld>
            <a:endParaRPr lang="ca-ES"/>
          </a:p>
        </p:txBody>
      </p:sp>
    </p:spTree>
    <p:extLst>
      <p:ext uri="{BB962C8B-B14F-4D97-AF65-F5344CB8AC3E}">
        <p14:creationId xmlns:p14="http://schemas.microsoft.com/office/powerpoint/2010/main" val="3726297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-Now more</a:t>
            </a:r>
            <a:r>
              <a:rPr lang="en-GB" baseline="0" dirty="0"/>
              <a:t> specifically, </a:t>
            </a:r>
            <a:r>
              <a:rPr lang="en-GB" dirty="0"/>
              <a:t>what about the online tool?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 Exercise</a:t>
            </a:r>
            <a:r>
              <a:rPr lang="en-GB" baseline="0" dirty="0"/>
              <a:t> 14 on the Online Platform: we have to select if we eco-design a product or a service.</a:t>
            </a:r>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25</a:t>
            </a:fld>
            <a:endParaRPr lang="ca-ES"/>
          </a:p>
        </p:txBody>
      </p:sp>
    </p:spTree>
    <p:extLst>
      <p:ext uri="{BB962C8B-B14F-4D97-AF65-F5344CB8AC3E}">
        <p14:creationId xmlns:p14="http://schemas.microsoft.com/office/powerpoint/2010/main" val="1405104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sz="1200" kern="1200" dirty="0">
                <a:solidFill>
                  <a:schemeClr val="tx1"/>
                </a:solidFill>
                <a:effectLst/>
                <a:latin typeface="+mn-lt"/>
                <a:ea typeface="+mn-ea"/>
                <a:cs typeface="+mn-cs"/>
              </a:rPr>
              <a:t>-On Exercise 14 on the Online Platform, GE will have to go through 3 cards for each one of the 8 stages of the lifecycle (do you remember that we have materials and resources; production; packaging and distribution; use and maintenance; end of life; service; sales and communication; infrastructure) in the case of a service, the 3 last stages are assessed.</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-Thanks to step 1/card 1 we will have a detailed description of the main elements of our product/service at this stage of the lifecycle</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step 2/card 2 we will attribute a score to all these elements</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-Finally, step 3 /card 3 will allow us to develop strategies to improve our environmental performance at this stage</a:t>
            </a:r>
            <a:endParaRPr lang="ca-ES" sz="1200" kern="1200" dirty="0">
              <a:solidFill>
                <a:schemeClr val="tx1"/>
              </a:solidFill>
              <a:effectLst/>
              <a:latin typeface="+mn-lt"/>
              <a:ea typeface="+mn-ea"/>
              <a:cs typeface="+mn-cs"/>
            </a:endParaRP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26</a:t>
            </a:fld>
            <a:endParaRPr lang="ca-ES"/>
          </a:p>
        </p:txBody>
      </p:sp>
    </p:spTree>
    <p:extLst>
      <p:ext uri="{BB962C8B-B14F-4D97-AF65-F5344CB8AC3E}">
        <p14:creationId xmlns:p14="http://schemas.microsoft.com/office/powerpoint/2010/main" val="3981133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sz="1200" kern="1200" dirty="0">
                <a:solidFill>
                  <a:schemeClr val="tx1"/>
                </a:solidFill>
                <a:effectLst/>
                <a:latin typeface="+mn-lt"/>
                <a:ea typeface="+mn-ea"/>
                <a:cs typeface="+mn-cs"/>
              </a:rPr>
              <a:t>-As you will see in the online tool, at each stage, here for example “materials and resources”, 3 tabs are available corresponding to each step/card (evaluating, scoring and improving). The first time that a GE go through the exercise only the first 2 cards area available (evaluating and scoring)</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Card 1 (evaluating) GE will have to answer to a set of 5 main questions describing the essential elements of its product/service at this stage. In order to properly answer the questions, the GEs are encouraged to analyse their idea and gather information about their product/service lifecycle. As said, the result of this first card is a detailed description of the main elements of our product/service at this stage.</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 Card 2 (scoring), GE will have to answer 3 y/n/o questions for each one of the main elements previously described. The platform automatically attributes a score (y=1 point, n/o= 0).</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 we have finished with all lifecycle stages, a matrix with all the results is generated and Card 3 is now available for each stage in order to define strategies to improve our environmental performance and score.</a:t>
            </a:r>
            <a:endParaRPr lang="ca-ES" sz="1200" kern="1200" dirty="0">
              <a:solidFill>
                <a:schemeClr val="tx1"/>
              </a:solidFill>
              <a:effectLst/>
              <a:latin typeface="+mn-lt"/>
              <a:ea typeface="+mn-ea"/>
              <a:cs typeface="+mn-cs"/>
            </a:endParaRP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27</a:t>
            </a:fld>
            <a:endParaRPr lang="ca-ES"/>
          </a:p>
        </p:txBody>
      </p:sp>
    </p:spTree>
    <p:extLst>
      <p:ext uri="{BB962C8B-B14F-4D97-AF65-F5344CB8AC3E}">
        <p14:creationId xmlns:p14="http://schemas.microsoft.com/office/powerpoint/2010/main" val="1173751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a:t>-The</a:t>
            </a:r>
            <a:r>
              <a:rPr lang="en-GB" baseline="0" dirty="0"/>
              <a:t> results of </a:t>
            </a:r>
            <a:r>
              <a:rPr lang="en-GB" dirty="0"/>
              <a:t>Exercise</a:t>
            </a:r>
            <a:r>
              <a:rPr lang="en-GB" baseline="0" dirty="0"/>
              <a:t> 14 show us the environmental performance for each one of the 5 identified aspects in each one of the 8 stages of the lifecycle, as well as our overall environmental performance.</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28</a:t>
            </a:fld>
            <a:endParaRPr lang="ca-ES"/>
          </a:p>
        </p:txBody>
      </p:sp>
    </p:spTree>
    <p:extLst>
      <p:ext uri="{BB962C8B-B14F-4D97-AF65-F5344CB8AC3E}">
        <p14:creationId xmlns:p14="http://schemas.microsoft.com/office/powerpoint/2010/main" val="46879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a:t>-Concerning customer channels,</a:t>
            </a:r>
            <a:r>
              <a:rPr lang="en-GB" baseline="0" dirty="0"/>
              <a:t> they include all forms of communication as well as distribution and sales to reach customers</a:t>
            </a:r>
          </a:p>
          <a:p>
            <a:r>
              <a:rPr lang="en-GB" baseline="0" dirty="0"/>
              <a:t>-For each customer segment we will have to define appropriate channels</a:t>
            </a:r>
          </a:p>
          <a:p>
            <a:r>
              <a:rPr lang="en-GB" baseline="0" dirty="0"/>
              <a:t>-Commonly, GE will have to distinguish between how they will reach customers attention and how to establish and maintain the relationship</a:t>
            </a:r>
          </a:p>
          <a:p>
            <a:r>
              <a:rPr lang="en-GB" baseline="0" dirty="0"/>
              <a:t>-Communication channels can be physicals or online</a:t>
            </a:r>
          </a:p>
          <a:p>
            <a:r>
              <a:rPr lang="en-GB" baseline="0" dirty="0"/>
              <a:t>-Distribution and sales channels can be direct of indirect (e.g. if we work through intermediaries)</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8</a:t>
            </a:fld>
            <a:endParaRPr lang="ca-ES"/>
          </a:p>
        </p:txBody>
      </p:sp>
    </p:spTree>
    <p:extLst>
      <p:ext uri="{BB962C8B-B14F-4D97-AF65-F5344CB8AC3E}">
        <p14:creationId xmlns:p14="http://schemas.microsoft.com/office/powerpoint/2010/main" val="2379053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a:t>-The</a:t>
            </a:r>
            <a:r>
              <a:rPr lang="en-GB" baseline="0" dirty="0"/>
              <a:t> results of Exercise 14 not only show us our environmental performance but they now give us the chance to improve our scoring in each block.</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will have to stress the importance of this exercise and of the improvement of the score with the GEs since this is one of the most important parts of the methodology, ensuring the uniqueness of the approach giving centrality to sustainability.</a:t>
            </a:r>
          </a:p>
          <a:p>
            <a:r>
              <a:rPr lang="en-GB" dirty="0"/>
              <a:t>-Cards</a:t>
            </a:r>
            <a:r>
              <a:rPr lang="en-GB" baseline="0" dirty="0"/>
              <a:t> 3 are now available for each stage of the lifecycle and we can access them by clicking in the icon of the lifecycle stage. The idea is to set up strategies to improve weaker aspects and by describing them we then adapt our score.</a:t>
            </a:r>
            <a:endParaRPr lang="en-GB" dirty="0"/>
          </a:p>
          <a:p>
            <a:r>
              <a:rPr lang="en-GB" dirty="0"/>
              <a:t>-In Exercise</a:t>
            </a:r>
            <a:r>
              <a:rPr lang="en-GB" baseline="0" dirty="0"/>
              <a:t> 15 on the Online Platform, key activities and resources and customer relationships and channels are reported and we can update and adjust them according to the learnings of the eco-design process.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29</a:t>
            </a:fld>
            <a:endParaRPr lang="ca-ES"/>
          </a:p>
        </p:txBody>
      </p:sp>
    </p:spTree>
    <p:extLst>
      <p:ext uri="{BB962C8B-B14F-4D97-AF65-F5344CB8AC3E}">
        <p14:creationId xmlns:p14="http://schemas.microsoft.com/office/powerpoint/2010/main" val="912584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-Since</a:t>
            </a:r>
            <a:r>
              <a:rPr lang="en-GB" baseline="0" dirty="0"/>
              <a:t> this is a very complex exercise, GE will need support and guidance from trainers and mentors.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-In the Tips box eco-design strategies are suggested for each stage of the lifecycle to help entrepreneurs: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complete case-study can also help GEs in their ED process.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30</a:t>
            </a:fld>
            <a:endParaRPr lang="ca-ES"/>
          </a:p>
        </p:txBody>
      </p:sp>
    </p:spTree>
    <p:extLst>
      <p:ext uri="{BB962C8B-B14F-4D97-AF65-F5344CB8AC3E}">
        <p14:creationId xmlns:p14="http://schemas.microsoft.com/office/powerpoint/2010/main" val="2068319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-Since</a:t>
            </a:r>
            <a:r>
              <a:rPr lang="en-GB" baseline="0" dirty="0"/>
              <a:t> this is a very complex exercise, GE will need support and guidance from trainers and mentors.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-In the Tips box eco-design strategies are suggested for each stage of the lifecycle to help entrepreneurs: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complete case-study can also help GEs in their ED process.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31</a:t>
            </a:fld>
            <a:endParaRPr lang="ca-ES"/>
          </a:p>
        </p:txBody>
      </p:sp>
    </p:spTree>
    <p:extLst>
      <p:ext uri="{BB962C8B-B14F-4D97-AF65-F5344CB8AC3E}">
        <p14:creationId xmlns:p14="http://schemas.microsoft.com/office/powerpoint/2010/main" val="1862999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-Since</a:t>
            </a:r>
            <a:r>
              <a:rPr lang="en-GB" baseline="0" dirty="0"/>
              <a:t> this is a very complex exercise, GE will need support and guidance from trainers and mentors.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-In the Tips box eco-design strategies are suggested for each stage of the lifecycle to help entrepreneurs: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complete case-study can also help GEs in their ED process.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32</a:t>
            </a:fld>
            <a:endParaRPr lang="ca-ES"/>
          </a:p>
        </p:txBody>
      </p:sp>
    </p:spTree>
    <p:extLst>
      <p:ext uri="{BB962C8B-B14F-4D97-AF65-F5344CB8AC3E}">
        <p14:creationId xmlns:p14="http://schemas.microsoft.com/office/powerpoint/2010/main" val="3926881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-Since</a:t>
            </a:r>
            <a:r>
              <a:rPr lang="en-GB" baseline="0" dirty="0"/>
              <a:t> this is a very complex exercise, GE will need support and guidance from trainers and mentors.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-In the Tips box eco-design strategies are suggested for each stage of the lifecycle to help entrepreneurs: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complete case-study can also help GEs in their ED process.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33</a:t>
            </a:fld>
            <a:endParaRPr lang="ca-ES"/>
          </a:p>
        </p:txBody>
      </p:sp>
    </p:spTree>
    <p:extLst>
      <p:ext uri="{BB962C8B-B14F-4D97-AF65-F5344CB8AC3E}">
        <p14:creationId xmlns:p14="http://schemas.microsoft.com/office/powerpoint/2010/main" val="1565529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t>Put</a:t>
            </a:r>
            <a:r>
              <a:rPr lang="en-GB" sz="1000" baseline="0" dirty="0"/>
              <a:t> yourself in green entrepreneurs’ shoes and fill in the exercises!</a:t>
            </a:r>
            <a:endParaRPr lang="en-GB" sz="1000" dirty="0"/>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34</a:t>
            </a:fld>
            <a:endParaRPr lang="ca-ES"/>
          </a:p>
        </p:txBody>
      </p:sp>
    </p:spTree>
    <p:extLst>
      <p:ext uri="{BB962C8B-B14F-4D97-AF65-F5344CB8AC3E}">
        <p14:creationId xmlns:p14="http://schemas.microsoft.com/office/powerpoint/2010/main" val="172335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a:t>-Since</a:t>
            </a:r>
            <a:r>
              <a:rPr lang="en-GB" baseline="0" dirty="0"/>
              <a:t> we are a sustainable business, we should also pay attention to environmental and social added value of relationships and channels</a:t>
            </a:r>
          </a:p>
          <a:p>
            <a:r>
              <a:rPr lang="en-GB" baseline="0" dirty="0"/>
              <a:t>-For example, ideally, sales should not be he only objective of our relationships with clients. The types of relationships can also be a strong mechanisms to engage customers in pursuing our environmental and social goals</a:t>
            </a:r>
          </a:p>
          <a:p>
            <a:r>
              <a:rPr lang="en-GB" baseline="0" dirty="0"/>
              <a:t>-Considering relationships and channels we should also pay attention for example to prevent any potential access barriers for people with special needs or most vulnerable and marginalised groups</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9</a:t>
            </a:fld>
            <a:endParaRPr lang="ca-ES"/>
          </a:p>
        </p:txBody>
      </p:sp>
    </p:spTree>
    <p:extLst>
      <p:ext uri="{BB962C8B-B14F-4D97-AF65-F5344CB8AC3E}">
        <p14:creationId xmlns:p14="http://schemas.microsoft.com/office/powerpoint/2010/main" val="283918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dirty="0"/>
              <a:t>-In Exercise</a:t>
            </a:r>
            <a:r>
              <a:rPr lang="en-GB" baseline="0" dirty="0"/>
              <a:t> 12, the main activity GEs will have to undertake is to develop a Customer Journey Map for each customer segment previously identified.</a:t>
            </a:r>
          </a:p>
          <a:p>
            <a:r>
              <a:rPr lang="en-GB" sz="1200" kern="1200" dirty="0">
                <a:solidFill>
                  <a:schemeClr val="tx1"/>
                </a:solidFill>
                <a:effectLst/>
                <a:latin typeface="+mn-lt"/>
                <a:ea typeface="+mn-ea"/>
                <a:cs typeface="+mn-cs"/>
              </a:rPr>
              <a:t>-The map describes a user’s journey by representing the different touchpoints in his/her interaction with the service or product.</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-Touchpoints cover all customer contact, from start to finish:</a:t>
            </a:r>
            <a:endParaRPr lang="ca-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-how/when they become aware of our offer?</a:t>
            </a:r>
            <a:endParaRPr lang="ca-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-how/when they compare our offer with competitors?</a:t>
            </a:r>
            <a:endParaRPr lang="ca-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-how/when they finally decide to purchase our product/service?</a:t>
            </a:r>
            <a:endParaRPr lang="ca-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-how/when they buy and receive our product/service?</a:t>
            </a:r>
            <a:endParaRPr lang="ca-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-which are the after-sale touchpoints?</a:t>
            </a:r>
            <a:endParaRPr lang="ca-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Etc.</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should identify all touchpoints and if possible get real feedback from potential customers.</a:t>
            </a:r>
            <a:endParaRPr lang="ca-ES" sz="1200" kern="1200" dirty="0">
              <a:solidFill>
                <a:schemeClr val="tx1"/>
              </a:solidFill>
              <a:effectLst/>
              <a:latin typeface="+mn-lt"/>
              <a:ea typeface="+mn-ea"/>
              <a:cs typeface="+mn-cs"/>
            </a:endParaRPr>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10</a:t>
            </a:fld>
            <a:endParaRPr lang="ca-ES"/>
          </a:p>
        </p:txBody>
      </p:sp>
    </p:spTree>
    <p:extLst>
      <p:ext uri="{BB962C8B-B14F-4D97-AF65-F5344CB8AC3E}">
        <p14:creationId xmlns:p14="http://schemas.microsoft.com/office/powerpoint/2010/main" val="99558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sz="1200" kern="1200" dirty="0">
                <a:solidFill>
                  <a:schemeClr val="tx1"/>
                </a:solidFill>
                <a:effectLst/>
                <a:latin typeface="+mn-lt"/>
                <a:ea typeface="+mn-ea"/>
                <a:cs typeface="+mn-cs"/>
              </a:rPr>
              <a:t>-In Exercise 12 on the Online Platform, for each customer segment, we will insert the content and the customers journey maps will be automatically generated</a:t>
            </a:r>
            <a:endParaRPr lang="ca-ES" sz="1200" kern="1200" dirty="0">
              <a:solidFill>
                <a:schemeClr val="tx1"/>
              </a:solidFill>
              <a:effectLst/>
              <a:latin typeface="+mn-lt"/>
              <a:ea typeface="+mn-ea"/>
              <a:cs typeface="+mn-cs"/>
            </a:endParaRP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11</a:t>
            </a:fld>
            <a:endParaRPr lang="ca-ES"/>
          </a:p>
        </p:txBody>
      </p:sp>
    </p:spTree>
    <p:extLst>
      <p:ext uri="{BB962C8B-B14F-4D97-AF65-F5344CB8AC3E}">
        <p14:creationId xmlns:p14="http://schemas.microsoft.com/office/powerpoint/2010/main" val="125340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sz="1200" kern="1200" dirty="0">
                <a:solidFill>
                  <a:schemeClr val="tx1"/>
                </a:solidFill>
                <a:effectLst/>
                <a:latin typeface="+mn-lt"/>
                <a:ea typeface="+mn-ea"/>
                <a:cs typeface="+mn-cs"/>
              </a:rPr>
              <a:t>-How to build the map on Exercise 12?</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-First of all, we must define the customer and segment (add an image/picture if we want!) which we previously identified in Exercise 8.</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we fill in all the boxes which will shape this stage of the customer journey map:</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“Order Stage": select if the stage is Pre, During or Post purchase.</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"Stage": briefly describe the stage your customer transit.</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"Emotions": define the emotions of the customer at this stage through an emoji.</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"Need &amp; thoughts": describe sensations and rational ideas of your customer at this stage.</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"Touch Points &amp; channels": describe touch points and means of contact between the service/product and the customers at this stage.</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"How to provide a unique experience": define the actions to improve customer’s experience at this stage.</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"What do we need to provide": describe the resources needed at this stage.</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must create as many stages as needed by clicking on the add button (+) at the top of the Stage Tab (just to have an idea, a customer journey can be composed of around 5-10 stages). Stages can be deleted if needed.</a:t>
            </a:r>
            <a:endParaRPr lang="ca-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 finished with a customer segment, we should select the following ones and start all over again to define each stage of their journey map.</a:t>
            </a:r>
            <a:endParaRPr lang="ca-ES" sz="1200" kern="1200" dirty="0">
              <a:solidFill>
                <a:schemeClr val="tx1"/>
              </a:solidFill>
              <a:effectLst/>
              <a:latin typeface="+mn-lt"/>
              <a:ea typeface="+mn-ea"/>
              <a:cs typeface="+mn-cs"/>
            </a:endParaRP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12</a:t>
            </a:fld>
            <a:endParaRPr lang="ca-ES"/>
          </a:p>
        </p:txBody>
      </p:sp>
    </p:spTree>
    <p:extLst>
      <p:ext uri="{BB962C8B-B14F-4D97-AF65-F5344CB8AC3E}">
        <p14:creationId xmlns:p14="http://schemas.microsoft.com/office/powerpoint/2010/main" val="300669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GB" noProof="0" dirty="0"/>
              <a:t>-At the end</a:t>
            </a:r>
            <a:r>
              <a:rPr lang="en-GB" baseline="0" noProof="0" dirty="0"/>
              <a:t> of Exercise 12 the Tool will show us the journey of each customer segment identified.</a:t>
            </a:r>
          </a:p>
          <a:p>
            <a:r>
              <a:rPr lang="en-GB" baseline="0" noProof="0" dirty="0"/>
              <a:t>-The idea is to progressively </a:t>
            </a:r>
            <a:r>
              <a:rPr lang="en-US" dirty="0">
                <a:effectLst/>
              </a:rPr>
              <a:t>correct aspects that negatively affect customers by providing better</a:t>
            </a:r>
            <a:r>
              <a:rPr lang="en-US" baseline="0" dirty="0">
                <a:effectLst/>
              </a:rPr>
              <a:t> alternatives and reinforce positive experiences</a:t>
            </a: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13</a:t>
            </a:fld>
            <a:endParaRPr lang="ca-ES"/>
          </a:p>
        </p:txBody>
      </p:sp>
    </p:spTree>
    <p:extLst>
      <p:ext uri="{BB962C8B-B14F-4D97-AF65-F5344CB8AC3E}">
        <p14:creationId xmlns:p14="http://schemas.microsoft.com/office/powerpoint/2010/main" val="409846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dirty="0"/>
              <a:t>-KAs and KRs are all the tasks and resources we need in order to generate</a:t>
            </a:r>
            <a:r>
              <a:rPr lang="en-US" baseline="0" dirty="0"/>
              <a:t> the </a:t>
            </a:r>
            <a:r>
              <a:rPr lang="en-US" dirty="0"/>
              <a:t>value we are creating and delivering it to customers, other stakeholders and environment. </a:t>
            </a:r>
            <a:endParaRPr lang="en-GB" dirty="0"/>
          </a:p>
          <a:p>
            <a:r>
              <a:rPr lang="en-GB" dirty="0"/>
              <a:t>-I</a:t>
            </a:r>
            <a:r>
              <a:rPr lang="en-US" dirty="0"/>
              <a:t>n order not to miss anything, i</a:t>
            </a:r>
            <a:r>
              <a:rPr lang="en-GB" dirty="0"/>
              <a:t>t’s usually useful</a:t>
            </a:r>
            <a:r>
              <a:rPr lang="en-GB" baseline="0" dirty="0"/>
              <a:t> to link activities with all the resources needed to fulfil them.</a:t>
            </a:r>
          </a:p>
          <a:p>
            <a:r>
              <a:rPr lang="en-GB" baseline="0" dirty="0"/>
              <a:t>-All resources are then also linked with costs, we should identify and list them.</a:t>
            </a:r>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16</a:t>
            </a:fld>
            <a:endParaRPr lang="ca-ES"/>
          </a:p>
        </p:txBody>
      </p:sp>
    </p:spTree>
    <p:extLst>
      <p:ext uri="{BB962C8B-B14F-4D97-AF65-F5344CB8AC3E}">
        <p14:creationId xmlns:p14="http://schemas.microsoft.com/office/powerpoint/2010/main" val="142754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-Again, since</a:t>
            </a:r>
            <a:r>
              <a:rPr lang="en-GB" baseline="0" dirty="0"/>
              <a:t> we are a sustainable business, we should pay attention to environmental and social added value of KA and KR</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-For example, considering HR we should ensure fair and equitable as well as safe working conditions, beyond legal obligations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-Considering material resources we can for example prioritise local resources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-And when assessing legal forms, we should opt if possible for an organizational structure which is coherent with our environmental and social mission, such as cooperatives, non-profit organizations or social and green enterprises if recognized by our legal framework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17</a:t>
            </a:fld>
            <a:endParaRPr lang="ca-ES"/>
          </a:p>
        </p:txBody>
      </p:sp>
    </p:spTree>
    <p:extLst>
      <p:ext uri="{BB962C8B-B14F-4D97-AF65-F5344CB8AC3E}">
        <p14:creationId xmlns:p14="http://schemas.microsoft.com/office/powerpoint/2010/main" val="1456297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Title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258963" y="5515178"/>
            <a:ext cx="3849687" cy="471736"/>
          </a:xfrm>
          <a:prstGeom prst="rect">
            <a:avLst/>
          </a:prstGeom>
        </p:spPr>
        <p:txBody>
          <a:bodyPr lIns="0" tIns="0" rIns="0" bIns="0"/>
          <a:lstStyle>
            <a:lvl1pPr marL="0" indent="0" algn="l">
              <a:buNone/>
              <a:defRPr sz="1800" b="0" i="0" baseline="0">
                <a:solidFill>
                  <a:schemeClr val="bg1"/>
                </a:solidFill>
                <a:latin typeface="Arial" charset="0"/>
                <a:ea typeface="Arial" charset="0"/>
                <a:cs typeface="Arial" charset="0"/>
              </a:defRPr>
            </a:lvl1pPr>
          </a:lstStyle>
          <a:p>
            <a:pPr lvl="0"/>
            <a:r>
              <a:rPr lang="en-US" sz="1800"/>
              <a:t>Name of speaker, email or any other additional information</a:t>
            </a:r>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33"/>
          <p:cNvSpPr>
            <a:spLocks noGrp="1"/>
          </p:cNvSpPr>
          <p:nvPr>
            <p:ph type="body" sz="quarter" idx="14" hasCustomPrompt="1"/>
          </p:nvPr>
        </p:nvSpPr>
        <p:spPr>
          <a:xfrm>
            <a:off x="239713" y="322383"/>
            <a:ext cx="6770687" cy="608060"/>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Title of presentation</a:t>
            </a:r>
          </a:p>
        </p:txBody>
      </p:sp>
      <p:cxnSp>
        <p:nvCxnSpPr>
          <p:cNvPr id="9" name="Straight Connector 8"/>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A1A2213-6C6F-894C-AC74-8F61900F0D62}"/>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14CBAC9-D8DC-9D41-B6A7-4538146FBE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3" name="Picture 12">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82076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opening page">
    <p:bg>
      <p:bgPr>
        <a:solidFill>
          <a:srgbClr val="579DDB"/>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5" y="511555"/>
            <a:ext cx="6770687" cy="860425"/>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Section Opening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30125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quote page_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475033"/>
          </a:xfrm>
          <a:prstGeom prst="rect">
            <a:avLst/>
          </a:prstGeom>
        </p:spPr>
        <p:txBody>
          <a:bodyPr lIns="0" tIns="0" rIns="0" bIns="0"/>
          <a:lstStyle>
            <a:lvl1pPr marL="0" indent="0" algn="ctr">
              <a:lnSpc>
                <a:spcPts val="3360"/>
              </a:lnSpc>
              <a:spcBef>
                <a:spcPts val="0"/>
              </a:spcBef>
              <a:buNone/>
              <a:defRPr sz="2800" b="0" i="0" baseline="0">
                <a:solidFill>
                  <a:schemeClr val="bg1"/>
                </a:solidFill>
                <a:latin typeface="Times New Roman" charset="0"/>
                <a:ea typeface="Times New Roman" charset="0"/>
                <a:cs typeface="Times New Roman" charset="0"/>
              </a:defRPr>
            </a:lvl1pPr>
          </a:lstStyle>
          <a:p>
            <a:pPr lvl="0"/>
            <a:r>
              <a:rPr lang="en-US" dirty="0"/>
              <a:t>Enter here a quote or important message.</a:t>
            </a:r>
          </a:p>
        </p:txBody>
      </p:sp>
      <p:sp>
        <p:nvSpPr>
          <p:cNvPr id="2" name="Rectangle 1">
            <a:extLst>
              <a:ext uri="{FF2B5EF4-FFF2-40B4-BE49-F238E27FC236}">
                <a16:creationId xmlns:a16="http://schemas.microsoft.com/office/drawing/2014/main" id="{D540A14E-26D3-D54C-B8A9-A7F9D84F6410}"/>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1C34612-8B49-AD49-8B1B-06DECF97E0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2" name="Picture 11">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93809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quote page_option2">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370759"/>
          </a:xfrm>
          <a:prstGeom prst="rect">
            <a:avLst/>
          </a:prstGeom>
        </p:spPr>
        <p:txBody>
          <a:bodyPr lIns="0" tIns="0" rIns="0" bIns="0"/>
          <a:lstStyle>
            <a:lvl1pPr marL="0" indent="0" algn="ctr">
              <a:lnSpc>
                <a:spcPts val="3360"/>
              </a:lnSpc>
              <a:spcBef>
                <a:spcPts val="0"/>
              </a:spcBef>
              <a:buNone/>
              <a:defRPr sz="2800" b="0" i="0" baseline="0">
                <a:solidFill>
                  <a:srgbClr val="579DDB"/>
                </a:solidFill>
                <a:latin typeface="Times New Roman" charset="0"/>
                <a:ea typeface="Times New Roman" charset="0"/>
                <a:cs typeface="Times New Roman" charset="0"/>
              </a:defRPr>
            </a:lvl1pPr>
          </a:lstStyle>
          <a:p>
            <a:pPr lvl="0"/>
            <a:r>
              <a:rPr lang="en-US" dirty="0"/>
              <a:t>Enter here a quote or important message.</a:t>
            </a:r>
          </a:p>
        </p:txBody>
      </p:sp>
      <p:sp>
        <p:nvSpPr>
          <p:cNvPr id="14"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6"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7"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18" name="Straight Connector 1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1" name="Picture 10">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94150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 point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sp>
        <p:nvSpPr>
          <p:cNvPr id="4" name="Text Placeholder 3"/>
          <p:cNvSpPr>
            <a:spLocks noGrp="1"/>
          </p:cNvSpPr>
          <p:nvPr>
            <p:ph type="body" sz="quarter" idx="15"/>
          </p:nvPr>
        </p:nvSpPr>
        <p:spPr>
          <a:xfrm>
            <a:off x="4355432" y="676189"/>
            <a:ext cx="7539706" cy="5251369"/>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a:latin typeface="Arial" charset="0"/>
                <a:ea typeface="Arial" charset="0"/>
                <a:cs typeface="Arial"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lvl="0"/>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4" name="Picture 13">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15678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and imag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247649" y="1969032"/>
            <a:ext cx="4548939" cy="4072995"/>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dirty="0"/>
              <a:t>Information about the page</a:t>
            </a:r>
          </a:p>
          <a:p>
            <a:pPr lvl="0"/>
            <a:r>
              <a:rPr lang="en-US" dirty="0"/>
              <a:t>Paragraph text</a:t>
            </a:r>
          </a:p>
        </p:txBody>
      </p:sp>
      <p:sp>
        <p:nvSpPr>
          <p:cNvPr id="5" name="Picture Placeholder 4"/>
          <p:cNvSpPr>
            <a:spLocks noGrp="1"/>
          </p:cNvSpPr>
          <p:nvPr>
            <p:ph type="pic" sz="quarter" idx="16" hasCustomPrompt="1"/>
          </p:nvPr>
        </p:nvSpPr>
        <p:spPr>
          <a:xfrm>
            <a:off x="5021180" y="511175"/>
            <a:ext cx="6873958" cy="5592763"/>
          </a:xfrm>
          <a:prstGeom prst="rect">
            <a:avLst/>
          </a:prstGeom>
        </p:spPr>
        <p:txBody>
          <a:bodyPr/>
          <a:lstStyle>
            <a:lvl1pPr marL="0" indent="0">
              <a:buNone/>
              <a:defRPr sz="1400" b="0" i="0">
                <a:latin typeface="Arial" charset="0"/>
                <a:ea typeface="Arial" charset="0"/>
                <a:cs typeface="Arial" charset="0"/>
              </a:defRPr>
            </a:lvl1pPr>
          </a:lstStyle>
          <a:p>
            <a:r>
              <a:rPr lang="en-US" dirty="0"/>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6" name="Picture 15">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04168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Series of image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6105840" y="624351"/>
            <a:ext cx="5789297" cy="1001049"/>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a:t>Add any descriptive texts here</a:t>
            </a:r>
          </a:p>
        </p:txBody>
      </p:sp>
      <p:sp>
        <p:nvSpPr>
          <p:cNvPr id="5" name="Picture Placeholder 4"/>
          <p:cNvSpPr>
            <a:spLocks noGrp="1"/>
          </p:cNvSpPr>
          <p:nvPr>
            <p:ph type="pic" sz="quarter" idx="16" hasCustomPrompt="1"/>
          </p:nvPr>
        </p:nvSpPr>
        <p:spPr>
          <a:xfrm>
            <a:off x="24818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dirty="0"/>
              <a:t>Page Title</a:t>
            </a:r>
          </a:p>
        </p:txBody>
      </p:sp>
      <p:sp>
        <p:nvSpPr>
          <p:cNvPr id="23" name="Picture Placeholder 4"/>
          <p:cNvSpPr>
            <a:spLocks noGrp="1"/>
          </p:cNvSpPr>
          <p:nvPr>
            <p:ph type="pic" sz="quarter" idx="17" hasCustomPrompt="1"/>
          </p:nvPr>
        </p:nvSpPr>
        <p:spPr>
          <a:xfrm>
            <a:off x="317701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4" name="Picture Placeholder 4"/>
          <p:cNvSpPr>
            <a:spLocks noGrp="1"/>
          </p:cNvSpPr>
          <p:nvPr>
            <p:ph type="pic" sz="quarter" idx="18" hasCustomPrompt="1"/>
          </p:nvPr>
        </p:nvSpPr>
        <p:spPr>
          <a:xfrm>
            <a:off x="610584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5" name="Picture Placeholder 4"/>
          <p:cNvSpPr>
            <a:spLocks noGrp="1"/>
          </p:cNvSpPr>
          <p:nvPr>
            <p:ph type="pic" sz="quarter" idx="19" hasCustomPrompt="1"/>
          </p:nvPr>
        </p:nvSpPr>
        <p:spPr>
          <a:xfrm>
            <a:off x="9036107"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6" name="Text Placeholder 2"/>
          <p:cNvSpPr>
            <a:spLocks noGrp="1"/>
          </p:cNvSpPr>
          <p:nvPr>
            <p:ph type="body" sz="quarter" idx="20" hasCustomPrompt="1"/>
          </p:nvPr>
        </p:nvSpPr>
        <p:spPr>
          <a:xfrm>
            <a:off x="24818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1" name="Text Placeholder 2"/>
          <p:cNvSpPr>
            <a:spLocks noGrp="1"/>
          </p:cNvSpPr>
          <p:nvPr>
            <p:ph type="body" sz="quarter" idx="21" hasCustomPrompt="1"/>
          </p:nvPr>
        </p:nvSpPr>
        <p:spPr>
          <a:xfrm>
            <a:off x="3177011"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2" name="Text Placeholder 2"/>
          <p:cNvSpPr>
            <a:spLocks noGrp="1"/>
          </p:cNvSpPr>
          <p:nvPr>
            <p:ph type="body" sz="quarter" idx="22" hasCustomPrompt="1"/>
          </p:nvPr>
        </p:nvSpPr>
        <p:spPr>
          <a:xfrm>
            <a:off x="610584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3" name="Text Placeholder 2"/>
          <p:cNvSpPr>
            <a:spLocks noGrp="1"/>
          </p:cNvSpPr>
          <p:nvPr>
            <p:ph type="body" sz="quarter" idx="23" hasCustomPrompt="1"/>
          </p:nvPr>
        </p:nvSpPr>
        <p:spPr>
          <a:xfrm>
            <a:off x="9036106"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pic>
        <p:nvPicPr>
          <p:cNvPr id="20" name="Picture 19">
            <a:extLst>
              <a:ext uri="{FF2B5EF4-FFF2-40B4-BE49-F238E27FC236}">
                <a16:creationId xmlns:a16="http://schemas.microsoft.com/office/drawing/2014/main" id="{CD7BCD95-409A-9941-B69A-0B5C6C801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9" name="Picture 18">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88754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 disclaimer">
    <p:bg>
      <p:bgPr>
        <a:solidFill>
          <a:srgbClr val="579DDB"/>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41B44D-C628-864D-B09D-9766AACB298E}"/>
              </a:ext>
            </a:extLst>
          </p:cNvPr>
          <p:cNvSpPr txBox="1"/>
          <p:nvPr userDrawn="1"/>
        </p:nvSpPr>
        <p:spPr>
          <a:xfrm>
            <a:off x="2916456" y="2809457"/>
            <a:ext cx="6477801" cy="784830"/>
          </a:xfrm>
          <a:prstGeom prst="rect">
            <a:avLst/>
          </a:prstGeom>
          <a:noFill/>
        </p:spPr>
        <p:txBody>
          <a:bodyPr wrap="square" rtlCol="0">
            <a:spAutoFit/>
          </a:bodyPr>
          <a:lstStyle/>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This presentation was produced with the financial support of the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European Union. Its contents are the sole responsibility of </a:t>
            </a:r>
            <a:r>
              <a:rPr lang="en-GB" sz="1500" b="0" i="0" kern="1200" dirty="0" err="1">
                <a:solidFill>
                  <a:schemeClr val="bg1"/>
                </a:solidFill>
                <a:effectLst/>
                <a:latin typeface="Arial" panose="020B0604020202020204" pitchFamily="34" charset="0"/>
                <a:ea typeface="+mn-ea"/>
                <a:cs typeface="Arial" panose="020B0604020202020204" pitchFamily="34" charset="0"/>
              </a:rPr>
              <a:t>SwitchMed</a:t>
            </a:r>
            <a:r>
              <a:rPr lang="en-GB" sz="1500" b="0" i="0" kern="1200" dirty="0">
                <a:solidFill>
                  <a:schemeClr val="bg1"/>
                </a:solidFill>
                <a:effectLst/>
                <a:latin typeface="Arial" panose="020B0604020202020204" pitchFamily="34" charset="0"/>
                <a:ea typeface="+mn-ea"/>
                <a:cs typeface="Arial" panose="020B0604020202020204" pitchFamily="34" charset="0"/>
              </a:rPr>
              <a:t>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and do not necessarily reflect the views of the European Union. </a:t>
            </a:r>
            <a:r>
              <a:rPr lang="en-GB" sz="1500" b="0" i="0" dirty="0">
                <a:solidFill>
                  <a:schemeClr val="bg1"/>
                </a:solidFill>
                <a:effectLst/>
                <a:latin typeface="Arial" panose="020B0604020202020204" pitchFamily="34" charset="0"/>
                <a:cs typeface="Arial" panose="020B0604020202020204" pitchFamily="34" charset="0"/>
              </a:rPr>
              <a:t> </a:t>
            </a:r>
            <a:endParaRPr lang="en-US" sz="1500" b="0" i="0" u="none" strike="noStrike" kern="1200" baseline="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F6EE1EB-FD85-364B-8736-A1C04CCC7CF1}"/>
              </a:ext>
            </a:extLst>
          </p:cNvPr>
          <p:cNvSpPr txBox="1"/>
          <p:nvPr userDrawn="1"/>
        </p:nvSpPr>
        <p:spPr>
          <a:xfrm>
            <a:off x="2916456" y="380967"/>
            <a:ext cx="2208011" cy="2169825"/>
          </a:xfrm>
          <a:prstGeom prst="rect">
            <a:avLst/>
          </a:prstGeom>
          <a:noFill/>
        </p:spPr>
        <p:txBody>
          <a:bodyPr wrap="square" rtlCol="0">
            <a:spAutoFit/>
          </a:bodyPr>
          <a:lstStyle/>
          <a:p>
            <a:pPr lvl="0"/>
            <a:r>
              <a:rPr lang="en-US" sz="1500" b="0" i="0" dirty="0" err="1">
                <a:solidFill>
                  <a:schemeClr val="bg1"/>
                </a:solidFill>
                <a:latin typeface="Arial" panose="020B0604020202020204" pitchFamily="34" charset="0"/>
                <a:cs typeface="Arial" panose="020B0604020202020204" pitchFamily="34" charset="0"/>
              </a:rPr>
              <a:t>www.switchmed.eu</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Facebook</a:t>
            </a:r>
          </a:p>
          <a:p>
            <a:pPr lvl="0"/>
            <a:r>
              <a:rPr lang="en-US" sz="1500" b="0" i="0" dirty="0" err="1">
                <a:solidFill>
                  <a:schemeClr val="bg1"/>
                </a:solidFill>
                <a:latin typeface="Arial" panose="020B0604020202020204" pitchFamily="34" charset="0"/>
                <a:cs typeface="Arial" panose="020B0604020202020204" pitchFamily="34" charset="0"/>
              </a:rPr>
              <a:t>Youtube</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err="1">
                <a:solidFill>
                  <a:schemeClr val="bg1"/>
                </a:solidFill>
                <a:latin typeface="Arial" panose="020B0604020202020204" pitchFamily="34" charset="0"/>
                <a:cs typeface="Arial" panose="020B0604020202020204" pitchFamily="34" charset="0"/>
              </a:rPr>
              <a:t>Linkedin</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Twitter</a:t>
            </a:r>
          </a:p>
          <a:p>
            <a:pPr lvl="0"/>
            <a:r>
              <a:rPr lang="en-US" sz="1500" b="0" i="0" dirty="0">
                <a:solidFill>
                  <a:schemeClr val="bg1"/>
                </a:solidFill>
                <a:latin typeface="Arial" panose="020B0604020202020204" pitchFamily="34" charset="0"/>
                <a:cs typeface="Arial" panose="020B0604020202020204" pitchFamily="34" charset="0"/>
              </a:rPr>
              <a:t>Flickr</a:t>
            </a:r>
          </a:p>
          <a:p>
            <a:pPr lvl="0"/>
            <a:r>
              <a:rPr lang="en-US" sz="1500" b="0" i="0" dirty="0">
                <a:solidFill>
                  <a:schemeClr val="bg1"/>
                </a:solidFill>
                <a:latin typeface="Arial" panose="020B0604020202020204" pitchFamily="34" charset="0"/>
                <a:cs typeface="Arial" panose="020B0604020202020204" pitchFamily="34" charset="0"/>
              </a:rPr>
              <a:t>Instagram</a:t>
            </a:r>
          </a:p>
          <a:p>
            <a:pPr lvl="0"/>
            <a:endParaRPr lang="en-US" sz="1500" b="0" i="0" dirty="0">
              <a:solidFill>
                <a:schemeClr val="bg1"/>
              </a:solidFill>
              <a:latin typeface="Arial" panose="020B0604020202020204" pitchFamily="34" charset="0"/>
              <a:cs typeface="Arial" panose="020B0604020202020204" pitchFamily="34" charset="0"/>
            </a:endParaRPr>
          </a:p>
          <a:p>
            <a:pPr lvl="0"/>
            <a:endParaRPr lang="en-US" sz="1500" b="0" i="0"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11E75BA-CCDA-8D4F-8BF3-8BE33F6D50C8}"/>
              </a:ext>
            </a:extLst>
          </p:cNvPr>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0EADBD-5615-904A-A578-DC490940973D}"/>
              </a:ext>
            </a:extLst>
          </p:cNvPr>
          <p:cNvSpPr txBox="1"/>
          <p:nvPr userDrawn="1"/>
        </p:nvSpPr>
        <p:spPr>
          <a:xfrm>
            <a:off x="154005" y="380967"/>
            <a:ext cx="2208011" cy="323165"/>
          </a:xfrm>
          <a:prstGeom prst="rect">
            <a:avLst/>
          </a:prstGeom>
          <a:noFill/>
        </p:spPr>
        <p:txBody>
          <a:bodyPr wrap="square" rtlCol="0">
            <a:spAutoFit/>
          </a:bodyPr>
          <a:lstStyle/>
          <a:p>
            <a:pPr lvl="0"/>
            <a:r>
              <a:rPr lang="en-US" sz="1500" b="0" i="0" dirty="0">
                <a:solidFill>
                  <a:schemeClr val="bg1"/>
                </a:solidFill>
                <a:latin typeface="Arial" panose="020B0604020202020204" pitchFamily="34" charset="0"/>
                <a:cs typeface="Arial" panose="020B0604020202020204" pitchFamily="34" charset="0"/>
              </a:rPr>
              <a:t>Please visit us at: </a:t>
            </a:r>
          </a:p>
        </p:txBody>
      </p:sp>
      <p:cxnSp>
        <p:nvCxnSpPr>
          <p:cNvPr id="11" name="Straight Connector 10">
            <a:extLst>
              <a:ext uri="{FF2B5EF4-FFF2-40B4-BE49-F238E27FC236}">
                <a16:creationId xmlns:a16="http://schemas.microsoft.com/office/drawing/2014/main" id="{941BA84C-160F-BA45-839D-6A8055DD34E4}"/>
              </a:ext>
            </a:extLst>
          </p:cNvPr>
          <p:cNvCxnSpPr/>
          <p:nvPr userDrawn="1"/>
        </p:nvCxnSpPr>
        <p:spPr>
          <a:xfrm>
            <a:off x="239485" y="2681222"/>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282296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8. End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28" name="Straight Connector 27"/>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39485" y="6176963"/>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0F7242D-F66B-9742-B122-73FB9CBE80BB}"/>
              </a:ext>
            </a:extLst>
          </p:cNvPr>
          <p:cNvSpPr txBox="1"/>
          <p:nvPr userDrawn="1"/>
        </p:nvSpPr>
        <p:spPr>
          <a:xfrm>
            <a:off x="158602" y="211676"/>
            <a:ext cx="5695788" cy="938719"/>
          </a:xfrm>
          <a:prstGeom prst="rect">
            <a:avLst/>
          </a:prstGeom>
          <a:noFill/>
        </p:spPr>
        <p:txBody>
          <a:bodyPr wrap="square" rtlCol="0">
            <a:spAutoFit/>
          </a:bodyPr>
          <a:lstStyle/>
          <a:p>
            <a:r>
              <a:rPr lang="en-US" sz="5500" b="0" i="0" dirty="0">
                <a:solidFill>
                  <a:schemeClr val="bg1"/>
                </a:solidFill>
                <a:latin typeface="Times New Roman" panose="02020603050405020304" pitchFamily="18" charset="0"/>
                <a:cs typeface="Times New Roman" panose="02020603050405020304" pitchFamily="18" charset="0"/>
              </a:rPr>
              <a:t>Thank you</a:t>
            </a:r>
          </a:p>
        </p:txBody>
      </p:sp>
      <p:sp>
        <p:nvSpPr>
          <p:cNvPr id="3" name="TextBox 2">
            <a:extLst>
              <a:ext uri="{FF2B5EF4-FFF2-40B4-BE49-F238E27FC236}">
                <a16:creationId xmlns:a16="http://schemas.microsoft.com/office/drawing/2014/main" id="{69256770-0FB1-0249-A4BE-4CCFA7CF269E}"/>
              </a:ext>
            </a:extLst>
          </p:cNvPr>
          <p:cNvSpPr txBox="1"/>
          <p:nvPr userDrawn="1"/>
        </p:nvSpPr>
        <p:spPr>
          <a:xfrm>
            <a:off x="158602" y="5690434"/>
            <a:ext cx="2983217" cy="369332"/>
          </a:xfrm>
          <a:prstGeom prst="rect">
            <a:avLst/>
          </a:prstGeom>
          <a:noFill/>
        </p:spPr>
        <p:txBody>
          <a:bodyPr wrap="square" rtlCol="0">
            <a:spAutoFit/>
          </a:bodyPr>
          <a:lstStyle/>
          <a:p>
            <a:r>
              <a:rPr lang="en-US" b="0" i="0" dirty="0" err="1">
                <a:solidFill>
                  <a:schemeClr val="bg1"/>
                </a:solidFill>
                <a:latin typeface="Arial" panose="020B0604020202020204" pitchFamily="34" charset="0"/>
                <a:cs typeface="Arial" panose="020B0604020202020204" pitchFamily="34" charset="0"/>
              </a:rPr>
              <a:t>www.switchmed.eu</a:t>
            </a:r>
            <a:endParaRPr lang="en-US" b="0" i="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A75D831-458E-C34E-A1D8-B17B6246D3E5}"/>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0" name="Picture 9">
            <a:extLst>
              <a:ext uri="{FF2B5EF4-FFF2-40B4-BE49-F238E27FC236}">
                <a16:creationId xmlns:a16="http://schemas.microsoft.com/office/drawing/2014/main" id="{22DFB53A-4B30-7B40-9CE2-C9B81FECD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1211" y="6311900"/>
            <a:ext cx="3150501" cy="409122"/>
          </a:xfrm>
          <a:prstGeom prst="rect">
            <a:avLst/>
          </a:prstGeom>
        </p:spPr>
      </p:pic>
      <p:pic>
        <p:nvPicPr>
          <p:cNvPr id="11" name="Picture 10">
            <a:extLst>
              <a:ext uri="{FF2B5EF4-FFF2-40B4-BE49-F238E27FC236}">
                <a16:creationId xmlns:a16="http://schemas.microsoft.com/office/drawing/2014/main" id="{322C691C-995A-474F-8663-C35D51534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spTree>
    <p:extLst>
      <p:ext uri="{BB962C8B-B14F-4D97-AF65-F5344CB8AC3E}">
        <p14:creationId xmlns:p14="http://schemas.microsoft.com/office/powerpoint/2010/main" val="309642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206745"/>
      </p:ext>
    </p:extLst>
  </p:cSld>
  <p:clrMap bg1="lt1" tx1="dk1" bg2="lt2" tx2="dk2" accent1="accent1" accent2="accent2" accent3="accent3" accent4="accent4" accent5="accent5" accent6="accent6" hlink="hlink" folHlink="folHlink"/>
  <p:sldLayoutIdLst>
    <p:sldLayoutId id="2147483687" r:id="rId1"/>
    <p:sldLayoutId id="2147483671" r:id="rId2"/>
    <p:sldLayoutId id="2147483686" r:id="rId3"/>
    <p:sldLayoutId id="2147483681" r:id="rId4"/>
    <p:sldLayoutId id="2147483679" r:id="rId5"/>
    <p:sldLayoutId id="2147483675" r:id="rId6"/>
    <p:sldLayoutId id="2147483680" r:id="rId7"/>
    <p:sldLayoutId id="2147483685"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text 2"/>
          <p:cNvSpPr>
            <a:spLocks noGrp="1"/>
          </p:cNvSpPr>
          <p:nvPr>
            <p:ph type="body" sz="quarter" idx="14"/>
          </p:nvPr>
        </p:nvSpPr>
        <p:spPr/>
        <p:txBody>
          <a:bodyPr/>
          <a:lstStyle/>
          <a:p>
            <a:r>
              <a:rPr lang="en-GB" b="1" dirty="0"/>
              <a:t>Green Business Model</a:t>
            </a:r>
            <a:br>
              <a:rPr lang="en-GB" b="1" dirty="0"/>
            </a:br>
            <a:r>
              <a:rPr lang="en-GB" b="1" dirty="0"/>
              <a:t>Training of Trainers</a:t>
            </a:r>
            <a:r>
              <a:rPr lang="en-GB" b="1"/>
              <a:t/>
            </a:r>
            <a:br>
              <a:rPr lang="en-GB" b="1"/>
            </a:br>
            <a:r>
              <a:rPr lang="en-GB" b="1" smtClean="0"/>
              <a:t>Country </a:t>
            </a:r>
            <a:r>
              <a:rPr lang="en-GB" b="1" dirty="0"/>
              <a:t>– Session 3</a:t>
            </a:r>
          </a:p>
        </p:txBody>
      </p:sp>
      <p:sp>
        <p:nvSpPr>
          <p:cNvPr id="4" name="Contenidor de text 1"/>
          <p:cNvSpPr>
            <a:spLocks noGrp="1"/>
          </p:cNvSpPr>
          <p:nvPr>
            <p:ph type="body" sz="quarter" idx="15"/>
          </p:nvPr>
        </p:nvSpPr>
        <p:spPr>
          <a:xfrm>
            <a:off x="258963" y="4400734"/>
            <a:ext cx="3825357" cy="1867986"/>
          </a:xfrm>
        </p:spPr>
        <p:txBody>
          <a:bodyPr/>
          <a:lstStyle/>
          <a:p>
            <a:r>
              <a:rPr lang="en-GB" dirty="0">
                <a:effectLst>
                  <a:outerShdw blurRad="38100" dist="38100" dir="2700000" algn="tl">
                    <a:srgbClr val="000000">
                      <a:alpha val="43137"/>
                    </a:srgbClr>
                  </a:outerShdw>
                </a:effectLst>
              </a:rPr>
              <a:t>Trainer 1</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xxx@mail.com </a:t>
            </a:r>
          </a:p>
          <a:p>
            <a:r>
              <a:rPr lang="en-GB" dirty="0">
                <a:effectLst>
                  <a:outerShdw blurRad="38100" dist="38100" dir="2700000" algn="tl">
                    <a:srgbClr val="000000">
                      <a:alpha val="43137"/>
                    </a:srgbClr>
                  </a:outerShdw>
                </a:effectLst>
              </a:rPr>
              <a:t>Trainer 2</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xxx@mail.com</a:t>
            </a:r>
          </a:p>
          <a:p>
            <a:r>
              <a:rPr lang="en-GB" dirty="0">
                <a:effectLst>
                  <a:outerShdw blurRad="38100" dist="38100" dir="2700000" algn="tl">
                    <a:srgbClr val="000000">
                      <a:alpha val="43137"/>
                    </a:srgbClr>
                  </a:outerShdw>
                </a:effectLst>
              </a:rPr>
              <a:t>BSO</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178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2889197" cy="932699"/>
          </a:xfrm>
        </p:spPr>
        <p:txBody>
          <a:bodyPr/>
          <a:lstStyle/>
          <a:p>
            <a:pPr algn="l"/>
            <a:r>
              <a:rPr lang="en-GB" sz="3800" dirty="0"/>
              <a:t>Customers Journey Map</a:t>
            </a:r>
          </a:p>
        </p:txBody>
      </p:sp>
      <p:sp>
        <p:nvSpPr>
          <p:cNvPr id="5" name="Contenidor de text 5"/>
          <p:cNvSpPr>
            <a:spLocks noGrp="1"/>
          </p:cNvSpPr>
          <p:nvPr>
            <p:ph type="body" sz="quarter" idx="4294967295"/>
          </p:nvPr>
        </p:nvSpPr>
        <p:spPr>
          <a:xfrm>
            <a:off x="3578331" y="742482"/>
            <a:ext cx="7268963" cy="4871934"/>
          </a:xfrm>
          <a:prstGeom prst="rect">
            <a:avLst/>
          </a:prstGeom>
        </p:spPr>
        <p:txBody>
          <a:bodyPr/>
          <a:lstStyle/>
          <a:p>
            <a:pPr marL="0" indent="0" algn="just">
              <a:lnSpc>
                <a:spcPts val="3360"/>
              </a:lnSpc>
              <a:spcBef>
                <a:spcPts val="0"/>
              </a:spcBef>
              <a:buNone/>
            </a:pPr>
            <a:r>
              <a:rPr lang="en-GB" sz="1500" dirty="0">
                <a:latin typeface="Arial" panose="020B0604020202020204" pitchFamily="34" charset="0"/>
                <a:cs typeface="Arial" panose="020B0604020202020204" pitchFamily="34" charset="0"/>
              </a:rPr>
              <a:t>The </a:t>
            </a:r>
            <a:r>
              <a:rPr lang="en-GB" sz="1500" b="1" dirty="0">
                <a:solidFill>
                  <a:schemeClr val="accent1"/>
                </a:solidFill>
                <a:latin typeface="Arial" panose="020B0604020202020204" pitchFamily="34" charset="0"/>
                <a:cs typeface="Arial" panose="020B0604020202020204" pitchFamily="34" charset="0"/>
              </a:rPr>
              <a:t>Customer Journey Map </a:t>
            </a:r>
            <a:r>
              <a:rPr lang="en-GB" sz="1500" dirty="0">
                <a:latin typeface="Arial" panose="020B0604020202020204" pitchFamily="34" charset="0"/>
                <a:cs typeface="Arial" panose="020B0604020202020204" pitchFamily="34" charset="0"/>
              </a:rPr>
              <a:t>describes the journey of a user by representing the different touchpoints that characterize his/her interaction with the service or product. The interaction is described step by step, with emphasis on some aspects such as the flows of information and the physical devices involved. Mapping the customer journey represents a powerful approach for customer-</a:t>
            </a:r>
            <a:r>
              <a:rPr lang="en-GB" sz="1500" dirty="0" err="1">
                <a:latin typeface="Arial" panose="020B0604020202020204" pitchFamily="34" charset="0"/>
                <a:cs typeface="Arial" panose="020B0604020202020204" pitchFamily="34" charset="0"/>
              </a:rPr>
              <a:t>centered</a:t>
            </a:r>
            <a:r>
              <a:rPr lang="en-GB" sz="1500" dirty="0">
                <a:latin typeface="Arial" panose="020B0604020202020204" pitchFamily="34" charset="0"/>
                <a:cs typeface="Arial" panose="020B0604020202020204" pitchFamily="34" charset="0"/>
              </a:rPr>
              <a:t> action and innovation. </a:t>
            </a:r>
          </a:p>
          <a:p>
            <a:pPr marL="0" indent="0" algn="just">
              <a:lnSpc>
                <a:spcPts val="3360"/>
              </a:lnSpc>
              <a:spcBef>
                <a:spcPts val="0"/>
              </a:spcBef>
              <a:buNone/>
            </a:pPr>
            <a:r>
              <a:rPr lang="en-GB" sz="1500" dirty="0">
                <a:latin typeface="Arial" panose="020B0604020202020204" pitchFamily="34" charset="0"/>
                <a:cs typeface="Arial" panose="020B0604020202020204" pitchFamily="34" charset="0"/>
              </a:rPr>
              <a:t>The customer journey is the complete sum of experiences that customers go through when interacting with your company and brand (from the moment that you realise that you need something, to the after-sale).</a:t>
            </a:r>
          </a:p>
          <a:p>
            <a:pPr marL="0" indent="0" algn="just">
              <a:lnSpc>
                <a:spcPts val="3360"/>
              </a:lnSpc>
              <a:spcBef>
                <a:spcPts val="0"/>
              </a:spcBef>
              <a:buNone/>
            </a:pPr>
            <a:r>
              <a:rPr lang="en-GB" sz="1500" i="1" dirty="0">
                <a:latin typeface="Arial" panose="020B0604020202020204" pitchFamily="34" charset="0"/>
                <a:cs typeface="Arial" panose="020B0604020202020204" pitchFamily="34" charset="0"/>
              </a:rPr>
              <a:t>Entrepreneurs need to remember that creating a business is not about matching their desires and expectations, but satisfying customers’ needs.</a:t>
            </a:r>
          </a:p>
          <a:p>
            <a:pPr marL="0" indent="0" algn="just">
              <a:lnSpc>
                <a:spcPts val="3360"/>
              </a:lnSpc>
              <a:spcBef>
                <a:spcPts val="0"/>
              </a:spcBef>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95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png;base64,iVBORw0KGgoAAAANSUhEUgAAASwAAACoCAMAAABt9SM9AAAAn1BMVEX///8QEQwAAAAQEA4HCAATExDy8vD8/Pzj4+HX19UNDgnt7ez39/f///23uLPo6OY5OTesrKre3t5lZWOlpaVDQ0OysrC9vbzIyMghIh5TU1OampjNzc1iYmJKSkolJSWHh4d9fX0vLy8+PjyRkZF3d3Vvb2/Bwb9OTk4cHBwyMjBbW1msrajt7umFhYU+Pj43ODIZGhUrLCeXmJMhISE9Oc9yAAALaUlEQVR4nO2b63rbqhKGCVaEDqiyZUl2fLYjy6c2adPc/7XtGYQA2c7aXmuv5rCfeX/UkUADfIJhAJUxgiAIgiAIgiAIgiAIgiAIgiAIgiAIgiAIgiAIgiAIgiAIgiAIgiAIgiAIgiAIgiAI4pOSdC/F/2zwH1pIkm5N3jaTnNf5zxKnLbGwfwOBf55VxkLGvvwrazJOhd8aiC/TReBwZklmJuW8aCdJ+JlrI/jf3+jtxI+/HpDX1/s6XRweLL2qkzHLt5Nlmj88np4GwXVb4bTe93k87YE1gJeXWSR3GJ09blMGZ4+VNimuXBP8V/rP2/43SdiPnzxq4MMfj+3f6tqIJZgY7VXVgin38HcyunihfnnEFI/Hv/nZ88wamvJerzHf6/FT10jII512RSxTKx9MmDreecv3FCvue3cNKFb7t7puGovuI5twrm4FufqNOF+MOy5OjPq8eZj/+M0bA79O4Xl5/oS7JaQdjwNitQmXYplnjHmF9/J+YrGOWHHh9XpXxCofdDNQrCYDyFXJxPSMuG7U7EF/ibH39FQeb9rpO0kSug2947/PxOrp4s/EStg3Kxb0rE8sFvvOTRYjFkoxMQ48XuoGdMTCPFtXrYStu2JN/K8slvEojs8ZmdHREQuuFj9aG239z8SCPGt33k9f3HEOqTO3KreJBeYjrJCqVPSePutMrH5nolk1Tbi3DUQHb6WDJwT2DFGbplyIddeZEstOx4LErVuVG8WquGfhDx8hFrRyKMcjl0xV1LrkiN+n46329U3Nc8wy4NoCGuEH/zdHRXXDo3sTZyTs1ObUonhLN6C6Taw02I0tu9lfhn3/Mq5Y1+K7gammd59j00QwbzuXx4/wiFh6rQJebwWR5tN+NoQooG34sDWVBMazRW2i2+9uFOvP6HATrlhXVg7y2A5C7xcEC8oBiVUTR/CfA3TxAyNBk4VBzJpMeatHdMhaY6s25+sm0qqcnLK+vFg749CdBog5h/E2KZsxtDBiYUguVPiVsCfe+q1mrGJRz1p4Xk+1WfBwtqyvJZaQvoMalHUrltd3ZzXOTyPJVJwVtzl6vNbJeDttO88d7+vb47bFfLAzYjlh/tcRS82G88LSL7upufvUamykc9qxc7OYkCpq26fdO9wI5X2k39DCuvgbxUqky/tuOrhiPcLSrpmR4Q9UJ7zXvjzyxm8YeDKiHDp7BeNzEYNf2hZfSFabgN+GWjeGDvmmbzg+vudk+EYEj63I3RZHh+46z3SsZGgGV3ddnNr2NU038yoOvSbSxWLW5okbI/iK20CL//pAsfiZWCaK9JZvbMtIE4fxujMk4oNZFk/xWhQmI+iePXhNMZENwW+O4O0iInp4z+2s/9KzciPWyxti+Xujwbor1rIr1sxEZy8wXBPlwDA2g1BLP3fz2tCK5X2gWI9Qp2afSFfYDJ3oIbv+vNOztq5YSfzgimXX0D3+hOlTO3qTvyVWZ4vmI8XqrA2xZ+2MWPez689DzGWedyouwGcZsfJuOcrfO8ntOPxaYnXXhtiVZrZJZ3vAxsVvzUjtS+FU3dnK+8Yc7xe9Kp+cmI1GE2rdOAxXndX+hzn4y9RsaVKdDQLBFlUTeSfu4pF3JkwzziKOslv3XrMY8E0H8Qodcty6kC7tC/12ub39J3HFuixYgEfSuwfceHiBRwubKlXbMyywEfyqWTqqTLIwsf8SIv3wzvSzXflyhBDppb0RtaFWR6yO//uMEfyVt2T3pkzXEsyH5aDH71bK54t21oMoIGB6IAqYR83aEIdZZfrRMZuoOMnZFtPLJEes719QLHTTZiOPPyV4+pmw+NSeWgx3wo43iAL6MDjHITZ0ZHcdetBxpB3Ote9sHzb6vTYCdMRy+RpiQT23podEfLITIg4GR+uNIvCvqV7GYMy0KUMeJH725Nn9rEnizKowws63S82uliuWX1rizylWkHWB9OA+MjEg58H3F26OL0AsNUVWdv8TDxV/fH/k3OyGNh6ptvr620ux5uJMrG87Z8Ibs88oFgSlHdQkP20arlqBe/AmxO+1bsxfmKaoPfiqswdfwcANjIfip+Ds0OKunS87Yo2dU5LZZxXLOd2JvCYiWnNHrNwRi+/1zl3mtTYuT3f26OWmzigc2Zdhu5YKtRyxyrGT+EnF6pwbwpyPYiXJkF8VixfmQHnGnduuWHzvo1iFHYXhbNDiSKh2tf4vxGJPnF+I5cG0Zr8MCgseXYoFeSQ+b8eUd3CKFmZ//w790qcXK3lji6YjVpKMHpvmtmJFHj+WIjFiCRav7vWeC/+hxVJ5GOSym6Z3+iySNd9JrOx9XD1cF0vNEOWnECuJf3pvfEUTeQ9m0zaevqovZPArGpzxfuYX317NHhtDuNJVeV6mul2Ct2a97hH0mLdle7jLGppLnA0j9xnnK5oPHYYvxt/O07PZsLMNOa6GjyjWS7GdXnwdA33ryfmAalnUmEd/ODLg9w29qOhoLPqRTrnHnQnoWe0V9Kz2bzVES26uPlIs5pznJP4Z3ZxC+nj+I5OL7ymRNG6eiRPMI5pvlRTyTYv2fgzvxSleiO4xk3P5R0S4mXc9H/nqJG+pRSoSBEF8aYSEeV6oX6niIqlmZ8HaPU/9j1BfimAuHX1BdvVou5WsDeBPa0/ndMziVVMcMzaNOXNfXXdKZ1JZ12W2Ff9XhbiFqljsIewTw6J4nkLFysWxVkHnCrfk5BbaOKsgeJ0f5xhKF0WhP7ytnieLYgwLHfi7TlmKBkom10WxH+H3y8pekzNjbLfvr5t4UmzBfIj7DOF8M2k/oQDD+Pe4PeoZq+OTeAtl5VCRKZQ7j9mwmBSL5gQzhNJX7yyXmGR+xmMWT+IYI8NBkfk5HvRlRQGXcgO13UHFTwM5Ag3WuYzj5tX68XoHT6T4PdohY7OjRAOSx3G2DFm4gUvdmU4hk/1MTptWigJsjieMBcudHx71Augp98PXgJXt123DBR4vxoehYGsQ8DSLsdw4XWS6+LKW/nr1TippxCnz040WSzC/3y4nhqMaqitxW31XMzZ/UpWENsXmda6xW8Rz0GgZsNmzklH2GDaNZUejqhJrU7bDUB7zPZvNGduqY9xJcxf7MeQbzZvL2TAs4CerVxVbQwedh+pVMmE+UUKxVtN/4T9j/R3m/f0GXp/cFItFyDLOGi+U7RlWVx79ZkiI6rWAnlEtF4X5/kyJ5XMYIZuUZYfFYpKCunV9epLQbRZoT4H/0yLb8roZvvIgqzWKNcfHs+cmTzWcrvfSiFWP2QSfmrNiBJKw+rgo8DBRLtrV5fiwL5ZvfQf1h5AneP/TCjoIiASaPYfwssCHVsvJBNb7YhEwNlorrzw+wJAomT12VmKlNdxYwjAsVCb5Go7xw5isrz05w26hXPd01ZR4iMV8DZ11haqX+hysGlYD6DpKLMHS5WnyvFZixYshiHUKGnNWrHKLruJ9O5bYj7JZMWL+8ywMUZjlLgUnIZdhmo7mgg32WQguiNV5nO/Rf2RhaE7ulVg4jnog1gFSoGdB1xzBWAlfM2UPmcxYcNrFdePvwavBYIWm+ptpWh71ByfwFlDRslD262mcxmA0m+BGDgzXUxmGmdRuQVGegqyavKNSyC7Pc5wNB/CLPnWW5/CKM9RBqned59gxMkj2Var6VYzRv/l4wgMOyUcD0BVLbHLAZKntASM8TszzUgcjJXTcdIc7hnne7nmxWSNagPYlK1GSMGyMj0P1eD6AMQAP6wdStyYfgrA/wsY4Nui6csBvT+z1pZvp+ijB8X6ZJKx90SndrZewZ94fyVnpHV3EX2S8NCTONe02T1xJO0u8TZArr44gCIIgCIIgCIIgCIIgCIIgCIIgCIIgCIIgCIIgCIIgCIIgCIIgCIIgCIIgCIIgCIIgCIIgbuY/NNXM5XnhpK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oogle Shape;657;p76"/>
          <p:cNvPicPr preferRelativeResize="0"/>
          <p:nvPr/>
        </p:nvPicPr>
        <p:blipFill rotWithShape="1">
          <a:blip r:embed="rId3">
            <a:alphaModFix/>
          </a:blip>
          <a:srcRect/>
          <a:stretch/>
        </p:blipFill>
        <p:spPr>
          <a:xfrm>
            <a:off x="603064" y="191164"/>
            <a:ext cx="10737290" cy="6666836"/>
          </a:xfrm>
          <a:prstGeom prst="rect">
            <a:avLst/>
          </a:prstGeom>
          <a:noFill/>
          <a:ln>
            <a:noFill/>
          </a:ln>
        </p:spPr>
      </p:pic>
    </p:spTree>
    <p:extLst>
      <p:ext uri="{BB962C8B-B14F-4D97-AF65-F5344CB8AC3E}">
        <p14:creationId xmlns:p14="http://schemas.microsoft.com/office/powerpoint/2010/main" val="67230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png;base64,iVBORw0KGgoAAAANSUhEUgAAASwAAACoCAMAAABt9SM9AAAAn1BMVEX///8QEQwAAAAQEA4HCAATExDy8vD8/Pzj4+HX19UNDgnt7ez39/f///23uLPo6OY5OTesrKre3t5lZWOlpaVDQ0OysrC9vbzIyMghIh5TU1OampjNzc1iYmJKSkolJSWHh4d9fX0vLy8+PjyRkZF3d3Vvb2/Bwb9OTk4cHBwyMjBbW1msrajt7umFhYU+Pj43ODIZGhUrLCeXmJMhISE9Oc9yAAALaUlEQVR4nO2b63rbqhKGCVaEDqiyZUl2fLYjy6c2adPc/7XtGYQA2c7aXmuv5rCfeX/UkUADfIJhAJUxgiAIgiAIgiAIgiAIgiAIgiAIgiAIgiAIgiAIgiAIgiAIgiAIgiAIgiAIgiAIgiAI4pOSdC/F/2zwH1pIkm5N3jaTnNf5zxKnLbGwfwOBf55VxkLGvvwrazJOhd8aiC/TReBwZklmJuW8aCdJ+JlrI/jf3+jtxI+/HpDX1/s6XRweLL2qkzHLt5Nlmj88np4GwXVb4bTe93k87YE1gJeXWSR3GJ09blMGZ4+VNimuXBP8V/rP2/43SdiPnzxq4MMfj+3f6tqIJZgY7VXVgin38HcyunihfnnEFI/Hv/nZ88wamvJerzHf6/FT10jII512RSxTKx9MmDreecv3FCvue3cNKFb7t7puGovuI5twrm4FufqNOF+MOy5OjPq8eZj/+M0bA79O4Xl5/oS7JaQdjwNitQmXYplnjHmF9/J+YrGOWHHh9XpXxCofdDNQrCYDyFXJxPSMuG7U7EF/ibH39FQeb9rpO0kSug2947/PxOrp4s/EStg3Kxb0rE8sFvvOTRYjFkoxMQ48XuoGdMTCPFtXrYStu2JN/K8slvEojs8ZmdHREQuuFj9aG239z8SCPGt33k9f3HEOqTO3KreJBeYjrJCqVPSePutMrH5nolk1Tbi3DUQHb6WDJwT2DFGbplyIddeZEstOx4LErVuVG8WquGfhDx8hFrRyKMcjl0xV1LrkiN+n46329U3Nc8wy4NoCGuEH/zdHRXXDo3sTZyTs1ObUonhLN6C6Taw02I0tu9lfhn3/Mq5Y1+K7gammd59j00QwbzuXx4/wiFh6rQJebwWR5tN+NoQooG34sDWVBMazRW2i2+9uFOvP6HATrlhXVg7y2A5C7xcEC8oBiVUTR/CfA3TxAyNBk4VBzJpMeatHdMhaY6s25+sm0qqcnLK+vFg749CdBog5h/E2KZsxtDBiYUguVPiVsCfe+q1mrGJRz1p4Xk+1WfBwtqyvJZaQvoMalHUrltd3ZzXOTyPJVJwVtzl6vNbJeDttO88d7+vb47bFfLAzYjlh/tcRS82G88LSL7upufvUamykc9qxc7OYkCpq26fdO9wI5X2k39DCuvgbxUqky/tuOrhiPcLSrpmR4Q9UJ7zXvjzyxm8YeDKiHDp7BeNzEYNf2hZfSFabgN+GWjeGDvmmbzg+vudk+EYEj63I3RZHh+46z3SsZGgGV3ddnNr2NU038yoOvSbSxWLW5okbI/iK20CL//pAsfiZWCaK9JZvbMtIE4fxujMk4oNZFk/xWhQmI+iePXhNMZENwW+O4O0iInp4z+2s/9KzciPWyxti+Xujwbor1rIr1sxEZy8wXBPlwDA2g1BLP3fz2tCK5X2gWI9Qp2afSFfYDJ3oIbv+vNOztq5YSfzgimXX0D3+hOlTO3qTvyVWZ4vmI8XqrA2xZ+2MWPez689DzGWedyouwGcZsfJuOcrfO8ntOPxaYnXXhtiVZrZJZ3vAxsVvzUjtS+FU3dnK+8Yc7xe9Kp+cmI1GE2rdOAxXndX+hzn4y9RsaVKdDQLBFlUTeSfu4pF3JkwzziKOslv3XrMY8E0H8Qodcty6kC7tC/12ub39J3HFuixYgEfSuwfceHiBRwubKlXbMyywEfyqWTqqTLIwsf8SIv3wzvSzXflyhBDppb0RtaFWR6yO//uMEfyVt2T3pkzXEsyH5aDH71bK54t21oMoIGB6IAqYR83aEIdZZfrRMZuoOMnZFtPLJEes719QLHTTZiOPPyV4+pmw+NSeWgx3wo43iAL6MDjHITZ0ZHcdetBxpB3Ote9sHzb6vTYCdMRy+RpiQT23podEfLITIg4GR+uNIvCvqV7GYMy0KUMeJH725Nn9rEnizKowws63S82uliuWX1rizylWkHWB9OA+MjEg58H3F26OL0AsNUVWdv8TDxV/fH/k3OyGNh6ptvr620ux5uJMrG87Z8Ibs88oFgSlHdQkP20arlqBe/AmxO+1bsxfmKaoPfiqswdfwcANjIfip+Ds0OKunS87Yo2dU5LZZxXLOd2JvCYiWnNHrNwRi+/1zl3mtTYuT3f26OWmzigc2Zdhu5YKtRyxyrGT+EnF6pwbwpyPYiXJkF8VixfmQHnGnduuWHzvo1iFHYXhbNDiSKh2tf4vxGJPnF+I5cG0Zr8MCgseXYoFeSQ+b8eUd3CKFmZ//w790qcXK3lji6YjVpKMHpvmtmJFHj+WIjFiCRav7vWeC/+hxVJ5GOSym6Z3+iySNd9JrOx9XD1cF0vNEOWnECuJf3pvfEUTeQ9m0zaevqovZPArGpzxfuYX317NHhtDuNJVeV6mul2Ct2a97hH0mLdle7jLGppLnA0j9xnnK5oPHYYvxt/O07PZsLMNOa6GjyjWS7GdXnwdA33ryfmAalnUmEd/ODLg9w29qOhoLPqRTrnHnQnoWe0V9Kz2bzVES26uPlIs5pznJP4Z3ZxC+nj+I5OL7ymRNG6eiRPMI5pvlRTyTYv2fgzvxSleiO4xk3P5R0S4mXc9H/nqJG+pRSoSBEF8aYSEeV6oX6niIqlmZ8HaPU/9j1BfimAuHX1BdvVou5WsDeBPa0/ndMziVVMcMzaNOXNfXXdKZ1JZ12W2Ff9XhbiFqljsIewTw6J4nkLFysWxVkHnCrfk5BbaOKsgeJ0f5xhKF0WhP7ytnieLYgwLHfi7TlmKBkom10WxH+H3y8pekzNjbLfvr5t4UmzBfIj7DOF8M2k/oQDD+Pe4PeoZq+OTeAtl5VCRKZQ7j9mwmBSL5gQzhNJX7yyXmGR+xmMWT+IYI8NBkfk5HvRlRQGXcgO13UHFTwM5Ag3WuYzj5tX68XoHT6T4PdohY7OjRAOSx3G2DFm4gUvdmU4hk/1MTptWigJsjieMBcudHx71Augp98PXgJXt123DBR4vxoehYGsQ8DSLsdw4XWS6+LKW/nr1TippxCnz040WSzC/3y4nhqMaqitxW31XMzZ/UpWENsXmda6xW8Rz0GgZsNmzklH2GDaNZUejqhJrU7bDUB7zPZvNGduqY9xJcxf7MeQbzZvL2TAs4CerVxVbQwedh+pVMmE+UUKxVtN/4T9j/R3m/f0GXp/cFItFyDLOGi+U7RlWVx79ZkiI6rWAnlEtF4X5/kyJ5XMYIZuUZYfFYpKCunV9epLQbRZoT4H/0yLb8roZvvIgqzWKNcfHs+cmTzWcrvfSiFWP2QSfmrNiBJKw+rgo8DBRLtrV5fiwL5ZvfQf1h5AneP/TCjoIiASaPYfwssCHVsvJBNb7YhEwNlorrzw+wJAomT12VmKlNdxYwjAsVCb5Go7xw5isrz05w26hXPd01ZR4iMV8DZ11haqX+hysGlYD6DpKLMHS5WnyvFZixYshiHUKGnNWrHKLruJ9O5bYj7JZMWL+8ywMUZjlLgUnIZdhmo7mgg32WQguiNV5nO/Rf2RhaE7ulVg4jnog1gFSoGdB1xzBWAlfM2UPmcxYcNrFdePvwavBYIWm+ptpWh71ByfwFlDRslD262mcxmA0m+BGDgzXUxmGmdRuQVGegqyavKNSyC7Pc5wNB/CLPnWW5/CKM9RBqned59gxMkj2Var6VYzRv/l4wgMOyUcD0BVLbHLAZKntASM8TszzUgcjJXTcdIc7hnne7nmxWSNagPYlK1GSMGyMj0P1eD6AMQAP6wdStyYfgrA/wsY4Nui6csBvT+z1pZvp+ijB8X6ZJKx90SndrZewZ94fyVnpHV3EX2S8NCTONe02T1xJO0u8TZArr44gCIIgCIIgCIIgCIIgCIIgCIIgCIIgCIIgCIIgCIIgCIIgCIIgCIIgCIIgCIIgCIIgCIIgbuY/NNXM5XnhpK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Imatge 3"/>
          <p:cNvPicPr>
            <a:picLocks noChangeAspect="1"/>
          </p:cNvPicPr>
          <p:nvPr/>
        </p:nvPicPr>
        <p:blipFill>
          <a:blip r:embed="rId3"/>
          <a:stretch>
            <a:fillRect/>
          </a:stretch>
        </p:blipFill>
        <p:spPr>
          <a:xfrm>
            <a:off x="0" y="-1178070"/>
            <a:ext cx="11612596" cy="2067213"/>
          </a:xfrm>
          <a:prstGeom prst="rect">
            <a:avLst/>
          </a:prstGeom>
        </p:spPr>
      </p:pic>
      <p:pic>
        <p:nvPicPr>
          <p:cNvPr id="6" name="Imatge 5"/>
          <p:cNvPicPr>
            <a:picLocks noChangeAspect="1"/>
          </p:cNvPicPr>
          <p:nvPr/>
        </p:nvPicPr>
        <p:blipFill>
          <a:blip r:embed="rId4"/>
          <a:stretch>
            <a:fillRect/>
          </a:stretch>
        </p:blipFill>
        <p:spPr>
          <a:xfrm>
            <a:off x="-57159" y="1338408"/>
            <a:ext cx="11412543" cy="1819529"/>
          </a:xfrm>
          <a:prstGeom prst="rect">
            <a:avLst/>
          </a:prstGeom>
        </p:spPr>
      </p:pic>
      <p:pic>
        <p:nvPicPr>
          <p:cNvPr id="8" name="Imatge 7"/>
          <p:cNvPicPr>
            <a:picLocks noChangeAspect="1"/>
          </p:cNvPicPr>
          <p:nvPr/>
        </p:nvPicPr>
        <p:blipFill>
          <a:blip r:embed="rId5"/>
          <a:stretch>
            <a:fillRect/>
          </a:stretch>
        </p:blipFill>
        <p:spPr>
          <a:xfrm>
            <a:off x="0" y="3489481"/>
            <a:ext cx="11736438" cy="1333686"/>
          </a:xfrm>
          <a:prstGeom prst="rect">
            <a:avLst/>
          </a:prstGeom>
        </p:spPr>
      </p:pic>
      <p:pic>
        <p:nvPicPr>
          <p:cNvPr id="9" name="Imatge 8"/>
          <p:cNvPicPr>
            <a:picLocks noChangeAspect="1"/>
          </p:cNvPicPr>
          <p:nvPr/>
        </p:nvPicPr>
        <p:blipFill>
          <a:blip r:embed="rId6"/>
          <a:stretch>
            <a:fillRect/>
          </a:stretch>
        </p:blipFill>
        <p:spPr>
          <a:xfrm>
            <a:off x="-57159" y="4886007"/>
            <a:ext cx="11526859" cy="1438476"/>
          </a:xfrm>
          <a:prstGeom prst="rect">
            <a:avLst/>
          </a:prstGeom>
        </p:spPr>
      </p:pic>
      <p:pic>
        <p:nvPicPr>
          <p:cNvPr id="10" name="Imatge 9"/>
          <p:cNvPicPr>
            <a:picLocks noChangeAspect="1"/>
          </p:cNvPicPr>
          <p:nvPr/>
        </p:nvPicPr>
        <p:blipFill>
          <a:blip r:embed="rId7"/>
          <a:stretch>
            <a:fillRect/>
          </a:stretch>
        </p:blipFill>
        <p:spPr>
          <a:xfrm>
            <a:off x="-57159" y="6057767"/>
            <a:ext cx="5801535" cy="1066949"/>
          </a:xfrm>
          <a:prstGeom prst="rect">
            <a:avLst/>
          </a:prstGeom>
        </p:spPr>
      </p:pic>
      <p:sp>
        <p:nvSpPr>
          <p:cNvPr id="13" name="Rectangle 12"/>
          <p:cNvSpPr/>
          <p:nvPr/>
        </p:nvSpPr>
        <p:spPr>
          <a:xfrm>
            <a:off x="10573789" y="-1178070"/>
            <a:ext cx="1862052" cy="8036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784264" y="-589035"/>
            <a:ext cx="1862052" cy="80360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185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665;p77"/>
          <p:cNvPicPr preferRelativeResize="0"/>
          <p:nvPr/>
        </p:nvPicPr>
        <p:blipFill rotWithShape="1">
          <a:blip r:embed="rId3">
            <a:alphaModFix/>
          </a:blip>
          <a:srcRect r="36499"/>
          <a:stretch/>
        </p:blipFill>
        <p:spPr>
          <a:xfrm>
            <a:off x="-8965" y="0"/>
            <a:ext cx="12324290" cy="6858000"/>
          </a:xfrm>
          <a:prstGeom prst="rect">
            <a:avLst/>
          </a:prstGeom>
          <a:noFill/>
          <a:ln>
            <a:noFill/>
          </a:ln>
        </p:spPr>
      </p:pic>
    </p:spTree>
    <p:extLst>
      <p:ext uri="{BB962C8B-B14F-4D97-AF65-F5344CB8AC3E}">
        <p14:creationId xmlns:p14="http://schemas.microsoft.com/office/powerpoint/2010/main" val="4186850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en-GB" dirty="0"/>
              <a:t>8. Key Activities and Resources</a:t>
            </a:r>
          </a:p>
        </p:txBody>
      </p:sp>
    </p:spTree>
    <p:extLst>
      <p:ext uri="{BB962C8B-B14F-4D97-AF65-F5344CB8AC3E}">
        <p14:creationId xmlns:p14="http://schemas.microsoft.com/office/powerpoint/2010/main" val="299138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3346397" cy="980970"/>
          </a:xfrm>
        </p:spPr>
        <p:txBody>
          <a:bodyPr/>
          <a:lstStyle/>
          <a:p>
            <a:pPr algn="l"/>
            <a:r>
              <a:rPr lang="en-GB" sz="3800" dirty="0"/>
              <a:t>Key Activities and Resources</a:t>
            </a:r>
          </a:p>
        </p:txBody>
      </p:sp>
      <p:sp>
        <p:nvSpPr>
          <p:cNvPr id="5" name="Contenidor de text 5"/>
          <p:cNvSpPr>
            <a:spLocks noGrp="1"/>
          </p:cNvSpPr>
          <p:nvPr>
            <p:ph type="body" sz="quarter" idx="4294967295"/>
          </p:nvPr>
        </p:nvSpPr>
        <p:spPr>
          <a:xfrm>
            <a:off x="239486" y="1705148"/>
            <a:ext cx="4189080" cy="4050193"/>
          </a:xfrm>
          <a:prstGeom prst="rect">
            <a:avLst/>
          </a:prstGeom>
        </p:spPr>
        <p:txBody>
          <a:bodyPr/>
          <a:lstStyle/>
          <a:p>
            <a:pPr marL="0" indent="0" algn="just">
              <a:lnSpc>
                <a:spcPts val="3360"/>
              </a:lnSpc>
              <a:spcBef>
                <a:spcPts val="0"/>
              </a:spcBef>
              <a:buNone/>
            </a:pPr>
            <a:r>
              <a:rPr lang="en-US" sz="2000" b="1" dirty="0">
                <a:latin typeface="Arial" panose="020B0604020202020204" pitchFamily="34" charset="0"/>
                <a:ea typeface="Times New Roman" charset="0"/>
                <a:cs typeface="Arial" panose="020B0604020202020204" pitchFamily="34" charset="0"/>
              </a:rPr>
              <a:t>Key activities </a:t>
            </a:r>
            <a:r>
              <a:rPr lang="en-US" sz="2000" dirty="0">
                <a:latin typeface="Arial" panose="020B0604020202020204" pitchFamily="34" charset="0"/>
                <a:ea typeface="Times New Roman" charset="0"/>
                <a:cs typeface="Arial" panose="020B0604020202020204" pitchFamily="34" charset="0"/>
              </a:rPr>
              <a:t>define what has to be done  in order  to define and offer a value proposition to a specific Customer Segment.</a:t>
            </a:r>
          </a:p>
          <a:p>
            <a:pPr marL="0" indent="0" algn="just">
              <a:lnSpc>
                <a:spcPts val="3360"/>
              </a:lnSpc>
              <a:spcBef>
                <a:spcPts val="0"/>
              </a:spcBef>
              <a:buNone/>
            </a:pPr>
            <a:endParaRPr lang="en-US" sz="2000" dirty="0">
              <a:latin typeface="Arial" panose="020B0604020202020204" pitchFamily="34" charset="0"/>
              <a:ea typeface="Times New Roman" charset="0"/>
              <a:cs typeface="Arial" panose="020B0604020202020204" pitchFamily="34" charset="0"/>
            </a:endParaRPr>
          </a:p>
          <a:p>
            <a:pPr marL="0" indent="0" algn="just">
              <a:lnSpc>
                <a:spcPts val="3360"/>
              </a:lnSpc>
              <a:spcBef>
                <a:spcPts val="0"/>
              </a:spcBef>
              <a:buNone/>
            </a:pPr>
            <a:r>
              <a:rPr lang="en-US" sz="2000" b="1" dirty="0">
                <a:latin typeface="Arial" panose="020B0604020202020204" pitchFamily="34" charset="0"/>
                <a:ea typeface="Times New Roman" charset="0"/>
                <a:cs typeface="Arial" panose="020B0604020202020204" pitchFamily="34" charset="0"/>
              </a:rPr>
              <a:t>Key Resources</a:t>
            </a:r>
            <a:r>
              <a:rPr lang="en-US" sz="2000" dirty="0">
                <a:latin typeface="Arial" panose="020B0604020202020204" pitchFamily="34" charset="0"/>
                <a:ea typeface="Times New Roman" charset="0"/>
                <a:cs typeface="Arial" panose="020B0604020202020204" pitchFamily="34" charset="0"/>
              </a:rPr>
              <a:t> comprise all the elements and aspects that are essential  for making the business work properly. </a:t>
            </a:r>
          </a:p>
          <a:p>
            <a:pPr marL="0" indent="0">
              <a:buNone/>
            </a:pPr>
            <a:endParaRPr lang="en-GB" sz="2400" dirty="0"/>
          </a:p>
        </p:txBody>
      </p:sp>
      <p:pic>
        <p:nvPicPr>
          <p:cNvPr id="2" name="Imatge 1"/>
          <p:cNvPicPr>
            <a:picLocks noChangeAspect="1"/>
          </p:cNvPicPr>
          <p:nvPr/>
        </p:nvPicPr>
        <p:blipFill>
          <a:blip r:embed="rId2"/>
          <a:stretch>
            <a:fillRect/>
          </a:stretch>
        </p:blipFill>
        <p:spPr>
          <a:xfrm>
            <a:off x="5013357" y="2034097"/>
            <a:ext cx="6604902" cy="3051244"/>
          </a:xfrm>
          <a:prstGeom prst="rect">
            <a:avLst/>
          </a:prstGeom>
        </p:spPr>
      </p:pic>
    </p:spTree>
    <p:extLst>
      <p:ext uri="{BB962C8B-B14F-4D97-AF65-F5344CB8AC3E}">
        <p14:creationId xmlns:p14="http://schemas.microsoft.com/office/powerpoint/2010/main" val="185443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3346397" cy="595744"/>
          </a:xfrm>
        </p:spPr>
        <p:txBody>
          <a:bodyPr/>
          <a:lstStyle/>
          <a:p>
            <a:pPr algn="l"/>
            <a:r>
              <a:rPr lang="en-GB" sz="3800" dirty="0"/>
              <a:t>Key Activities and Resources</a:t>
            </a:r>
          </a:p>
        </p:txBody>
      </p:sp>
      <p:sp>
        <p:nvSpPr>
          <p:cNvPr id="5" name="Contenidor de text 5"/>
          <p:cNvSpPr>
            <a:spLocks noGrp="1"/>
          </p:cNvSpPr>
          <p:nvPr>
            <p:ph type="body" sz="quarter" idx="4294967295"/>
          </p:nvPr>
        </p:nvSpPr>
        <p:spPr>
          <a:xfrm>
            <a:off x="6389273" y="1715967"/>
            <a:ext cx="4493881" cy="3842151"/>
          </a:xfrm>
          <a:prstGeom prst="rect">
            <a:avLst/>
          </a:prstGeom>
        </p:spPr>
        <p:txBody>
          <a:bodyPr/>
          <a:lstStyle/>
          <a:p>
            <a:pPr marL="0" indent="0" algn="just">
              <a:lnSpc>
                <a:spcPts val="3360"/>
              </a:lnSpc>
              <a:spcBef>
                <a:spcPts val="0"/>
              </a:spcBef>
              <a:buNone/>
            </a:pPr>
            <a:r>
              <a:rPr lang="en-GB" sz="1500" b="1" dirty="0">
                <a:latin typeface="Arial" panose="020B0604020202020204" pitchFamily="34" charset="0"/>
                <a:ea typeface="Times New Roman" charset="0"/>
                <a:cs typeface="Arial" panose="020B0604020202020204" pitchFamily="34" charset="0"/>
              </a:rPr>
              <a:t>Key Resources</a:t>
            </a:r>
          </a:p>
          <a:p>
            <a:pPr marL="0" indent="0" algn="just">
              <a:lnSpc>
                <a:spcPts val="3360"/>
              </a:lnSpc>
              <a:spcBef>
                <a:spcPts val="0"/>
              </a:spcBef>
              <a:buNone/>
            </a:pPr>
            <a:r>
              <a:rPr lang="en-US" sz="1500" dirty="0">
                <a:latin typeface="Arial" panose="020B0604020202020204" pitchFamily="34" charset="0"/>
                <a:ea typeface="Times New Roman" charset="0"/>
                <a:cs typeface="Arial" panose="020B0604020202020204" pitchFamily="34" charset="0"/>
              </a:rPr>
              <a:t>All the resources that are necessary to create value for the customer. </a:t>
            </a:r>
          </a:p>
          <a:p>
            <a:pPr marL="0" indent="0" algn="just">
              <a:lnSpc>
                <a:spcPts val="3360"/>
              </a:lnSpc>
              <a:spcBef>
                <a:spcPts val="0"/>
              </a:spcBef>
              <a:buNone/>
            </a:pPr>
            <a:r>
              <a:rPr lang="en-US" sz="1500" dirty="0">
                <a:latin typeface="Arial" panose="020B0604020202020204" pitchFamily="34" charset="0"/>
                <a:ea typeface="Times New Roman" charset="0"/>
                <a:cs typeface="Arial" panose="020B0604020202020204" pitchFamily="34" charset="0"/>
              </a:rPr>
              <a:t>Resources which are considered an asset to a company, which are needed in order to sustain and support the business. </a:t>
            </a:r>
          </a:p>
          <a:p>
            <a:pPr marL="0" indent="0" algn="just">
              <a:lnSpc>
                <a:spcPts val="3360"/>
              </a:lnSpc>
              <a:spcBef>
                <a:spcPts val="0"/>
              </a:spcBef>
              <a:buNone/>
            </a:pPr>
            <a:r>
              <a:rPr lang="en-US" sz="1500" dirty="0">
                <a:latin typeface="Arial" panose="020B0604020202020204" pitchFamily="34" charset="0"/>
                <a:ea typeface="Times New Roman" charset="0"/>
                <a:cs typeface="Arial" panose="020B0604020202020204" pitchFamily="34" charset="0"/>
              </a:rPr>
              <a:t>These resources could be human, physical, intellectual and financial. </a:t>
            </a:r>
            <a:endParaRPr lang="en-GB" sz="1500" dirty="0">
              <a:latin typeface="Arial" panose="020B0604020202020204" pitchFamily="34" charset="0"/>
              <a:ea typeface="Times New Roman" charset="0"/>
              <a:cs typeface="Arial" panose="020B0604020202020204" pitchFamily="34" charset="0"/>
            </a:endParaRPr>
          </a:p>
        </p:txBody>
      </p:sp>
      <p:sp>
        <p:nvSpPr>
          <p:cNvPr id="6" name="Contenidor de text 5"/>
          <p:cNvSpPr>
            <a:spLocks noGrp="1"/>
          </p:cNvSpPr>
          <p:nvPr>
            <p:ph type="body" sz="quarter" idx="4294967295"/>
          </p:nvPr>
        </p:nvSpPr>
        <p:spPr>
          <a:xfrm>
            <a:off x="1156446" y="1741007"/>
            <a:ext cx="4527177" cy="4050193"/>
          </a:xfrm>
          <a:prstGeom prst="rect">
            <a:avLst/>
          </a:prstGeom>
        </p:spPr>
        <p:txBody>
          <a:bodyPr/>
          <a:lstStyle/>
          <a:p>
            <a:pPr marL="0" indent="0" algn="just">
              <a:lnSpc>
                <a:spcPts val="3360"/>
              </a:lnSpc>
              <a:spcBef>
                <a:spcPts val="0"/>
              </a:spcBef>
              <a:buNone/>
            </a:pPr>
            <a:r>
              <a:rPr lang="en-GB" sz="1500" b="1" dirty="0">
                <a:latin typeface="Arial" panose="020B0604020202020204" pitchFamily="34" charset="0"/>
                <a:ea typeface="Times New Roman" charset="0"/>
                <a:cs typeface="Arial" panose="020B0604020202020204" pitchFamily="34" charset="0"/>
              </a:rPr>
              <a:t>Key Activities</a:t>
            </a:r>
          </a:p>
          <a:p>
            <a:pPr marL="0" indent="0" algn="just">
              <a:lnSpc>
                <a:spcPts val="3360"/>
              </a:lnSpc>
              <a:spcBef>
                <a:spcPts val="0"/>
              </a:spcBef>
              <a:buNone/>
            </a:pPr>
            <a:r>
              <a:rPr lang="en-GB" sz="1500" dirty="0">
                <a:latin typeface="Arial" panose="020B0604020202020204" pitchFamily="34" charset="0"/>
                <a:ea typeface="Times New Roman" charset="0"/>
                <a:cs typeface="Arial" panose="020B0604020202020204" pitchFamily="34" charset="0"/>
              </a:rPr>
              <a:t>Procedures, tasks and operations we need to do in order to offer the value proposition. </a:t>
            </a:r>
          </a:p>
          <a:p>
            <a:pPr marL="0" indent="0" algn="just">
              <a:lnSpc>
                <a:spcPts val="3360"/>
              </a:lnSpc>
              <a:spcBef>
                <a:spcPts val="0"/>
              </a:spcBef>
              <a:buNone/>
            </a:pPr>
            <a:r>
              <a:rPr lang="en-GB" sz="1500" dirty="0">
                <a:latin typeface="Arial" panose="020B0604020202020204" pitchFamily="34" charset="0"/>
                <a:ea typeface="Times New Roman" charset="0"/>
                <a:cs typeface="Arial" panose="020B0604020202020204" pitchFamily="34" charset="0"/>
              </a:rPr>
              <a:t>Kind of ‘to do’ list of actions organised by the different areas of our business. </a:t>
            </a:r>
          </a:p>
          <a:p>
            <a:pPr marL="0" indent="0" algn="just">
              <a:lnSpc>
                <a:spcPts val="3360"/>
              </a:lnSpc>
              <a:spcBef>
                <a:spcPts val="0"/>
              </a:spcBef>
              <a:buNone/>
            </a:pPr>
            <a:r>
              <a:rPr lang="en-GB" sz="1500" dirty="0">
                <a:latin typeface="Arial" panose="020B0604020202020204" pitchFamily="34" charset="0"/>
                <a:ea typeface="Times New Roman" charset="0"/>
                <a:cs typeface="Arial" panose="020B0604020202020204" pitchFamily="34" charset="0"/>
              </a:rPr>
              <a:t>For example, sales will include any activity that makes the commercialisation of our product ‘real’, such as marketing, mailing, social networking, fairs and events organisation and so on, with all the tasks and procedures they already included.</a:t>
            </a:r>
          </a:p>
        </p:txBody>
      </p:sp>
    </p:spTree>
    <p:extLst>
      <p:ext uri="{BB962C8B-B14F-4D97-AF65-F5344CB8AC3E}">
        <p14:creationId xmlns:p14="http://schemas.microsoft.com/office/powerpoint/2010/main" val="136219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6" y="614748"/>
            <a:ext cx="3991856" cy="2791840"/>
          </a:xfrm>
        </p:spPr>
        <p:txBody>
          <a:bodyPr/>
          <a:lstStyle/>
          <a:p>
            <a:pPr algn="l"/>
            <a:r>
              <a:rPr lang="en-GB" sz="3800" dirty="0"/>
              <a:t>Key Activities and Resources: Environmental and Social added value</a:t>
            </a:r>
          </a:p>
        </p:txBody>
      </p:sp>
      <p:sp>
        <p:nvSpPr>
          <p:cNvPr id="5" name="Contenidor de text 5"/>
          <p:cNvSpPr>
            <a:spLocks noGrp="1"/>
          </p:cNvSpPr>
          <p:nvPr>
            <p:ph type="body" sz="quarter" idx="4294967295"/>
          </p:nvPr>
        </p:nvSpPr>
        <p:spPr>
          <a:xfrm>
            <a:off x="4769224" y="534065"/>
            <a:ext cx="6042211" cy="5248170"/>
          </a:xfrm>
          <a:prstGeom prst="rect">
            <a:avLst/>
          </a:prstGeom>
        </p:spPr>
        <p:txBody>
          <a:bodyPr/>
          <a:lstStyle/>
          <a:p>
            <a:pPr marL="0" indent="0" algn="just">
              <a:lnSpc>
                <a:spcPts val="3360"/>
              </a:lnSpc>
              <a:spcBef>
                <a:spcPts val="0"/>
              </a:spcBef>
              <a:buNone/>
            </a:pPr>
            <a:r>
              <a:rPr lang="en-GB" sz="1600" b="1" dirty="0">
                <a:latin typeface="Arial" panose="020B0604020202020204" pitchFamily="34" charset="0"/>
                <a:ea typeface="Times New Roman" charset="0"/>
                <a:cs typeface="Arial" panose="020B0604020202020204" pitchFamily="34" charset="0"/>
              </a:rPr>
              <a:t>Human Resources. </a:t>
            </a:r>
            <a:r>
              <a:rPr lang="en-GB" sz="1600" dirty="0">
                <a:latin typeface="Arial" panose="020B0604020202020204" pitchFamily="34" charset="0"/>
                <a:ea typeface="Times New Roman" charset="0"/>
                <a:cs typeface="Arial" panose="020B0604020202020204" pitchFamily="34" charset="0"/>
              </a:rPr>
              <a:t>As defining our human resources structure, let’s foresee fair and equitable working conditions, beyond legal obligations. Production processes should guarantee safe and healthy conditions and environment, beyond legal conditions.</a:t>
            </a:r>
          </a:p>
          <a:p>
            <a:pPr marL="0" indent="0" algn="just">
              <a:lnSpc>
                <a:spcPts val="3360"/>
              </a:lnSpc>
              <a:spcBef>
                <a:spcPts val="0"/>
              </a:spcBef>
              <a:buNone/>
            </a:pPr>
            <a:r>
              <a:rPr lang="en-GB" sz="1600" b="1" dirty="0">
                <a:latin typeface="Arial" panose="020B0604020202020204" pitchFamily="34" charset="0"/>
                <a:ea typeface="Times New Roman" charset="0"/>
                <a:cs typeface="Arial" panose="020B0604020202020204" pitchFamily="34" charset="0"/>
              </a:rPr>
              <a:t>Material Resources. </a:t>
            </a:r>
            <a:r>
              <a:rPr lang="en-GB" sz="1600" dirty="0">
                <a:latin typeface="Arial" panose="020B0604020202020204" pitchFamily="34" charset="0"/>
                <a:ea typeface="Times New Roman" charset="0"/>
                <a:cs typeface="Arial" panose="020B0604020202020204" pitchFamily="34" charset="0"/>
              </a:rPr>
              <a:t>Healthy and safe. Give priority to local resources within production processes and operations.</a:t>
            </a:r>
          </a:p>
          <a:p>
            <a:pPr marL="0" indent="0" algn="just">
              <a:lnSpc>
                <a:spcPts val="3360"/>
              </a:lnSpc>
              <a:spcBef>
                <a:spcPts val="0"/>
              </a:spcBef>
              <a:buNone/>
            </a:pPr>
            <a:r>
              <a:rPr lang="en-GB" sz="1600" b="1" dirty="0">
                <a:latin typeface="Arial" panose="020B0604020202020204" pitchFamily="34" charset="0"/>
                <a:ea typeface="Times New Roman" charset="0"/>
                <a:cs typeface="Arial" panose="020B0604020202020204" pitchFamily="34" charset="0"/>
              </a:rPr>
              <a:t>Structure. </a:t>
            </a:r>
            <a:r>
              <a:rPr lang="en-GB" sz="1600" dirty="0">
                <a:latin typeface="Arial" panose="020B0604020202020204" pitchFamily="34" charset="0"/>
                <a:ea typeface="Times New Roman" charset="0"/>
                <a:cs typeface="Arial" panose="020B0604020202020204" pitchFamily="34" charset="0"/>
              </a:rPr>
              <a:t>Let’s opt for a legal form and an organizational structure consistent with the nature and objectives of a Sustainable Business, enhancing democratic and horizontal governance and ownership: </a:t>
            </a:r>
            <a:r>
              <a:rPr lang="en-US" sz="1600" dirty="0">
                <a:latin typeface="Arial" panose="020B0604020202020204" pitchFamily="34" charset="0"/>
                <a:ea typeface="Times New Roman" charset="0"/>
                <a:cs typeface="Arial" panose="020B0604020202020204" pitchFamily="34" charset="0"/>
              </a:rPr>
              <a:t>cooperative, non-profit organization, social or green enterprise if our legal framework recognizes them, etc.).</a:t>
            </a:r>
            <a:endParaRPr lang="en-GB" sz="1600" dirty="0">
              <a:latin typeface="Arial" panose="020B0604020202020204" pitchFamily="34" charset="0"/>
              <a:ea typeface="Times New Roman" charset="0"/>
              <a:cs typeface="Arial" panose="020B0604020202020204" pitchFamily="34" charset="0"/>
            </a:endParaRPr>
          </a:p>
        </p:txBody>
      </p:sp>
    </p:spTree>
    <p:extLst>
      <p:ext uri="{BB962C8B-B14F-4D97-AF65-F5344CB8AC3E}">
        <p14:creationId xmlns:p14="http://schemas.microsoft.com/office/powerpoint/2010/main" val="237449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png;base64,iVBORw0KGgoAAAANSUhEUgAAASwAAACoCAMAAABt9SM9AAAAn1BMVEX///8QEQwAAAAQEA4HCAATExDy8vD8/Pzj4+HX19UNDgnt7ez39/f///23uLPo6OY5OTesrKre3t5lZWOlpaVDQ0OysrC9vbzIyMghIh5TU1OampjNzc1iYmJKSkolJSWHh4d9fX0vLy8+PjyRkZF3d3Vvb2/Bwb9OTk4cHBwyMjBbW1msrajt7umFhYU+Pj43ODIZGhUrLCeXmJMhISE9Oc9yAAALaUlEQVR4nO2b63rbqhKGCVaEDqiyZUl2fLYjy6c2adPc/7XtGYQA2c7aXmuv5rCfeX/UkUADfIJhAJUxgiAIgiAIgiAIgiAIgiAIgiAIgiAIgiAIgiAIgiAIgiAIgiAIgiAIgiAIgiAIgiAI4pOSdC/F/2zwH1pIkm5N3jaTnNf5zxKnLbGwfwOBf55VxkLGvvwrazJOhd8aiC/TReBwZklmJuW8aCdJ+JlrI/jf3+jtxI+/HpDX1/s6XRweLL2qkzHLt5Nlmj88np4GwXVb4bTe93k87YE1gJeXWSR3GJ09blMGZ4+VNimuXBP8V/rP2/43SdiPnzxq4MMfj+3f6tqIJZgY7VXVgin38HcyunihfnnEFI/Hv/nZ88wamvJerzHf6/FT10jII512RSxTKx9MmDreecv3FCvue3cNKFb7t7puGovuI5twrm4FufqNOF+MOy5OjPq8eZj/+M0bA79O4Xl5/oS7JaQdjwNitQmXYplnjHmF9/J+YrGOWHHh9XpXxCofdDNQrCYDyFXJxPSMuG7U7EF/ibH39FQeb9rpO0kSug2947/PxOrp4s/EStg3Kxb0rE8sFvvOTRYjFkoxMQ48XuoGdMTCPFtXrYStu2JN/K8slvEojs8ZmdHREQuuFj9aG239z8SCPGt33k9f3HEOqTO3KreJBeYjrJCqVPSePutMrH5nolk1Tbi3DUQHb6WDJwT2DFGbplyIddeZEstOx4LErVuVG8WquGfhDx8hFrRyKMcjl0xV1LrkiN+n46329U3Nc8wy4NoCGuEH/zdHRXXDo3sTZyTs1ObUonhLN6C6Taw02I0tu9lfhn3/Mq5Y1+K7gammd59j00QwbzuXx4/wiFh6rQJebwWR5tN+NoQooG34sDWVBMazRW2i2+9uFOvP6HATrlhXVg7y2A5C7xcEC8oBiVUTR/CfA3TxAyNBk4VBzJpMeatHdMhaY6s25+sm0qqcnLK+vFg749CdBog5h/E2KZsxtDBiYUguVPiVsCfe+q1mrGJRz1p4Xk+1WfBwtqyvJZaQvoMalHUrltd3ZzXOTyPJVJwVtzl6vNbJeDttO88d7+vb47bFfLAzYjlh/tcRS82G88LSL7upufvUamykc9qxc7OYkCpq26fdO9wI5X2k39DCuvgbxUqky/tuOrhiPcLSrpmR4Q9UJ7zXvjzyxm8YeDKiHDp7BeNzEYNf2hZfSFabgN+GWjeGDvmmbzg+vudk+EYEj63I3RZHh+46z3SsZGgGV3ddnNr2NU038yoOvSbSxWLW5okbI/iK20CL//pAsfiZWCaK9JZvbMtIE4fxujMk4oNZFk/xWhQmI+iePXhNMZENwW+O4O0iInp4z+2s/9KzciPWyxti+Xujwbor1rIr1sxEZy8wXBPlwDA2g1BLP3fz2tCK5X2gWI9Qp2afSFfYDJ3oIbv+vNOztq5YSfzgimXX0D3+hOlTO3qTvyVWZ4vmI8XqrA2xZ+2MWPez689DzGWedyouwGcZsfJuOcrfO8ntOPxaYnXXhtiVZrZJZ3vAxsVvzUjtS+FU3dnK+8Yc7xe9Kp+cmI1GE2rdOAxXndX+hzn4y9RsaVKdDQLBFlUTeSfu4pF3JkwzziKOslv3XrMY8E0H8Qodcty6kC7tC/12ub39J3HFuixYgEfSuwfceHiBRwubKlXbMyywEfyqWTqqTLIwsf8SIv3wzvSzXflyhBDppb0RtaFWR6yO//uMEfyVt2T3pkzXEsyH5aDH71bK54t21oMoIGB6IAqYR83aEIdZZfrRMZuoOMnZFtPLJEes719QLHTTZiOPPyV4+pmw+NSeWgx3wo43iAL6MDjHITZ0ZHcdetBxpB3Ote9sHzb6vTYCdMRy+RpiQT23podEfLITIg4GR+uNIvCvqV7GYMy0KUMeJH725Nn9rEnizKowws63S82uliuWX1rizylWkHWB9OA+MjEg58H3F26OL0AsNUVWdv8TDxV/fH/k3OyGNh6ptvr620ux5uJMrG87Z8Ibs88oFgSlHdQkP20arlqBe/AmxO+1bsxfmKaoPfiqswdfwcANjIfip+Ds0OKunS87Yo2dU5LZZxXLOd2JvCYiWnNHrNwRi+/1zl3mtTYuT3f26OWmzigc2Zdhu5YKtRyxyrGT+EnF6pwbwpyPYiXJkF8VixfmQHnGnduuWHzvo1iFHYXhbNDiSKh2tf4vxGJPnF+I5cG0Zr8MCgseXYoFeSQ+b8eUd3CKFmZ//w790qcXK3lji6YjVpKMHpvmtmJFHj+WIjFiCRav7vWeC/+hxVJ5GOSym6Z3+iySNd9JrOx9XD1cF0vNEOWnECuJf3pvfEUTeQ9m0zaevqovZPArGpzxfuYX317NHhtDuNJVeV6mul2Ct2a97hH0mLdle7jLGppLnA0j9xnnK5oPHYYvxt/O07PZsLMNOa6GjyjWS7GdXnwdA33ryfmAalnUmEd/ODLg9w29qOhoLPqRTrnHnQnoWe0V9Kz2bzVES26uPlIs5pznJP4Z3ZxC+nj+I5OL7ymRNG6eiRPMI5pvlRTyTYv2fgzvxSleiO4xk3P5R0S4mXc9H/nqJG+pRSoSBEF8aYSEeV6oX6niIqlmZ8HaPU/9j1BfimAuHX1BdvVou5WsDeBPa0/ndMziVVMcMzaNOXNfXXdKZ1JZ12W2Ff9XhbiFqljsIewTw6J4nkLFysWxVkHnCrfk5BbaOKsgeJ0f5xhKF0WhP7ytnieLYgwLHfi7TlmKBkom10WxH+H3y8pekzNjbLfvr5t4UmzBfIj7DOF8M2k/oQDD+Pe4PeoZq+OTeAtl5VCRKZQ7j9mwmBSL5gQzhNJX7yyXmGR+xmMWT+IYI8NBkfk5HvRlRQGXcgO13UHFTwM5Ag3WuYzj5tX68XoHT6T4PdohY7OjRAOSx3G2DFm4gUvdmU4hk/1MTptWigJsjieMBcudHx71Augp98PXgJXt123DBR4vxoehYGsQ8DSLsdw4XWS6+LKW/nr1TippxCnz040WSzC/3y4nhqMaqitxW31XMzZ/UpWENsXmda6xW8Rz0GgZsNmzklH2GDaNZUejqhJrU7bDUB7zPZvNGduqY9xJcxf7MeQbzZvL2TAs4CerVxVbQwedh+pVMmE+UUKxVtN/4T9j/R3m/f0GXp/cFItFyDLOGi+U7RlWVx79ZkiI6rWAnlEtF4X5/kyJ5XMYIZuUZYfFYpKCunV9epLQbRZoT4H/0yLb8roZvvIgqzWKNcfHs+cmTzWcrvfSiFWP2QSfmrNiBJKw+rgo8DBRLtrV5fiwL5ZvfQf1h5AneP/TCjoIiASaPYfwssCHVsvJBNb7YhEwNlorrzw+wJAomT12VmKlNdxYwjAsVCb5Go7xw5isrz05w26hXPd01ZR4iMV8DZ11haqX+hysGlYD6DpKLMHS5WnyvFZixYshiHUKGnNWrHKLruJ9O5bYj7JZMWL+8ywMUZjlLgUnIZdhmo7mgg32WQguiNV5nO/Rf2RhaE7ulVg4jnog1gFSoGdB1xzBWAlfM2UPmcxYcNrFdePvwavBYIWm+ptpWh71ByfwFlDRslD262mcxmA0m+BGDgzXUxmGmdRuQVGegqyavKNSyC7Pc5wNB/CLPnWW5/CKM9RBqned59gxMkj2Var6VYzRv/l4wgMOyUcD0BVLbHLAZKntASM8TszzUgcjJXTcdIc7hnne7nmxWSNagPYlK1GSMGyMj0P1eD6AMQAP6wdStyYfgrA/wsY4Nui6csBvT+z1pZvp+ijB8X6ZJKx90SndrZewZ94fyVnpHV3EX2S8NCTONe02T1xJO0u8TZArr44gCIIgCIIgCIIgCIIgCIIgCIIgCIIgCIIgCIIgCIIgCIIgCIIgCIIgCIIgCIIgCIIgCIIgbuY/NNXM5XnhpK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Imatge 1"/>
          <p:cNvPicPr>
            <a:picLocks noChangeAspect="1"/>
          </p:cNvPicPr>
          <p:nvPr/>
        </p:nvPicPr>
        <p:blipFill>
          <a:blip r:embed="rId3"/>
          <a:stretch>
            <a:fillRect/>
          </a:stretch>
        </p:blipFill>
        <p:spPr>
          <a:xfrm>
            <a:off x="770984" y="1099263"/>
            <a:ext cx="10515581" cy="4517002"/>
          </a:xfrm>
          <a:prstGeom prst="rect">
            <a:avLst/>
          </a:prstGeom>
        </p:spPr>
      </p:pic>
    </p:spTree>
    <p:extLst>
      <p:ext uri="{BB962C8B-B14F-4D97-AF65-F5344CB8AC3E}">
        <p14:creationId xmlns:p14="http://schemas.microsoft.com/office/powerpoint/2010/main" val="2450326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3731880" cy="1267841"/>
          </a:xfrm>
        </p:spPr>
        <p:txBody>
          <a:bodyPr/>
          <a:lstStyle/>
          <a:p>
            <a:pPr algn="l"/>
            <a:r>
              <a:rPr lang="en-GB" sz="3800" dirty="0"/>
              <a:t>Key Activities and Resources</a:t>
            </a:r>
          </a:p>
        </p:txBody>
      </p:sp>
      <p:sp>
        <p:nvSpPr>
          <p:cNvPr id="5" name="Contenidor de text 5"/>
          <p:cNvSpPr>
            <a:spLocks noGrp="1"/>
          </p:cNvSpPr>
          <p:nvPr>
            <p:ph type="body" sz="quarter" idx="4294967295"/>
          </p:nvPr>
        </p:nvSpPr>
        <p:spPr>
          <a:xfrm>
            <a:off x="4787153" y="2750877"/>
            <a:ext cx="6589058" cy="2403828"/>
          </a:xfrm>
          <a:prstGeom prst="rect">
            <a:avLst/>
          </a:prstGeom>
        </p:spPr>
        <p:txBody>
          <a:bodyPr/>
          <a:lstStyle/>
          <a:p>
            <a:pPr marL="0" indent="0">
              <a:lnSpc>
                <a:spcPts val="3360"/>
              </a:lnSpc>
              <a:spcBef>
                <a:spcPts val="0"/>
              </a:spcBef>
              <a:buNone/>
            </a:pPr>
            <a:r>
              <a:rPr lang="en-US" sz="3000" b="1" dirty="0">
                <a:solidFill>
                  <a:srgbClr val="579DDB"/>
                </a:solidFill>
                <a:latin typeface="Arial" panose="020B0604020202020204" pitchFamily="34" charset="0"/>
                <a:ea typeface="Times New Roman" charset="0"/>
                <a:cs typeface="Arial" panose="020B0604020202020204" pitchFamily="34" charset="0"/>
              </a:rPr>
              <a:t>The challenge is maximizing value for customers, stakeholders, and natural ecosystems, while minimizing economic, social and environmental costs. </a:t>
            </a:r>
          </a:p>
        </p:txBody>
      </p:sp>
    </p:spTree>
    <p:extLst>
      <p:ext uri="{BB962C8B-B14F-4D97-AF65-F5344CB8AC3E}">
        <p14:creationId xmlns:p14="http://schemas.microsoft.com/office/powerpoint/2010/main" val="139829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4051778" cy="796041"/>
          </a:xfrm>
        </p:spPr>
        <p:txBody>
          <a:bodyPr/>
          <a:lstStyle/>
          <a:p>
            <a:r>
              <a:rPr lang="en-GB" sz="3800" dirty="0"/>
              <a:t>Agenda ToT</a:t>
            </a:r>
          </a:p>
        </p:txBody>
      </p:sp>
      <p:pic>
        <p:nvPicPr>
          <p:cNvPr id="4" name="Imatge 3"/>
          <p:cNvPicPr/>
          <p:nvPr/>
        </p:nvPicPr>
        <p:blipFill>
          <a:blip r:embed="rId2"/>
          <a:stretch>
            <a:fillRect/>
          </a:stretch>
        </p:blipFill>
        <p:spPr>
          <a:xfrm>
            <a:off x="239486" y="2260668"/>
            <a:ext cx="3479274" cy="2650966"/>
          </a:xfrm>
          <a:prstGeom prst="rect">
            <a:avLst/>
          </a:prstGeom>
        </p:spPr>
      </p:pic>
      <p:pic>
        <p:nvPicPr>
          <p:cNvPr id="7" name="Imatge 6"/>
          <p:cNvPicPr>
            <a:picLocks noChangeAspect="1"/>
          </p:cNvPicPr>
          <p:nvPr/>
        </p:nvPicPr>
        <p:blipFill>
          <a:blip r:embed="rId3"/>
          <a:stretch>
            <a:fillRect/>
          </a:stretch>
        </p:blipFill>
        <p:spPr>
          <a:xfrm>
            <a:off x="4025025" y="614747"/>
            <a:ext cx="7885376" cy="5054533"/>
          </a:xfrm>
          <a:prstGeom prst="rect">
            <a:avLst/>
          </a:prstGeom>
        </p:spPr>
      </p:pic>
    </p:spTree>
    <p:extLst>
      <p:ext uri="{BB962C8B-B14F-4D97-AF65-F5344CB8AC3E}">
        <p14:creationId xmlns:p14="http://schemas.microsoft.com/office/powerpoint/2010/main" val="2877146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en-GB" dirty="0"/>
              <a:t>9. Eco-design</a:t>
            </a:r>
          </a:p>
        </p:txBody>
      </p:sp>
    </p:spTree>
    <p:extLst>
      <p:ext uri="{BB962C8B-B14F-4D97-AF65-F5344CB8AC3E}">
        <p14:creationId xmlns:p14="http://schemas.microsoft.com/office/powerpoint/2010/main" val="1034910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097383" cy="5312811"/>
          </a:xfrm>
        </p:spPr>
        <p:txBody>
          <a:bodyPr/>
          <a:lstStyle/>
          <a:p>
            <a:pPr algn="l"/>
            <a:r>
              <a:rPr lang="en-GB" sz="3800" dirty="0"/>
              <a:t>Eco-design</a:t>
            </a:r>
          </a:p>
        </p:txBody>
      </p:sp>
      <p:sp>
        <p:nvSpPr>
          <p:cNvPr id="5" name="Contenidor de text 5"/>
          <p:cNvSpPr>
            <a:spLocks noGrp="1"/>
          </p:cNvSpPr>
          <p:nvPr>
            <p:ph type="body" sz="quarter" idx="4294967295"/>
          </p:nvPr>
        </p:nvSpPr>
        <p:spPr>
          <a:xfrm>
            <a:off x="393193" y="1261836"/>
            <a:ext cx="4937759" cy="5047524"/>
          </a:xfrm>
          <a:prstGeom prst="rect">
            <a:avLst/>
          </a:prstGeom>
        </p:spPr>
        <p:txBody>
          <a:bodyPr/>
          <a:lstStyle/>
          <a:p>
            <a:pPr marL="0" indent="0" algn="just">
              <a:lnSpc>
                <a:spcPts val="3360"/>
              </a:lnSpc>
              <a:spcBef>
                <a:spcPts val="0"/>
              </a:spcBef>
              <a:spcAft>
                <a:spcPts val="1200"/>
              </a:spcAft>
              <a:buNone/>
            </a:pPr>
            <a:r>
              <a:rPr lang="en-GB" sz="1500" dirty="0">
                <a:solidFill>
                  <a:srgbClr val="579DDB"/>
                </a:solidFill>
                <a:latin typeface="Arial" panose="020B0604020202020204" pitchFamily="34" charset="0"/>
                <a:ea typeface="Times New Roman" charset="0"/>
                <a:cs typeface="Arial" panose="020B0604020202020204" pitchFamily="34" charset="0"/>
              </a:rPr>
              <a:t>Eco-design helps us to effectively include environmental criteria in the design stage of our products, services and business models.</a:t>
            </a:r>
          </a:p>
          <a:p>
            <a:pPr marL="0" indent="0" algn="just">
              <a:lnSpc>
                <a:spcPts val="3360"/>
              </a:lnSpc>
              <a:spcBef>
                <a:spcPts val="0"/>
              </a:spcBef>
              <a:spcAft>
                <a:spcPts val="1200"/>
              </a:spcAft>
              <a:buNone/>
            </a:pPr>
            <a:r>
              <a:rPr lang="en-GB" sz="1500" dirty="0">
                <a:solidFill>
                  <a:srgbClr val="579DDB"/>
                </a:solidFill>
                <a:latin typeface="Arial" panose="020B0604020202020204" pitchFamily="34" charset="0"/>
                <a:ea typeface="Times New Roman" charset="0"/>
                <a:cs typeface="Arial" panose="020B0604020202020204" pitchFamily="34" charset="0"/>
              </a:rPr>
              <a:t>It allow us to minimise the negative environmental impact of our products and services, which are related to the necessary activities and resources, while generating more value for customers and stakeholders.</a:t>
            </a:r>
          </a:p>
          <a:p>
            <a:pPr marL="0" indent="0" algn="just">
              <a:lnSpc>
                <a:spcPts val="3360"/>
              </a:lnSpc>
              <a:spcBef>
                <a:spcPts val="0"/>
              </a:spcBef>
              <a:spcAft>
                <a:spcPts val="1200"/>
              </a:spcAft>
              <a:buNone/>
            </a:pPr>
            <a:r>
              <a:rPr lang="en-GB" sz="1500" dirty="0">
                <a:solidFill>
                  <a:srgbClr val="579DDB"/>
                </a:solidFill>
                <a:latin typeface="Arial" panose="020B0604020202020204" pitchFamily="34" charset="0"/>
                <a:ea typeface="Times New Roman" charset="0"/>
                <a:cs typeface="Arial" panose="020B0604020202020204" pitchFamily="34" charset="0"/>
              </a:rPr>
              <a:t>We have to systematically evaluate environmental impacts at all stages of the lifecycle of the product/service.</a:t>
            </a:r>
            <a:endParaRPr lang="en-GB" sz="1500" dirty="0"/>
          </a:p>
          <a:p>
            <a:endParaRPr lang="en-GB" sz="2400" dirty="0"/>
          </a:p>
        </p:txBody>
      </p:sp>
      <p:pic>
        <p:nvPicPr>
          <p:cNvPr id="2" name="Imatge 1"/>
          <p:cNvPicPr>
            <a:picLocks noChangeAspect="1"/>
          </p:cNvPicPr>
          <p:nvPr/>
        </p:nvPicPr>
        <p:blipFill>
          <a:blip r:embed="rId3"/>
          <a:stretch>
            <a:fillRect/>
          </a:stretch>
        </p:blipFill>
        <p:spPr>
          <a:xfrm>
            <a:off x="5765801" y="1370905"/>
            <a:ext cx="5876551" cy="3996623"/>
          </a:xfrm>
          <a:prstGeom prst="rect">
            <a:avLst/>
          </a:prstGeom>
        </p:spPr>
      </p:pic>
    </p:spTree>
    <p:extLst>
      <p:ext uri="{BB962C8B-B14F-4D97-AF65-F5344CB8AC3E}">
        <p14:creationId xmlns:p14="http://schemas.microsoft.com/office/powerpoint/2010/main" val="2614212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5"/>
          <p:cNvSpPr>
            <a:spLocks noGrp="1"/>
          </p:cNvSpPr>
          <p:nvPr>
            <p:ph type="body" sz="quarter" idx="4294967295"/>
          </p:nvPr>
        </p:nvSpPr>
        <p:spPr>
          <a:xfrm>
            <a:off x="4787153" y="2750877"/>
            <a:ext cx="6589058" cy="2403828"/>
          </a:xfrm>
          <a:prstGeom prst="rect">
            <a:avLst/>
          </a:prstGeom>
        </p:spPr>
        <p:txBody>
          <a:bodyPr/>
          <a:lstStyle/>
          <a:p>
            <a:pPr marL="0" indent="0">
              <a:lnSpc>
                <a:spcPts val="3360"/>
              </a:lnSpc>
              <a:spcBef>
                <a:spcPts val="0"/>
              </a:spcBef>
              <a:buNone/>
            </a:pPr>
            <a:r>
              <a:rPr lang="en-US" sz="3000" b="1" dirty="0">
                <a:solidFill>
                  <a:srgbClr val="579DDB"/>
                </a:solidFill>
                <a:latin typeface="Arial" panose="020B0604020202020204" pitchFamily="34" charset="0"/>
                <a:ea typeface="Times New Roman" charset="0"/>
                <a:cs typeface="Arial" panose="020B0604020202020204" pitchFamily="34" charset="0"/>
              </a:rPr>
              <a:t>More than 80% of environmental impacts and costs of products and services are determined at the design stage. </a:t>
            </a:r>
          </a:p>
        </p:txBody>
      </p:sp>
    </p:spTree>
    <p:extLst>
      <p:ext uri="{BB962C8B-B14F-4D97-AF65-F5344CB8AC3E}">
        <p14:creationId xmlns:p14="http://schemas.microsoft.com/office/powerpoint/2010/main" val="1723834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3821527" cy="980970"/>
          </a:xfrm>
        </p:spPr>
        <p:txBody>
          <a:bodyPr/>
          <a:lstStyle/>
          <a:p>
            <a:pPr algn="l"/>
            <a:r>
              <a:rPr lang="en-GB" sz="3800" dirty="0"/>
              <a:t>Why </a:t>
            </a:r>
          </a:p>
          <a:p>
            <a:pPr algn="l"/>
            <a:r>
              <a:rPr lang="en-GB" sz="3800" dirty="0"/>
              <a:t>Eco-design?</a:t>
            </a:r>
          </a:p>
        </p:txBody>
      </p:sp>
      <p:sp>
        <p:nvSpPr>
          <p:cNvPr id="5" name="Contenidor de text 5"/>
          <p:cNvSpPr>
            <a:spLocks noGrp="1"/>
          </p:cNvSpPr>
          <p:nvPr>
            <p:ph type="body" sz="quarter" idx="4294967295"/>
          </p:nvPr>
        </p:nvSpPr>
        <p:spPr>
          <a:xfrm>
            <a:off x="3334871" y="724179"/>
            <a:ext cx="8399291" cy="5282174"/>
          </a:xfrm>
          <a:prstGeom prst="rect">
            <a:avLst/>
          </a:prstGeom>
        </p:spPr>
        <p:txBody>
          <a:bodyPr/>
          <a:lstStyle/>
          <a:p>
            <a:pPr algn="just">
              <a:lnSpc>
                <a:spcPts val="3360"/>
              </a:lnSpc>
              <a:spcBef>
                <a:spcPts val="0"/>
              </a:spcBef>
            </a:pPr>
            <a:r>
              <a:rPr lang="en-US" sz="2000" dirty="0">
                <a:latin typeface="Arial" panose="020B0604020202020204" pitchFamily="34" charset="0"/>
                <a:ea typeface="Times New Roman" charset="0"/>
                <a:cs typeface="Arial" panose="020B0604020202020204" pitchFamily="34" charset="0"/>
              </a:rPr>
              <a:t>Contribute to the Environmental Objectives of our Project</a:t>
            </a:r>
          </a:p>
          <a:p>
            <a:pPr algn="just">
              <a:lnSpc>
                <a:spcPts val="3360"/>
              </a:lnSpc>
              <a:spcBef>
                <a:spcPts val="0"/>
              </a:spcBef>
            </a:pPr>
            <a:r>
              <a:rPr lang="en-US" sz="2000" dirty="0">
                <a:latin typeface="Arial" panose="020B0604020202020204" pitchFamily="34" charset="0"/>
                <a:ea typeface="Times New Roman" charset="0"/>
                <a:cs typeface="Arial" panose="020B0604020202020204" pitchFamily="34" charset="0"/>
              </a:rPr>
              <a:t>Increase company resilience, e.g. mitigate risks from resource and energy scarcity</a:t>
            </a:r>
          </a:p>
          <a:p>
            <a:pPr algn="just">
              <a:lnSpc>
                <a:spcPts val="3360"/>
              </a:lnSpc>
              <a:spcBef>
                <a:spcPts val="0"/>
              </a:spcBef>
            </a:pPr>
            <a:r>
              <a:rPr lang="en-US" sz="2000" dirty="0">
                <a:latin typeface="Arial" panose="020B0604020202020204" pitchFamily="34" charset="0"/>
                <a:ea typeface="Times New Roman" charset="0"/>
                <a:cs typeface="Arial" panose="020B0604020202020204" pitchFamily="34" charset="0"/>
              </a:rPr>
              <a:t>Increase resource and energy efficiency and productivity</a:t>
            </a:r>
          </a:p>
          <a:p>
            <a:pPr algn="just">
              <a:lnSpc>
                <a:spcPts val="3360"/>
              </a:lnSpc>
              <a:spcBef>
                <a:spcPts val="0"/>
              </a:spcBef>
            </a:pPr>
            <a:r>
              <a:rPr lang="en-US" sz="2000" dirty="0">
                <a:latin typeface="Arial" panose="020B0604020202020204" pitchFamily="34" charset="0"/>
                <a:ea typeface="Times New Roman" charset="0"/>
                <a:cs typeface="Arial" panose="020B0604020202020204" pitchFamily="34" charset="0"/>
              </a:rPr>
              <a:t>Reduce costs and increase profitability and competitiveness</a:t>
            </a:r>
          </a:p>
          <a:p>
            <a:pPr algn="just">
              <a:lnSpc>
                <a:spcPts val="3360"/>
              </a:lnSpc>
              <a:spcBef>
                <a:spcPts val="0"/>
              </a:spcBef>
            </a:pPr>
            <a:r>
              <a:rPr lang="en-US" sz="2000" dirty="0">
                <a:latin typeface="Arial" panose="020B0604020202020204" pitchFamily="34" charset="0"/>
                <a:ea typeface="Times New Roman" charset="0"/>
                <a:cs typeface="Arial" panose="020B0604020202020204" pitchFamily="34" charset="0"/>
              </a:rPr>
              <a:t>Compliance with environmental regulations</a:t>
            </a:r>
          </a:p>
          <a:p>
            <a:pPr algn="just">
              <a:lnSpc>
                <a:spcPts val="3360"/>
              </a:lnSpc>
              <a:spcBef>
                <a:spcPts val="0"/>
              </a:spcBef>
            </a:pPr>
            <a:r>
              <a:rPr lang="en-US" sz="2000" dirty="0">
                <a:latin typeface="Arial" panose="020B0604020202020204" pitchFamily="34" charset="0"/>
                <a:ea typeface="Times New Roman" charset="0"/>
                <a:cs typeface="Arial" panose="020B0604020202020204" pitchFamily="34" charset="0"/>
              </a:rPr>
              <a:t>Access to growing markets for sustainable products and services. Image (ethical value)</a:t>
            </a:r>
          </a:p>
          <a:p>
            <a:pPr algn="just">
              <a:lnSpc>
                <a:spcPts val="3360"/>
              </a:lnSpc>
              <a:spcBef>
                <a:spcPts val="0"/>
              </a:spcBef>
            </a:pPr>
            <a:r>
              <a:rPr lang="en-US" sz="2000" dirty="0">
                <a:latin typeface="Arial" panose="020B0604020202020204" pitchFamily="34" charset="0"/>
                <a:ea typeface="Times New Roman" charset="0"/>
                <a:cs typeface="Arial" panose="020B0604020202020204" pitchFamily="34" charset="0"/>
              </a:rPr>
              <a:t>Access to investments and public subsidies</a:t>
            </a:r>
          </a:p>
          <a:p>
            <a:pPr algn="just">
              <a:lnSpc>
                <a:spcPts val="3360"/>
              </a:lnSpc>
              <a:spcBef>
                <a:spcPts val="0"/>
              </a:spcBef>
            </a:pPr>
            <a:r>
              <a:rPr lang="en-US" sz="2000" dirty="0">
                <a:latin typeface="Arial" panose="020B0604020202020204" pitchFamily="34" charset="0"/>
                <a:ea typeface="Times New Roman" charset="0"/>
                <a:cs typeface="Arial" panose="020B0604020202020204" pitchFamily="34" charset="0"/>
              </a:rPr>
              <a:t>Eco-innovation/differentiation. Increased internal capacities for innovation</a:t>
            </a:r>
          </a:p>
          <a:p>
            <a:pPr marL="0" indent="0" algn="just">
              <a:lnSpc>
                <a:spcPts val="3360"/>
              </a:lnSpc>
              <a:spcBef>
                <a:spcPts val="0"/>
              </a:spcBef>
              <a:buNone/>
            </a:pPr>
            <a:r>
              <a:rPr lang="en-US" sz="2000" dirty="0">
                <a:latin typeface="Arial" panose="020B0604020202020204" pitchFamily="34" charset="0"/>
                <a:ea typeface="Times New Roman" charset="0"/>
                <a:cs typeface="Arial" panose="020B0604020202020204" pitchFamily="34" charset="0"/>
              </a:rPr>
              <a:t>    …</a:t>
            </a:r>
          </a:p>
          <a:p>
            <a:pPr marL="0" indent="0" algn="just">
              <a:lnSpc>
                <a:spcPts val="3360"/>
              </a:lnSpc>
              <a:spcBef>
                <a:spcPts val="0"/>
              </a:spcBef>
              <a:buNone/>
            </a:pPr>
            <a:endParaRPr lang="en-US" sz="2000" dirty="0">
              <a:latin typeface="Arial" panose="020B0604020202020204" pitchFamily="34" charset="0"/>
              <a:ea typeface="Times New Roman" charset="0"/>
              <a:cs typeface="Arial" panose="020B0604020202020204" pitchFamily="34" charset="0"/>
            </a:endParaRPr>
          </a:p>
          <a:p>
            <a:pPr algn="just">
              <a:lnSpc>
                <a:spcPts val="3360"/>
              </a:lnSpc>
              <a:spcBef>
                <a:spcPts val="0"/>
              </a:spcBef>
            </a:pPr>
            <a:endParaRPr lang="en-US" sz="2000" dirty="0">
              <a:latin typeface="Arial" panose="020B0604020202020204" pitchFamily="34" charset="0"/>
              <a:ea typeface="Times New Roman" charset="0"/>
              <a:cs typeface="Arial" panose="020B0604020202020204" pitchFamily="34" charset="0"/>
            </a:endParaRPr>
          </a:p>
          <a:p>
            <a:pPr algn="just">
              <a:lnSpc>
                <a:spcPts val="3360"/>
              </a:lnSpc>
              <a:spcBef>
                <a:spcPts val="0"/>
              </a:spcBef>
            </a:pPr>
            <a:endParaRPr lang="en-US" sz="2000" dirty="0">
              <a:latin typeface="Arial" panose="020B0604020202020204" pitchFamily="34" charset="0"/>
              <a:ea typeface="Times New Roman" charset="0"/>
              <a:cs typeface="Arial" panose="020B0604020202020204" pitchFamily="34" charset="0"/>
            </a:endParaRPr>
          </a:p>
          <a:p>
            <a:pPr algn="just">
              <a:lnSpc>
                <a:spcPts val="3360"/>
              </a:lnSpc>
              <a:spcBef>
                <a:spcPts val="0"/>
              </a:spcBef>
            </a:pPr>
            <a:endParaRPr lang="en-US" sz="2000" dirty="0">
              <a:latin typeface="Arial" panose="020B0604020202020204" pitchFamily="34" charset="0"/>
              <a:ea typeface="Times New Roman" charset="0"/>
              <a:cs typeface="Arial" panose="020B0604020202020204" pitchFamily="34" charset="0"/>
            </a:endParaRPr>
          </a:p>
          <a:p>
            <a:endParaRPr lang="en-GB" sz="2400" dirty="0"/>
          </a:p>
        </p:txBody>
      </p:sp>
    </p:spTree>
    <p:extLst>
      <p:ext uri="{BB962C8B-B14F-4D97-AF65-F5344CB8AC3E}">
        <p14:creationId xmlns:p14="http://schemas.microsoft.com/office/powerpoint/2010/main" val="3215419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8"/>
            <a:ext cx="4097383" cy="680760"/>
          </a:xfrm>
        </p:spPr>
        <p:txBody>
          <a:bodyPr/>
          <a:lstStyle/>
          <a:p>
            <a:pPr algn="l"/>
            <a:r>
              <a:rPr lang="en-GB" sz="3800" dirty="0"/>
              <a:t>Eco-design</a:t>
            </a:r>
          </a:p>
        </p:txBody>
      </p:sp>
      <p:sp>
        <p:nvSpPr>
          <p:cNvPr id="5" name="Contenidor de text 5"/>
          <p:cNvSpPr>
            <a:spLocks noGrp="1"/>
          </p:cNvSpPr>
          <p:nvPr>
            <p:ph type="body" sz="quarter" idx="4294967295"/>
          </p:nvPr>
        </p:nvSpPr>
        <p:spPr>
          <a:xfrm>
            <a:off x="239485" y="1295507"/>
            <a:ext cx="3398878" cy="2395764"/>
          </a:xfrm>
          <a:prstGeom prst="rect">
            <a:avLst/>
          </a:prstGeom>
        </p:spPr>
        <p:txBody>
          <a:bodyPr/>
          <a:lstStyle/>
          <a:p>
            <a:pPr marL="0" indent="0">
              <a:lnSpc>
                <a:spcPts val="3360"/>
              </a:lnSpc>
              <a:spcBef>
                <a:spcPts val="0"/>
              </a:spcBef>
              <a:spcAft>
                <a:spcPts val="1200"/>
              </a:spcAft>
              <a:buNone/>
            </a:pPr>
            <a:r>
              <a:rPr lang="en-GB" sz="2000" b="1" dirty="0">
                <a:solidFill>
                  <a:srgbClr val="579DDB"/>
                </a:solidFill>
                <a:latin typeface="Arial" panose="020B0604020202020204" pitchFamily="34" charset="0"/>
                <a:ea typeface="Times New Roman" charset="0"/>
                <a:cs typeface="Arial" panose="020B0604020202020204" pitchFamily="34" charset="0"/>
              </a:rPr>
              <a:t>Applying circular economy strategies may help reducing the impact of the product/service</a:t>
            </a:r>
            <a:endParaRPr lang="en-GB" sz="2000" b="1" dirty="0"/>
          </a:p>
          <a:p>
            <a:endParaRPr lang="en-GB" sz="2400" dirty="0"/>
          </a:p>
        </p:txBody>
      </p:sp>
      <p:pic>
        <p:nvPicPr>
          <p:cNvPr id="4" name="Imatge 3"/>
          <p:cNvPicPr>
            <a:picLocks noChangeAspect="1"/>
          </p:cNvPicPr>
          <p:nvPr/>
        </p:nvPicPr>
        <p:blipFill>
          <a:blip r:embed="rId3"/>
          <a:stretch>
            <a:fillRect/>
          </a:stretch>
        </p:blipFill>
        <p:spPr>
          <a:xfrm>
            <a:off x="6519888" y="614748"/>
            <a:ext cx="4677029" cy="5390950"/>
          </a:xfrm>
          <a:prstGeom prst="rect">
            <a:avLst/>
          </a:prstGeom>
        </p:spPr>
      </p:pic>
    </p:spTree>
    <p:extLst>
      <p:ext uri="{BB962C8B-B14F-4D97-AF65-F5344CB8AC3E}">
        <p14:creationId xmlns:p14="http://schemas.microsoft.com/office/powerpoint/2010/main" val="4068016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6" y="614748"/>
            <a:ext cx="3274680" cy="980970"/>
          </a:xfrm>
        </p:spPr>
        <p:txBody>
          <a:bodyPr/>
          <a:lstStyle/>
          <a:p>
            <a:pPr algn="l"/>
            <a:r>
              <a:rPr lang="en-GB" sz="3800" dirty="0"/>
              <a:t>Product, service or both?</a:t>
            </a:r>
          </a:p>
        </p:txBody>
      </p:sp>
      <p:sp>
        <p:nvSpPr>
          <p:cNvPr id="5" name="Contenidor de text 5"/>
          <p:cNvSpPr>
            <a:spLocks noGrp="1"/>
          </p:cNvSpPr>
          <p:nvPr>
            <p:ph type="body" sz="quarter" idx="4294967295"/>
          </p:nvPr>
        </p:nvSpPr>
        <p:spPr>
          <a:xfrm>
            <a:off x="4820450" y="1105233"/>
            <a:ext cx="5417244" cy="4031543"/>
          </a:xfrm>
          <a:prstGeom prst="rect">
            <a:avLst/>
          </a:prstGeom>
        </p:spPr>
        <p:txBody>
          <a:bodyPr/>
          <a:lstStyle/>
          <a:p>
            <a:pPr marL="0" indent="0" algn="just">
              <a:buNone/>
            </a:pPr>
            <a:r>
              <a:rPr lang="en-GB" sz="2400" dirty="0"/>
              <a:t>To apply Eco-design in the Online Tool, first we are asked if our value proposition is based on a product or a service. However, we shouldn’t that most of the time, a product is connected with its own service and the other way around. There is a deep interrelationship between products that need services to be sold and used, and services that need physical infrastructure and products to be delivered and used properly.</a:t>
            </a:r>
          </a:p>
        </p:txBody>
      </p:sp>
    </p:spTree>
    <p:extLst>
      <p:ext uri="{BB962C8B-B14F-4D97-AF65-F5344CB8AC3E}">
        <p14:creationId xmlns:p14="http://schemas.microsoft.com/office/powerpoint/2010/main" val="1821413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11056044" cy="685135"/>
          </a:xfrm>
        </p:spPr>
        <p:txBody>
          <a:bodyPr/>
          <a:lstStyle/>
          <a:p>
            <a:pPr algn="l"/>
            <a:r>
              <a:rPr lang="en-GB" sz="3800" dirty="0"/>
              <a:t>Three steps to Eco-design each stage of the lifecycle</a:t>
            </a:r>
          </a:p>
        </p:txBody>
      </p:sp>
      <p:sp>
        <p:nvSpPr>
          <p:cNvPr id="5" name="Contenidor de text 5"/>
          <p:cNvSpPr>
            <a:spLocks noGrp="1"/>
          </p:cNvSpPr>
          <p:nvPr>
            <p:ph type="body" sz="quarter" idx="4294967295"/>
          </p:nvPr>
        </p:nvSpPr>
        <p:spPr>
          <a:xfrm>
            <a:off x="589108" y="1319998"/>
            <a:ext cx="11109833" cy="2014872"/>
          </a:xfrm>
          <a:prstGeom prst="rect">
            <a:avLst/>
          </a:prstGeom>
        </p:spPr>
        <p:txBody>
          <a:bodyPr/>
          <a:lstStyle/>
          <a:p>
            <a:pPr marL="0" indent="0" algn="just">
              <a:lnSpc>
                <a:spcPts val="3360"/>
              </a:lnSpc>
              <a:spcBef>
                <a:spcPts val="0"/>
              </a:spcBef>
              <a:spcAft>
                <a:spcPts val="600"/>
              </a:spcAft>
              <a:buNone/>
            </a:pPr>
            <a:r>
              <a:rPr lang="en-GB" sz="1500" b="1" dirty="0">
                <a:latin typeface="Arial" panose="020B0604020202020204" pitchFamily="34" charset="0"/>
                <a:ea typeface="Times New Roman" charset="0"/>
                <a:cs typeface="Arial" panose="020B0604020202020204" pitchFamily="34" charset="0"/>
              </a:rPr>
              <a:t>Gather information and evaluating.</a:t>
            </a:r>
            <a:r>
              <a:rPr lang="en-GB" sz="1500" dirty="0">
                <a:latin typeface="Arial" panose="020B0604020202020204" pitchFamily="34" charset="0"/>
                <a:ea typeface="Times New Roman" charset="0"/>
                <a:cs typeface="Arial" panose="020B0604020202020204" pitchFamily="34" charset="0"/>
              </a:rPr>
              <a:t>  Answering 5 main questions about different aspects of product and service lifecycle. </a:t>
            </a:r>
          </a:p>
          <a:p>
            <a:pPr marL="0" indent="0" algn="just">
              <a:lnSpc>
                <a:spcPts val="3360"/>
              </a:lnSpc>
              <a:spcBef>
                <a:spcPts val="0"/>
              </a:spcBef>
              <a:spcAft>
                <a:spcPts val="600"/>
              </a:spcAft>
              <a:buNone/>
            </a:pPr>
            <a:r>
              <a:rPr lang="en-GB" sz="1500" b="1" dirty="0">
                <a:latin typeface="Arial" panose="020B0604020202020204" pitchFamily="34" charset="0"/>
                <a:ea typeface="Times New Roman" charset="0"/>
                <a:cs typeface="Arial" panose="020B0604020202020204" pitchFamily="34" charset="0"/>
              </a:rPr>
              <a:t>Scoring. </a:t>
            </a:r>
            <a:r>
              <a:rPr lang="en-GB" sz="1500" dirty="0">
                <a:latin typeface="Arial" panose="020B0604020202020204" pitchFamily="34" charset="0"/>
                <a:ea typeface="Times New Roman" charset="0"/>
                <a:cs typeface="Arial" panose="020B0604020202020204" pitchFamily="34" charset="0"/>
              </a:rPr>
              <a:t>Delve deeper into each of the 5 main aspects by answering a set of yes/no questions. The colour score system gives hints about the environmental metrics we can use to assess our environmental performance, communicate and compare results. </a:t>
            </a:r>
          </a:p>
          <a:p>
            <a:pPr marL="0" indent="0" algn="just">
              <a:lnSpc>
                <a:spcPts val="3360"/>
              </a:lnSpc>
              <a:spcBef>
                <a:spcPts val="0"/>
              </a:spcBef>
              <a:spcAft>
                <a:spcPts val="600"/>
              </a:spcAft>
              <a:buNone/>
            </a:pPr>
            <a:r>
              <a:rPr lang="en-GB" sz="1500" b="1" dirty="0">
                <a:latin typeface="Arial" panose="020B0604020202020204" pitchFamily="34" charset="0"/>
                <a:ea typeface="Times New Roman" charset="0"/>
                <a:cs typeface="Arial" panose="020B0604020202020204" pitchFamily="34" charset="0"/>
              </a:rPr>
              <a:t>Improving</a:t>
            </a:r>
            <a:r>
              <a:rPr lang="en-GB" sz="1500" dirty="0">
                <a:latin typeface="Arial" panose="020B0604020202020204" pitchFamily="34" charset="0"/>
                <a:ea typeface="Times New Roman" charset="0"/>
                <a:cs typeface="Arial" panose="020B0604020202020204" pitchFamily="34" charset="0"/>
              </a:rPr>
              <a:t> - serves as a blank space to generate ideas that could be applied in our product or service to improve its score. </a:t>
            </a:r>
          </a:p>
          <a:p>
            <a:endParaRPr lang="en-GB" sz="2400" dirty="0"/>
          </a:p>
        </p:txBody>
      </p:sp>
      <p:pic>
        <p:nvPicPr>
          <p:cNvPr id="3" name="Imatge 2"/>
          <p:cNvPicPr>
            <a:picLocks noChangeAspect="1"/>
          </p:cNvPicPr>
          <p:nvPr/>
        </p:nvPicPr>
        <p:blipFill>
          <a:blip r:embed="rId3"/>
          <a:stretch>
            <a:fillRect/>
          </a:stretch>
        </p:blipFill>
        <p:spPr>
          <a:xfrm>
            <a:off x="3155577" y="3866522"/>
            <a:ext cx="5602941" cy="1643194"/>
          </a:xfrm>
          <a:prstGeom prst="rect">
            <a:avLst/>
          </a:prstGeom>
        </p:spPr>
      </p:pic>
    </p:spTree>
    <p:extLst>
      <p:ext uri="{BB962C8B-B14F-4D97-AF65-F5344CB8AC3E}">
        <p14:creationId xmlns:p14="http://schemas.microsoft.com/office/powerpoint/2010/main" val="3795342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11056044" cy="685135"/>
          </a:xfrm>
        </p:spPr>
        <p:txBody>
          <a:bodyPr/>
          <a:lstStyle/>
          <a:p>
            <a:pPr algn="l"/>
            <a:r>
              <a:rPr lang="en-GB" sz="3800" dirty="0"/>
              <a:t>Three steps to Eco-design each stage of the lifecycle</a:t>
            </a:r>
          </a:p>
        </p:txBody>
      </p:sp>
      <p:pic>
        <p:nvPicPr>
          <p:cNvPr id="2" name="Imatge 1"/>
          <p:cNvPicPr>
            <a:picLocks noChangeAspect="1"/>
          </p:cNvPicPr>
          <p:nvPr/>
        </p:nvPicPr>
        <p:blipFill>
          <a:blip r:embed="rId3"/>
          <a:stretch>
            <a:fillRect/>
          </a:stretch>
        </p:blipFill>
        <p:spPr>
          <a:xfrm>
            <a:off x="0" y="1390365"/>
            <a:ext cx="12192000" cy="4184584"/>
          </a:xfrm>
          <a:prstGeom prst="rect">
            <a:avLst/>
          </a:prstGeom>
        </p:spPr>
      </p:pic>
    </p:spTree>
    <p:extLst>
      <p:ext uri="{BB962C8B-B14F-4D97-AF65-F5344CB8AC3E}">
        <p14:creationId xmlns:p14="http://schemas.microsoft.com/office/powerpoint/2010/main" val="2752891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png;base64,iVBORw0KGgoAAAANSUhEUgAAASwAAACoCAMAAABt9SM9AAAAn1BMVEX///8QEQwAAAAQEA4HCAATExDy8vD8/Pzj4+HX19UNDgnt7ez39/f///23uLPo6OY5OTesrKre3t5lZWOlpaVDQ0OysrC9vbzIyMghIh5TU1OampjNzc1iYmJKSkolJSWHh4d9fX0vLy8+PjyRkZF3d3Vvb2/Bwb9OTk4cHBwyMjBbW1msrajt7umFhYU+Pj43ODIZGhUrLCeXmJMhISE9Oc9yAAALaUlEQVR4nO2b63rbqhKGCVaEDqiyZUl2fLYjy6c2adPc/7XtGYQA2c7aXmuv5rCfeX/UkUADfIJhAJUxgiAIgiAIgiAIgiAIgiAIgiAIgiAIgiAIgiAIgiAIgiAIgiAIgiAIgiAIgiAIgiAI4pOSdC/F/2zwH1pIkm5N3jaTnNf5zxKnLbGwfwOBf55VxkLGvvwrazJOhd8aiC/TReBwZklmJuW8aCdJ+JlrI/jf3+jtxI+/HpDX1/s6XRweLL2qkzHLt5Nlmj88np4GwXVb4bTe93k87YE1gJeXWSR3GJ09blMGZ4+VNimuXBP8V/rP2/43SdiPnzxq4MMfj+3f6tqIJZgY7VXVgin38HcyunihfnnEFI/Hv/nZ88wamvJerzHf6/FT10jII512RSxTKx9MmDreecv3FCvue3cNKFb7t7puGovuI5twrm4FufqNOF+MOy5OjPq8eZj/+M0bA79O4Xl5/oS7JaQdjwNitQmXYplnjHmF9/J+YrGOWHHh9XpXxCofdDNQrCYDyFXJxPSMuG7U7EF/ibH39FQeb9rpO0kSug2947/PxOrp4s/EStg3Kxb0rE8sFvvOTRYjFkoxMQ48XuoGdMTCPFtXrYStu2JN/K8slvEojs8ZmdHREQuuFj9aG239z8SCPGt33k9f3HEOqTO3KreJBeYjrJCqVPSePutMrH5nolk1Tbi3DUQHb6WDJwT2DFGbplyIddeZEstOx4LErVuVG8WquGfhDx8hFrRyKMcjl0xV1LrkiN+n46329U3Nc8wy4NoCGuEH/zdHRXXDo3sTZyTs1ObUonhLN6C6Taw02I0tu9lfhn3/Mq5Y1+K7gammd59j00QwbzuXx4/wiFh6rQJebwWR5tN+NoQooG34sDWVBMazRW2i2+9uFOvP6HATrlhXVg7y2A5C7xcEC8oBiVUTR/CfA3TxAyNBk4VBzJpMeatHdMhaY6s25+sm0qqcnLK+vFg749CdBog5h/E2KZsxtDBiYUguVPiVsCfe+q1mrGJRz1p4Xk+1WfBwtqyvJZaQvoMalHUrltd3ZzXOTyPJVJwVtzl6vNbJeDttO88d7+vb47bFfLAzYjlh/tcRS82G88LSL7upufvUamykc9qxc7OYkCpq26fdO9wI5X2k39DCuvgbxUqky/tuOrhiPcLSrpmR4Q9UJ7zXvjzyxm8YeDKiHDp7BeNzEYNf2hZfSFabgN+GWjeGDvmmbzg+vudk+EYEj63I3RZHh+46z3SsZGgGV3ddnNr2NU038yoOvSbSxWLW5okbI/iK20CL//pAsfiZWCaK9JZvbMtIE4fxujMk4oNZFk/xWhQmI+iePXhNMZENwW+O4O0iInp4z+2s/9KzciPWyxti+Xujwbor1rIr1sxEZy8wXBPlwDA2g1BLP3fz2tCK5X2gWI9Qp2afSFfYDJ3oIbv+vNOztq5YSfzgimXX0D3+hOlTO3qTvyVWZ4vmI8XqrA2xZ+2MWPez689DzGWedyouwGcZsfJuOcrfO8ntOPxaYnXXhtiVZrZJZ3vAxsVvzUjtS+FU3dnK+8Yc7xe9Kp+cmI1GE2rdOAxXndX+hzn4y9RsaVKdDQLBFlUTeSfu4pF3JkwzziKOslv3XrMY8E0H8Qodcty6kC7tC/12ub39J3HFuixYgEfSuwfceHiBRwubKlXbMyywEfyqWTqqTLIwsf8SIv3wzvSzXflyhBDppb0RtaFWR6yO//uMEfyVt2T3pkzXEsyH5aDH71bK54t21oMoIGB6IAqYR83aEIdZZfrRMZuoOMnZFtPLJEes719QLHTTZiOPPyV4+pmw+NSeWgx3wo43iAL6MDjHITZ0ZHcdetBxpB3Ote9sHzb6vTYCdMRy+RpiQT23podEfLITIg4GR+uNIvCvqV7GYMy0KUMeJH725Nn9rEnizKowws63S82uliuWX1rizylWkHWB9OA+MjEg58H3F26OL0AsNUVWdv8TDxV/fH/k3OyGNh6ptvr620ux5uJMrG87Z8Ibs88oFgSlHdQkP20arlqBe/AmxO+1bsxfmKaoPfiqswdfwcANjIfip+Ds0OKunS87Yo2dU5LZZxXLOd2JvCYiWnNHrNwRi+/1zl3mtTYuT3f26OWmzigc2Zdhu5YKtRyxyrGT+EnF6pwbwpyPYiXJkF8VixfmQHnGnduuWHzvo1iFHYXhbNDiSKh2tf4vxGJPnF+I5cG0Zr8MCgseXYoFeSQ+b8eUd3CKFmZ//w790qcXK3lji6YjVpKMHpvmtmJFHj+WIjFiCRav7vWeC/+hxVJ5GOSym6Z3+iySNd9JrOx9XD1cF0vNEOWnECuJf3pvfEUTeQ9m0zaevqovZPArGpzxfuYX317NHhtDuNJVeV6mul2Ct2a97hH0mLdle7jLGppLnA0j9xnnK5oPHYYvxt/O07PZsLMNOa6GjyjWS7GdXnwdA33ryfmAalnUmEd/ODLg9w29qOhoLPqRTrnHnQnoWe0V9Kz2bzVES26uPlIs5pznJP4Z3ZxC+nj+I5OL7ymRNG6eiRPMI5pvlRTyTYv2fgzvxSleiO4xk3P5R0S4mXc9H/nqJG+pRSoSBEF8aYSEeV6oX6niIqlmZ8HaPU/9j1BfimAuHX1BdvVou5WsDeBPa0/ndMziVVMcMzaNOXNfXXdKZ1JZ12W2Ff9XhbiFqljsIewTw6J4nkLFysWxVkHnCrfk5BbaOKsgeJ0f5xhKF0WhP7ytnieLYgwLHfi7TlmKBkom10WxH+H3y8pekzNjbLfvr5t4UmzBfIj7DOF8M2k/oQDD+Pe4PeoZq+OTeAtl5VCRKZQ7j9mwmBSL5gQzhNJX7yyXmGR+xmMWT+IYI8NBkfk5HvRlRQGXcgO13UHFTwM5Ag3WuYzj5tX68XoHT6T4PdohY7OjRAOSx3G2DFm4gUvdmU4hk/1MTptWigJsjieMBcudHx71Augp98PXgJXt123DBR4vxoehYGsQ8DSLsdw4XWS6+LKW/nr1TippxCnz040WSzC/3y4nhqMaqitxW31XMzZ/UpWENsXmda6xW8Rz0GgZsNmzklH2GDaNZUejqhJrU7bDUB7zPZvNGduqY9xJcxf7MeQbzZvL2TAs4CerVxVbQwedh+pVMmE+UUKxVtN/4T9j/R3m/f0GXp/cFItFyDLOGi+U7RlWVx79ZkiI6rWAnlEtF4X5/kyJ5XMYIZuUZYfFYpKCunV9epLQbRZoT4H/0yLb8roZvvIgqzWKNcfHs+cmTzWcrvfSiFWP2QSfmrNiBJKw+rgo8DBRLtrV5fiwL5ZvfQf1h5AneP/TCjoIiASaPYfwssCHVsvJBNb7YhEwNlorrzw+wJAomT12VmKlNdxYwjAsVCb5Go7xw5isrz05w26hXPd01ZR4iMV8DZ11haqX+hysGlYD6DpKLMHS5WnyvFZixYshiHUKGnNWrHKLruJ9O5bYj7JZMWL+8ywMUZjlLgUnIZdhmo7mgg32WQguiNV5nO/Rf2RhaE7ulVg4jnog1gFSoGdB1xzBWAlfM2UPmcxYcNrFdePvwavBYIWm+ptpWh71ByfwFlDRslD262mcxmA0m+BGDgzXUxmGmdRuQVGegqyavKNSyC7Pc5wNB/CLPnWW5/CKM9RBqned59gxMkj2Var6VYzRv/l4wgMOyUcD0BVLbHLAZKntASM8TszzUgcjJXTcdIc7hnne7nmxWSNagPYlK1GSMGyMj0P1eD6AMQAP6wdStyYfgrA/wsY4Nui6csBvT+z1pZvp+ijB8X6ZJKx90SndrZewZ94fyVnpHV3EX2S8NCTONe02T1xJO0u8TZArr44gCIIgCIIgCIIgCIIgCIIgCIIgCIIgCIIgCIIgCIIgCIIgCIIgCIIgCIIgCIIgCIIgCIIgbuY/NNXM5XnhpK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997527"/>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matge 2"/>
          <p:cNvPicPr>
            <a:picLocks noChangeAspect="1"/>
          </p:cNvPicPr>
          <p:nvPr/>
        </p:nvPicPr>
        <p:blipFill>
          <a:blip r:embed="rId3"/>
          <a:stretch>
            <a:fillRect/>
          </a:stretch>
        </p:blipFill>
        <p:spPr>
          <a:xfrm>
            <a:off x="1878719" y="1717439"/>
            <a:ext cx="7293543" cy="3717396"/>
          </a:xfrm>
          <a:prstGeom prst="rect">
            <a:avLst/>
          </a:prstGeom>
        </p:spPr>
      </p:pic>
      <p:sp>
        <p:nvSpPr>
          <p:cNvPr id="9" name="Contenidor de text 4"/>
          <p:cNvSpPr>
            <a:spLocks noGrp="1"/>
          </p:cNvSpPr>
          <p:nvPr>
            <p:ph type="body" sz="quarter" idx="14"/>
          </p:nvPr>
        </p:nvSpPr>
        <p:spPr>
          <a:xfrm>
            <a:off x="239485" y="614747"/>
            <a:ext cx="11056044" cy="685135"/>
          </a:xfrm>
        </p:spPr>
        <p:txBody>
          <a:bodyPr/>
          <a:lstStyle/>
          <a:p>
            <a:pPr algn="l"/>
            <a:r>
              <a:rPr lang="en-GB" sz="3800" dirty="0"/>
              <a:t>A tool for assessment…</a:t>
            </a:r>
          </a:p>
        </p:txBody>
      </p:sp>
    </p:spTree>
    <p:extLst>
      <p:ext uri="{BB962C8B-B14F-4D97-AF65-F5344CB8AC3E}">
        <p14:creationId xmlns:p14="http://schemas.microsoft.com/office/powerpoint/2010/main" val="1591711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png;base64,iVBORw0KGgoAAAANSUhEUgAAASwAAACoCAMAAABt9SM9AAAAn1BMVEX///8QEQwAAAAQEA4HCAATExDy8vD8/Pzj4+HX19UNDgnt7ez39/f///23uLPo6OY5OTesrKre3t5lZWOlpaVDQ0OysrC9vbzIyMghIh5TU1OampjNzc1iYmJKSkolJSWHh4d9fX0vLy8+PjyRkZF3d3Vvb2/Bwb9OTk4cHBwyMjBbW1msrajt7umFhYU+Pj43ODIZGhUrLCeXmJMhISE9Oc9yAAALaUlEQVR4nO2b63rbqhKGCVaEDqiyZUl2fLYjy6c2adPc/7XtGYQA2c7aXmuv5rCfeX/UkUADfIJhAJUxgiAIgiAIgiAIgiAIgiAIgiAIgiAIgiAIgiAIgiAIgiAIgiAIgiAIgiAIgiAIgiAI4pOSdC/F/2zwH1pIkm5N3jaTnNf5zxKnLbGwfwOBf55VxkLGvvwrazJOhd8aiC/TReBwZklmJuW8aCdJ+JlrI/jf3+jtxI+/HpDX1/s6XRweLL2qkzHLt5Nlmj88np4GwXVb4bTe93k87YE1gJeXWSR3GJ09blMGZ4+VNimuXBP8V/rP2/43SdiPnzxq4MMfj+3f6tqIJZgY7VXVgin38HcyunihfnnEFI/Hv/nZ88wamvJerzHf6/FT10jII512RSxTKx9MmDreecv3FCvue3cNKFb7t7puGovuI5twrm4FufqNOF+MOy5OjPq8eZj/+M0bA79O4Xl5/oS7JaQdjwNitQmXYplnjHmF9/J+YrGOWHHh9XpXxCofdDNQrCYDyFXJxPSMuG7U7EF/ibH39FQeb9rpO0kSug2947/PxOrp4s/EStg3Kxb0rE8sFvvOTRYjFkoxMQ48XuoGdMTCPFtXrYStu2JN/K8slvEojs8ZmdHREQuuFj9aG239z8SCPGt33k9f3HEOqTO3KreJBeYjrJCqVPSePutMrH5nolk1Tbi3DUQHb6WDJwT2DFGbplyIddeZEstOx4LErVuVG8WquGfhDx8hFrRyKMcjl0xV1LrkiN+n46329U3Nc8wy4NoCGuEH/zdHRXXDo3sTZyTs1ObUonhLN6C6Taw02I0tu9lfhn3/Mq5Y1+K7gammd59j00QwbzuXx4/wiFh6rQJebwWR5tN+NoQooG34sDWVBMazRW2i2+9uFOvP6HATrlhXVg7y2A5C7xcEC8oBiVUTR/CfA3TxAyNBk4VBzJpMeatHdMhaY6s25+sm0qqcnLK+vFg749CdBog5h/E2KZsxtDBiYUguVPiVsCfe+q1mrGJRz1p4Xk+1WfBwtqyvJZaQvoMalHUrltd3ZzXOTyPJVJwVtzl6vNbJeDttO88d7+vb47bFfLAzYjlh/tcRS82G88LSL7upufvUamykc9qxc7OYkCpq26fdO9wI5X2k39DCuvgbxUqky/tuOrhiPcLSrpmR4Q9UJ7zXvjzyxm8YeDKiHDp7BeNzEYNf2hZfSFabgN+GWjeGDvmmbzg+vudk+EYEj63I3RZHh+46z3SsZGgGV3ddnNr2NU038yoOvSbSxWLW5okbI/iK20CL//pAsfiZWCaK9JZvbMtIE4fxujMk4oNZFk/xWhQmI+iePXhNMZENwW+O4O0iInp4z+2s/9KzciPWyxti+Xujwbor1rIr1sxEZy8wXBPlwDA2g1BLP3fz2tCK5X2gWI9Qp2afSFfYDJ3oIbv+vNOztq5YSfzgimXX0D3+hOlTO3qTvyVWZ4vmI8XqrA2xZ+2MWPez689DzGWedyouwGcZsfJuOcrfO8ntOPxaYnXXhtiVZrZJZ3vAxsVvzUjtS+FU3dnK+8Yc7xe9Kp+cmI1GE2rdOAxXndX+hzn4y9RsaVKdDQLBFlUTeSfu4pF3JkwzziKOslv3XrMY8E0H8Qodcty6kC7tC/12ub39J3HFuixYgEfSuwfceHiBRwubKlXbMyywEfyqWTqqTLIwsf8SIv3wzvSzXflyhBDppb0RtaFWR6yO//uMEfyVt2T3pkzXEsyH5aDH71bK54t21oMoIGB6IAqYR83aEIdZZfrRMZuoOMnZFtPLJEes719QLHTTZiOPPyV4+pmw+NSeWgx3wo43iAL6MDjHITZ0ZHcdetBxpB3Ote9sHzb6vTYCdMRy+RpiQT23podEfLITIg4GR+uNIvCvqV7GYMy0KUMeJH725Nn9rEnizKowws63S82uliuWX1rizylWkHWB9OA+MjEg58H3F26OL0AsNUVWdv8TDxV/fH/k3OyGNh6ptvr620ux5uJMrG87Z8Ibs88oFgSlHdQkP20arlqBe/AmxO+1bsxfmKaoPfiqswdfwcANjIfip+Ds0OKunS87Yo2dU5LZZxXLOd2JvCYiWnNHrNwRi+/1zl3mtTYuT3f26OWmzigc2Zdhu5YKtRyxyrGT+EnF6pwbwpyPYiXJkF8VixfmQHnGnduuWHzvo1iFHYXhbNDiSKh2tf4vxGJPnF+I5cG0Zr8MCgseXYoFeSQ+b8eUd3CKFmZ//w790qcXK3lji6YjVpKMHpvmtmJFHj+WIjFiCRav7vWeC/+hxVJ5GOSym6Z3+iySNd9JrOx9XD1cF0vNEOWnECuJf3pvfEUTeQ9m0zaevqovZPArGpzxfuYX317NHhtDuNJVeV6mul2Ct2a97hH0mLdle7jLGppLnA0j9xnnK5oPHYYvxt/O07PZsLMNOa6GjyjWS7GdXnwdA33ryfmAalnUmEd/ODLg9w29qOhoLPqRTrnHnQnoWe0V9Kz2bzVES26uPlIs5pznJP4Z3ZxC+nj+I5OL7ymRNG6eiRPMI5pvlRTyTYv2fgzvxSleiO4xk3P5R0S4mXc9H/nqJG+pRSoSBEF8aYSEeV6oX6niIqlmZ8HaPU/9j1BfimAuHX1BdvVou5WsDeBPa0/ndMziVVMcMzaNOXNfXXdKZ1JZ12W2Ff9XhbiFqljsIewTw6J4nkLFysWxVkHnCrfk5BbaOKsgeJ0f5xhKF0WhP7ytnieLYgwLHfi7TlmKBkom10WxH+H3y8pekzNjbLfvr5t4UmzBfIj7DOF8M2k/oQDD+Pe4PeoZq+OTeAtl5VCRKZQ7j9mwmBSL5gQzhNJX7yyXmGR+xmMWT+IYI8NBkfk5HvRlRQGXcgO13UHFTwM5Ag3WuYzj5tX68XoHT6T4PdohY7OjRAOSx3G2DFm4gUvdmU4hk/1MTptWigJsjieMBcudHx71Augp98PXgJXt123DBR4vxoehYGsQ8DSLsdw4XWS6+LKW/nr1TippxCnz040WSzC/3y4nhqMaqitxW31XMzZ/UpWENsXmda6xW8Rz0GgZsNmzklH2GDaNZUejqhJrU7bDUB7zPZvNGduqY9xJcxf7MeQbzZvL2TAs4CerVxVbQwedh+pVMmE+UUKxVtN/4T9j/R3m/f0GXp/cFItFyDLOGi+U7RlWVx79ZkiI6rWAnlEtF4X5/kyJ5XMYIZuUZYfFYpKCunV9epLQbRZoT4H/0yLb8roZvvIgqzWKNcfHs+cmTzWcrvfSiFWP2QSfmrNiBJKw+rgo8DBRLtrV5fiwL5ZvfQf1h5AneP/TCjoIiASaPYfwssCHVsvJBNb7YhEwNlorrzw+wJAomT12VmKlNdxYwjAsVCb5Go7xw5isrz05w26hXPd01ZR4iMV8DZ11haqX+hysGlYD6DpKLMHS5WnyvFZixYshiHUKGnNWrHKLruJ9O5bYj7JZMWL+8ywMUZjlLgUnIZdhmo7mgg32WQguiNV5nO/Rf2RhaE7ulVg4jnog1gFSoGdB1xzBWAlfM2UPmcxYcNrFdePvwavBYIWm+ptpWh71ByfwFlDRslD262mcxmA0m+BGDgzXUxmGmdRuQVGegqyavKNSyC7Pc5wNB/CLPnWW5/CKM9RBqned59gxMkj2Var6VYzRv/l4wgMOyUcD0BVLbHLAZKntASM8TszzUgcjJXTcdIc7hnne7nmxWSNagPYlK1GSMGyMj0P1eD6AMQAP6wdStyYfgrA/wsY4Nui6csBvT+z1pZvp+ijB8X6ZJKx90SndrZewZ94fyVnpHV3EX2S8NCTONe02T1xJO0u8TZArr44gCIIgCIIgCIIgCIIgCIIgCIIgCIIgCIIgCIIgCIIgCIIgCIIgCIIgCIIgCIIgCIIgCIIgbuY/NNXM5XnhpK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997527"/>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Imatge 2"/>
          <p:cNvPicPr>
            <a:picLocks noChangeAspect="1"/>
          </p:cNvPicPr>
          <p:nvPr/>
        </p:nvPicPr>
        <p:blipFill>
          <a:blip r:embed="rId3"/>
          <a:stretch>
            <a:fillRect/>
          </a:stretch>
        </p:blipFill>
        <p:spPr>
          <a:xfrm>
            <a:off x="1878719" y="1717439"/>
            <a:ext cx="7293543" cy="3717396"/>
          </a:xfrm>
          <a:prstGeom prst="rect">
            <a:avLst/>
          </a:prstGeom>
        </p:spPr>
      </p:pic>
      <p:pic>
        <p:nvPicPr>
          <p:cNvPr id="4" name="Imatge 3"/>
          <p:cNvPicPr>
            <a:picLocks noChangeAspect="1"/>
          </p:cNvPicPr>
          <p:nvPr/>
        </p:nvPicPr>
        <p:blipFill>
          <a:blip r:embed="rId4"/>
          <a:stretch>
            <a:fillRect/>
          </a:stretch>
        </p:blipFill>
        <p:spPr>
          <a:xfrm>
            <a:off x="7183465" y="5286395"/>
            <a:ext cx="3396258" cy="1468846"/>
          </a:xfrm>
          <a:prstGeom prst="rect">
            <a:avLst/>
          </a:prstGeom>
        </p:spPr>
      </p:pic>
      <p:sp>
        <p:nvSpPr>
          <p:cNvPr id="8" name="Contenidor de text 5"/>
          <p:cNvSpPr>
            <a:spLocks noGrp="1"/>
          </p:cNvSpPr>
          <p:nvPr>
            <p:ph type="body" sz="quarter" idx="4294967295"/>
          </p:nvPr>
        </p:nvSpPr>
        <p:spPr>
          <a:xfrm>
            <a:off x="1981151" y="5579298"/>
            <a:ext cx="5099882" cy="1175943"/>
          </a:xfrm>
          <a:prstGeom prst="rect">
            <a:avLst/>
          </a:prstGeom>
        </p:spPr>
        <p:txBody>
          <a:bodyPr/>
          <a:lstStyle/>
          <a:p>
            <a:pPr marL="0" indent="0" algn="just">
              <a:buNone/>
            </a:pPr>
            <a:r>
              <a:rPr lang="en-GB" sz="2200" dirty="0"/>
              <a:t>Eco-design never ends, you can always get better and push the frontiers of eco-innovation further!</a:t>
            </a:r>
          </a:p>
        </p:txBody>
      </p:sp>
      <p:sp>
        <p:nvSpPr>
          <p:cNvPr id="7" name="Contenidor de text 4"/>
          <p:cNvSpPr>
            <a:spLocks noGrp="1"/>
          </p:cNvSpPr>
          <p:nvPr>
            <p:ph type="body" sz="quarter" idx="14"/>
          </p:nvPr>
        </p:nvSpPr>
        <p:spPr>
          <a:xfrm>
            <a:off x="239485" y="614747"/>
            <a:ext cx="11056044" cy="685135"/>
          </a:xfrm>
        </p:spPr>
        <p:txBody>
          <a:bodyPr/>
          <a:lstStyle/>
          <a:p>
            <a:pPr algn="l"/>
            <a:r>
              <a:rPr lang="en-GB" sz="3800" dirty="0"/>
              <a:t>…and improvement!</a:t>
            </a:r>
          </a:p>
        </p:txBody>
      </p:sp>
    </p:spTree>
    <p:extLst>
      <p:ext uri="{BB962C8B-B14F-4D97-AF65-F5344CB8AC3E}">
        <p14:creationId xmlns:p14="http://schemas.microsoft.com/office/powerpoint/2010/main" val="108302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4051778" cy="796041"/>
          </a:xfrm>
        </p:spPr>
        <p:txBody>
          <a:bodyPr/>
          <a:lstStyle/>
          <a:p>
            <a:r>
              <a:rPr lang="en-GB" sz="3800" dirty="0"/>
              <a:t>Agenda</a:t>
            </a:r>
            <a:br>
              <a:rPr lang="en-GB" sz="3800" dirty="0"/>
            </a:br>
            <a:r>
              <a:rPr lang="en-GB" sz="3800" dirty="0"/>
              <a:t>Day 3</a:t>
            </a:r>
          </a:p>
        </p:txBody>
      </p:sp>
      <p:pic>
        <p:nvPicPr>
          <p:cNvPr id="2" name="Imatge 1"/>
          <p:cNvPicPr>
            <a:picLocks noChangeAspect="1"/>
          </p:cNvPicPr>
          <p:nvPr/>
        </p:nvPicPr>
        <p:blipFill>
          <a:blip r:embed="rId2"/>
          <a:stretch>
            <a:fillRect/>
          </a:stretch>
        </p:blipFill>
        <p:spPr>
          <a:xfrm>
            <a:off x="3240135" y="614747"/>
            <a:ext cx="8688012" cy="3867690"/>
          </a:xfrm>
          <a:prstGeom prst="rect">
            <a:avLst/>
          </a:prstGeom>
        </p:spPr>
      </p:pic>
    </p:spTree>
    <p:extLst>
      <p:ext uri="{BB962C8B-B14F-4D97-AF65-F5344CB8AC3E}">
        <p14:creationId xmlns:p14="http://schemas.microsoft.com/office/powerpoint/2010/main" val="3603571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5"/>
          <p:cNvSpPr>
            <a:spLocks noGrp="1"/>
          </p:cNvSpPr>
          <p:nvPr>
            <p:ph type="body" sz="quarter" idx="4294967295"/>
          </p:nvPr>
        </p:nvSpPr>
        <p:spPr>
          <a:xfrm>
            <a:off x="5201483" y="484192"/>
            <a:ext cx="6452958" cy="5248170"/>
          </a:xfrm>
          <a:prstGeom prst="rect">
            <a:avLst/>
          </a:prstGeom>
        </p:spPr>
        <p:txBody>
          <a:bodyPr/>
          <a:lstStyle/>
          <a:p>
            <a:pPr marL="0" indent="0" algn="just">
              <a:lnSpc>
                <a:spcPts val="3360"/>
              </a:lnSpc>
              <a:spcBef>
                <a:spcPts val="0"/>
              </a:spcBef>
              <a:buNone/>
            </a:pPr>
            <a:r>
              <a:rPr lang="en-US" sz="1400" b="1" dirty="0">
                <a:latin typeface="Arial" panose="020B0604020202020204" pitchFamily="34" charset="0"/>
                <a:ea typeface="Times New Roman" charset="0"/>
                <a:cs typeface="Arial" panose="020B0604020202020204" pitchFamily="34" charset="0"/>
              </a:rPr>
              <a:t>Materials and resources</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Collaborative supply chain</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Local, renewable, recycled, highly recyclable, eco-labelled… materials and resources</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Avoid hazardous substances</a:t>
            </a:r>
          </a:p>
          <a:p>
            <a:pPr algn="just">
              <a:lnSpc>
                <a:spcPts val="3360"/>
              </a:lnSpc>
              <a:spcBef>
                <a:spcPts val="0"/>
              </a:spcBef>
            </a:pPr>
            <a:r>
              <a:rPr lang="en-US" sz="1400" dirty="0" err="1">
                <a:latin typeface="Arial" panose="020B0604020202020204" pitchFamily="34" charset="0"/>
                <a:ea typeface="Times New Roman" charset="0"/>
                <a:cs typeface="Arial" panose="020B0604020202020204" pitchFamily="34" charset="0"/>
              </a:rPr>
              <a:t>Monomateriality</a:t>
            </a:r>
            <a:endParaRPr lang="en-US" sz="1400" dirty="0">
              <a:latin typeface="Arial" panose="020B0604020202020204" pitchFamily="34" charset="0"/>
              <a:ea typeface="Times New Roman" charset="0"/>
              <a:cs typeface="Arial" panose="020B0604020202020204" pitchFamily="34" charset="0"/>
            </a:endParaRP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Design smaller and lighter product</a:t>
            </a:r>
          </a:p>
          <a:p>
            <a:pPr marL="0" indent="0" algn="just">
              <a:lnSpc>
                <a:spcPts val="3360"/>
              </a:lnSpc>
              <a:spcBef>
                <a:spcPts val="0"/>
              </a:spcBef>
              <a:buNone/>
            </a:pPr>
            <a:r>
              <a:rPr lang="en-US" sz="1400" b="1" dirty="0">
                <a:latin typeface="Arial" panose="020B0604020202020204" pitchFamily="34" charset="0"/>
                <a:ea typeface="Times New Roman" charset="0"/>
                <a:cs typeface="Arial" panose="020B0604020202020204" pitchFamily="34" charset="0"/>
              </a:rPr>
              <a:t>Production</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Most efficient processes and technologies: less energy/water and materials consumptive processes; less or no waste</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Promoting artisan production, possibly, only on demand</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Fewer processing steps</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Promoting local and safe work</a:t>
            </a:r>
          </a:p>
          <a:p>
            <a:pPr algn="just">
              <a:lnSpc>
                <a:spcPts val="3360"/>
              </a:lnSpc>
              <a:spcBef>
                <a:spcPts val="0"/>
              </a:spcBef>
            </a:pPr>
            <a:endParaRPr lang="en-US" sz="1400" dirty="0">
              <a:latin typeface="Arial" panose="020B0604020202020204" pitchFamily="34" charset="0"/>
              <a:ea typeface="Times New Roman" charset="0"/>
              <a:cs typeface="Arial" panose="020B0604020202020204" pitchFamily="34" charset="0"/>
            </a:endParaRPr>
          </a:p>
        </p:txBody>
      </p:sp>
      <p:sp>
        <p:nvSpPr>
          <p:cNvPr id="8" name="Contenidor de text 4"/>
          <p:cNvSpPr>
            <a:spLocks noGrp="1"/>
          </p:cNvSpPr>
          <p:nvPr>
            <p:ph type="body" sz="quarter" idx="14"/>
          </p:nvPr>
        </p:nvSpPr>
        <p:spPr>
          <a:xfrm>
            <a:off x="239485" y="614747"/>
            <a:ext cx="4365766" cy="685135"/>
          </a:xfrm>
        </p:spPr>
        <p:txBody>
          <a:bodyPr/>
          <a:lstStyle/>
          <a:p>
            <a:pPr algn="l"/>
            <a:r>
              <a:rPr lang="en-GB" sz="3800" dirty="0"/>
              <a:t>Eco-design strategies at each lifecycle stage</a:t>
            </a:r>
          </a:p>
        </p:txBody>
      </p:sp>
      <p:pic>
        <p:nvPicPr>
          <p:cNvPr id="9" name="Imatge 8"/>
          <p:cNvPicPr>
            <a:picLocks noChangeAspect="1"/>
          </p:cNvPicPr>
          <p:nvPr/>
        </p:nvPicPr>
        <p:blipFill>
          <a:blip r:embed="rId3"/>
          <a:stretch>
            <a:fillRect/>
          </a:stretch>
        </p:blipFill>
        <p:spPr>
          <a:xfrm>
            <a:off x="0" y="1619423"/>
            <a:ext cx="5003820" cy="4349115"/>
          </a:xfrm>
          <a:prstGeom prst="rect">
            <a:avLst/>
          </a:prstGeom>
        </p:spPr>
      </p:pic>
    </p:spTree>
    <p:extLst>
      <p:ext uri="{BB962C8B-B14F-4D97-AF65-F5344CB8AC3E}">
        <p14:creationId xmlns:p14="http://schemas.microsoft.com/office/powerpoint/2010/main" val="2373804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5"/>
          <p:cNvSpPr>
            <a:spLocks noGrp="1"/>
          </p:cNvSpPr>
          <p:nvPr>
            <p:ph type="body" sz="quarter" idx="4294967295"/>
          </p:nvPr>
        </p:nvSpPr>
        <p:spPr>
          <a:xfrm>
            <a:off x="5201483" y="484192"/>
            <a:ext cx="6452958" cy="5248170"/>
          </a:xfrm>
          <a:prstGeom prst="rect">
            <a:avLst/>
          </a:prstGeom>
        </p:spPr>
        <p:txBody>
          <a:bodyPr/>
          <a:lstStyle/>
          <a:p>
            <a:pPr marL="0" indent="0" algn="just">
              <a:lnSpc>
                <a:spcPts val="3360"/>
              </a:lnSpc>
              <a:spcBef>
                <a:spcPts val="0"/>
              </a:spcBef>
              <a:buNone/>
            </a:pPr>
            <a:r>
              <a:rPr lang="en-US" sz="1400" b="1" dirty="0">
                <a:latin typeface="Arial" panose="020B0604020202020204" pitchFamily="34" charset="0"/>
                <a:ea typeface="Times New Roman" charset="0"/>
                <a:cs typeface="Arial" panose="020B0604020202020204" pitchFamily="34" charset="0"/>
              </a:rPr>
              <a:t>Packaging and distribution</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Avoid unnecessary packaging or reduce it at the minimum</a:t>
            </a:r>
          </a:p>
          <a:p>
            <a:pPr algn="just">
              <a:lnSpc>
                <a:spcPts val="3360"/>
              </a:lnSpc>
              <a:spcBef>
                <a:spcPts val="0"/>
              </a:spcBef>
            </a:pPr>
            <a:r>
              <a:rPr lang="en-US" sz="1400" dirty="0" err="1">
                <a:latin typeface="Arial" panose="020B0604020202020204" pitchFamily="34" charset="0"/>
                <a:ea typeface="Times New Roman" charset="0"/>
                <a:cs typeface="Arial" panose="020B0604020202020204" pitchFamily="34" charset="0"/>
              </a:rPr>
              <a:t>Optimise</a:t>
            </a:r>
            <a:r>
              <a:rPr lang="en-US" sz="1400" dirty="0">
                <a:latin typeface="Arial" panose="020B0604020202020204" pitchFamily="34" charset="0"/>
                <a:ea typeface="Times New Roman" charset="0"/>
                <a:cs typeface="Arial" panose="020B0604020202020204" pitchFamily="34" charset="0"/>
              </a:rPr>
              <a:t> mass and volume transported (ISO size)</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Reduce the amount of different materials + easy to separate</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Returnable, </a:t>
            </a:r>
            <a:r>
              <a:rPr lang="en-US" sz="1400" dirty="0" err="1">
                <a:latin typeface="Arial" panose="020B0604020202020204" pitchFamily="34" charset="0"/>
                <a:ea typeface="Times New Roman" charset="0"/>
                <a:cs typeface="Arial" panose="020B0604020202020204" pitchFamily="34" charset="0"/>
              </a:rPr>
              <a:t>biobased</a:t>
            </a:r>
            <a:r>
              <a:rPr lang="en-US" sz="1400" dirty="0">
                <a:latin typeface="Arial" panose="020B0604020202020204" pitchFamily="34" charset="0"/>
                <a:ea typeface="Times New Roman" charset="0"/>
                <a:cs typeface="Arial" panose="020B0604020202020204" pitchFamily="34" charset="0"/>
              </a:rPr>
              <a:t> or reusable packaging</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More efficient means of transportation</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Reduce distances between production and consumption</a:t>
            </a:r>
          </a:p>
          <a:p>
            <a:pPr marL="0" indent="0" algn="just">
              <a:lnSpc>
                <a:spcPts val="3360"/>
              </a:lnSpc>
              <a:spcBef>
                <a:spcPts val="0"/>
              </a:spcBef>
              <a:buNone/>
            </a:pPr>
            <a:r>
              <a:rPr lang="en-US" sz="1400" b="1" dirty="0">
                <a:latin typeface="Arial" panose="020B0604020202020204" pitchFamily="34" charset="0"/>
                <a:ea typeface="Times New Roman" charset="0"/>
                <a:cs typeface="Arial" panose="020B0604020202020204" pitchFamily="34" charset="0"/>
              </a:rPr>
              <a:t>Use and maintenance</a:t>
            </a:r>
          </a:p>
          <a:p>
            <a:pPr algn="just">
              <a:lnSpc>
                <a:spcPts val="3360"/>
              </a:lnSpc>
              <a:spcBef>
                <a:spcPts val="0"/>
              </a:spcBef>
            </a:pPr>
            <a:r>
              <a:rPr lang="en-US" sz="1400" dirty="0" err="1">
                <a:latin typeface="Arial" panose="020B0604020202020204" pitchFamily="34" charset="0"/>
                <a:ea typeface="Times New Roman" charset="0"/>
                <a:cs typeface="Arial" panose="020B0604020202020204" pitchFamily="34" charset="0"/>
              </a:rPr>
              <a:t>Servitization</a:t>
            </a:r>
            <a:r>
              <a:rPr lang="en-US" sz="1400" dirty="0">
                <a:latin typeface="Arial" panose="020B0604020202020204" pitchFamily="34" charset="0"/>
                <a:ea typeface="Times New Roman" charset="0"/>
                <a:cs typeface="Arial" panose="020B0604020202020204" pitchFamily="34" charset="0"/>
              </a:rPr>
              <a:t>, sell functionality instead of products</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Modularity and design for maintenance</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Using standard components to promote repairing</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Increase energy and resource efficiency of products</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Durability</a:t>
            </a:r>
          </a:p>
        </p:txBody>
      </p:sp>
      <p:sp>
        <p:nvSpPr>
          <p:cNvPr id="8" name="Contenidor de text 4"/>
          <p:cNvSpPr>
            <a:spLocks noGrp="1"/>
          </p:cNvSpPr>
          <p:nvPr>
            <p:ph type="body" sz="quarter" idx="14"/>
          </p:nvPr>
        </p:nvSpPr>
        <p:spPr>
          <a:xfrm>
            <a:off x="239485" y="614747"/>
            <a:ext cx="4365766" cy="685135"/>
          </a:xfrm>
        </p:spPr>
        <p:txBody>
          <a:bodyPr/>
          <a:lstStyle/>
          <a:p>
            <a:pPr algn="l"/>
            <a:r>
              <a:rPr lang="en-GB" sz="3800" dirty="0"/>
              <a:t>Eco-design strategies at each lifecycle stage</a:t>
            </a:r>
          </a:p>
        </p:txBody>
      </p:sp>
      <p:pic>
        <p:nvPicPr>
          <p:cNvPr id="7" name="Imatge 6"/>
          <p:cNvPicPr>
            <a:picLocks noChangeAspect="1"/>
          </p:cNvPicPr>
          <p:nvPr/>
        </p:nvPicPr>
        <p:blipFill>
          <a:blip r:embed="rId3"/>
          <a:stretch>
            <a:fillRect/>
          </a:stretch>
        </p:blipFill>
        <p:spPr>
          <a:xfrm>
            <a:off x="0" y="1619423"/>
            <a:ext cx="5003820" cy="4349115"/>
          </a:xfrm>
          <a:prstGeom prst="rect">
            <a:avLst/>
          </a:prstGeom>
        </p:spPr>
      </p:pic>
    </p:spTree>
    <p:extLst>
      <p:ext uri="{BB962C8B-B14F-4D97-AF65-F5344CB8AC3E}">
        <p14:creationId xmlns:p14="http://schemas.microsoft.com/office/powerpoint/2010/main" val="3402100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5"/>
          <p:cNvSpPr>
            <a:spLocks noGrp="1"/>
          </p:cNvSpPr>
          <p:nvPr>
            <p:ph type="body" sz="quarter" idx="4294967295"/>
          </p:nvPr>
        </p:nvSpPr>
        <p:spPr>
          <a:xfrm>
            <a:off x="5201483" y="484192"/>
            <a:ext cx="6452958" cy="5850106"/>
          </a:xfrm>
          <a:prstGeom prst="rect">
            <a:avLst/>
          </a:prstGeom>
        </p:spPr>
        <p:txBody>
          <a:bodyPr/>
          <a:lstStyle/>
          <a:p>
            <a:pPr marL="0" indent="0" algn="just">
              <a:lnSpc>
                <a:spcPts val="3360"/>
              </a:lnSpc>
              <a:spcBef>
                <a:spcPts val="0"/>
              </a:spcBef>
              <a:buNone/>
            </a:pPr>
            <a:r>
              <a:rPr lang="en-GB" sz="1400" b="1" dirty="0">
                <a:latin typeface="Arial" panose="020B0604020202020204" pitchFamily="34" charset="0"/>
                <a:ea typeface="Times New Roman" charset="0"/>
                <a:cs typeface="Arial" panose="020B0604020202020204" pitchFamily="34" charset="0"/>
              </a:rPr>
              <a:t>End-of-life management</a:t>
            </a:r>
          </a:p>
          <a:p>
            <a:pPr algn="just">
              <a:lnSpc>
                <a:spcPts val="3360"/>
              </a:lnSpc>
              <a:spcBef>
                <a:spcPts val="0"/>
              </a:spcBef>
            </a:pPr>
            <a:r>
              <a:rPr lang="en-GB" sz="1400" dirty="0">
                <a:latin typeface="Arial" panose="020B0604020202020204" pitchFamily="34" charset="0"/>
                <a:ea typeface="Times New Roman" charset="0"/>
                <a:cs typeface="Arial" panose="020B0604020202020204" pitchFamily="34" charset="0"/>
              </a:rPr>
              <a:t>Simplification of product disassembly</a:t>
            </a:r>
          </a:p>
          <a:p>
            <a:pPr algn="just">
              <a:lnSpc>
                <a:spcPts val="3360"/>
              </a:lnSpc>
              <a:spcBef>
                <a:spcPts val="0"/>
              </a:spcBef>
            </a:pPr>
            <a:r>
              <a:rPr lang="en-GB" sz="1400" dirty="0">
                <a:latin typeface="Arial" panose="020B0604020202020204" pitchFamily="34" charset="0"/>
                <a:ea typeface="Times New Roman" charset="0"/>
                <a:cs typeface="Arial" panose="020B0604020202020204" pitchFamily="34" charset="0"/>
              </a:rPr>
              <a:t>Identification of the type of materials used</a:t>
            </a:r>
          </a:p>
          <a:p>
            <a:pPr algn="just">
              <a:lnSpc>
                <a:spcPts val="3360"/>
              </a:lnSpc>
              <a:spcBef>
                <a:spcPts val="0"/>
              </a:spcBef>
            </a:pPr>
            <a:r>
              <a:rPr lang="en-GB" sz="1400" dirty="0">
                <a:latin typeface="Arial" panose="020B0604020202020204" pitchFamily="34" charset="0"/>
                <a:ea typeface="Times New Roman" charset="0"/>
                <a:cs typeface="Arial" panose="020B0604020202020204" pitchFamily="34" charset="0"/>
              </a:rPr>
              <a:t>Reusability</a:t>
            </a:r>
          </a:p>
          <a:p>
            <a:pPr algn="just">
              <a:lnSpc>
                <a:spcPts val="3360"/>
              </a:lnSpc>
              <a:spcBef>
                <a:spcPts val="0"/>
              </a:spcBef>
            </a:pPr>
            <a:r>
              <a:rPr lang="en-GB" sz="1400" dirty="0">
                <a:latin typeface="Arial" panose="020B0604020202020204" pitchFamily="34" charset="0"/>
                <a:ea typeface="Times New Roman" charset="0"/>
                <a:cs typeface="Arial" panose="020B0604020202020204" pitchFamily="34" charset="0"/>
              </a:rPr>
              <a:t>Biodegradability</a:t>
            </a:r>
          </a:p>
          <a:p>
            <a:pPr algn="just">
              <a:lnSpc>
                <a:spcPts val="3360"/>
              </a:lnSpc>
              <a:spcBef>
                <a:spcPts val="0"/>
              </a:spcBef>
            </a:pPr>
            <a:r>
              <a:rPr lang="en-GB" sz="1400" dirty="0">
                <a:latin typeface="Arial" panose="020B0604020202020204" pitchFamily="34" charset="0"/>
                <a:ea typeface="Times New Roman" charset="0"/>
                <a:cs typeface="Arial" panose="020B0604020202020204" pitchFamily="34" charset="0"/>
              </a:rPr>
              <a:t>Recyclability</a:t>
            </a:r>
          </a:p>
          <a:p>
            <a:pPr algn="just">
              <a:lnSpc>
                <a:spcPts val="3360"/>
              </a:lnSpc>
              <a:spcBef>
                <a:spcPts val="0"/>
              </a:spcBef>
            </a:pPr>
            <a:r>
              <a:rPr lang="en-GB" sz="1400" dirty="0">
                <a:latin typeface="Arial" panose="020B0604020202020204" pitchFamily="34" charset="0"/>
                <a:ea typeface="Times New Roman" charset="0"/>
                <a:cs typeface="Arial" panose="020B0604020202020204" pitchFamily="34" charset="0"/>
              </a:rPr>
              <a:t>Energy recovery</a:t>
            </a:r>
          </a:p>
          <a:p>
            <a:pPr marL="0" indent="0" algn="just">
              <a:lnSpc>
                <a:spcPts val="3360"/>
              </a:lnSpc>
              <a:spcBef>
                <a:spcPts val="0"/>
              </a:spcBef>
              <a:buNone/>
            </a:pPr>
            <a:r>
              <a:rPr lang="en-GB" sz="1400" b="1" dirty="0">
                <a:latin typeface="Arial" panose="020B0604020202020204" pitchFamily="34" charset="0"/>
                <a:ea typeface="Times New Roman" charset="0"/>
                <a:cs typeface="Arial" panose="020B0604020202020204" pitchFamily="34" charset="0"/>
              </a:rPr>
              <a:t>Service</a:t>
            </a:r>
          </a:p>
          <a:p>
            <a:pPr algn="just">
              <a:lnSpc>
                <a:spcPts val="3360"/>
              </a:lnSpc>
              <a:spcBef>
                <a:spcPts val="0"/>
              </a:spcBef>
            </a:pPr>
            <a:r>
              <a:rPr lang="en-GB" sz="1400" dirty="0">
                <a:latin typeface="Arial" panose="020B0604020202020204" pitchFamily="34" charset="0"/>
                <a:ea typeface="Times New Roman" charset="0"/>
                <a:cs typeface="Arial" panose="020B0604020202020204" pitchFamily="34" charset="0"/>
              </a:rPr>
              <a:t>Collective/shared use of infrastructures, resource exchange</a:t>
            </a:r>
          </a:p>
          <a:p>
            <a:pPr algn="just">
              <a:lnSpc>
                <a:spcPts val="3360"/>
              </a:lnSpc>
              <a:spcBef>
                <a:spcPts val="0"/>
              </a:spcBef>
            </a:pPr>
            <a:r>
              <a:rPr lang="en-GB" sz="1400" dirty="0">
                <a:latin typeface="Arial" panose="020B0604020202020204" pitchFamily="34" charset="0"/>
                <a:ea typeface="Times New Roman" charset="0"/>
                <a:cs typeface="Arial" panose="020B0604020202020204" pitchFamily="34" charset="0"/>
              </a:rPr>
              <a:t>Promote sustainable behaviours and habits, co-create with users</a:t>
            </a:r>
          </a:p>
          <a:p>
            <a:pPr algn="just">
              <a:lnSpc>
                <a:spcPts val="3360"/>
              </a:lnSpc>
              <a:spcBef>
                <a:spcPts val="0"/>
              </a:spcBef>
            </a:pPr>
            <a:r>
              <a:rPr lang="en-GB" sz="1400" dirty="0" err="1">
                <a:latin typeface="Arial" panose="020B0604020202020204" pitchFamily="34" charset="0"/>
                <a:ea typeface="Times New Roman" charset="0"/>
                <a:cs typeface="Arial" panose="020B0604020202020204" pitchFamily="34" charset="0"/>
              </a:rPr>
              <a:t>Servitization</a:t>
            </a:r>
            <a:endParaRPr lang="en-GB" sz="1400" dirty="0">
              <a:latin typeface="Arial" panose="020B0604020202020204" pitchFamily="34" charset="0"/>
              <a:ea typeface="Times New Roman" charset="0"/>
              <a:cs typeface="Arial" panose="020B0604020202020204" pitchFamily="34" charset="0"/>
            </a:endParaRPr>
          </a:p>
          <a:p>
            <a:pPr algn="just">
              <a:lnSpc>
                <a:spcPts val="3360"/>
              </a:lnSpc>
              <a:spcBef>
                <a:spcPts val="0"/>
              </a:spcBef>
            </a:pPr>
            <a:r>
              <a:rPr lang="en-GB" sz="1400" dirty="0">
                <a:latin typeface="Arial" panose="020B0604020202020204" pitchFamily="34" charset="0"/>
                <a:ea typeface="Times New Roman" charset="0"/>
                <a:cs typeface="Arial" panose="020B0604020202020204" pitchFamily="34" charset="0"/>
              </a:rPr>
              <a:t>Design for all</a:t>
            </a:r>
          </a:p>
          <a:p>
            <a:pPr algn="just">
              <a:lnSpc>
                <a:spcPts val="3360"/>
              </a:lnSpc>
              <a:spcBef>
                <a:spcPts val="0"/>
              </a:spcBef>
            </a:pPr>
            <a:r>
              <a:rPr lang="en-GB" sz="1400" dirty="0">
                <a:latin typeface="Arial" panose="020B0604020202020204" pitchFamily="34" charset="0"/>
                <a:ea typeface="Times New Roman" charset="0"/>
                <a:cs typeface="Arial" panose="020B0604020202020204" pitchFamily="34" charset="0"/>
              </a:rPr>
              <a:t>Offset service emissions through specific programs and No profit initiatives</a:t>
            </a:r>
          </a:p>
          <a:p>
            <a:pPr algn="just">
              <a:lnSpc>
                <a:spcPts val="3360"/>
              </a:lnSpc>
              <a:spcBef>
                <a:spcPts val="0"/>
              </a:spcBef>
            </a:pPr>
            <a:endParaRPr lang="en-GB" sz="1400" dirty="0">
              <a:latin typeface="Arial" panose="020B0604020202020204" pitchFamily="34" charset="0"/>
              <a:ea typeface="Times New Roman" charset="0"/>
              <a:cs typeface="Arial" panose="020B0604020202020204" pitchFamily="34" charset="0"/>
            </a:endParaRPr>
          </a:p>
          <a:p>
            <a:pPr algn="just">
              <a:lnSpc>
                <a:spcPts val="3360"/>
              </a:lnSpc>
              <a:spcBef>
                <a:spcPts val="0"/>
              </a:spcBef>
            </a:pPr>
            <a:endParaRPr lang="en-GB" sz="1400" dirty="0">
              <a:latin typeface="Arial" panose="020B0604020202020204" pitchFamily="34" charset="0"/>
              <a:ea typeface="Times New Roman" charset="0"/>
              <a:cs typeface="Arial" panose="020B0604020202020204" pitchFamily="34" charset="0"/>
            </a:endParaRPr>
          </a:p>
        </p:txBody>
      </p:sp>
      <p:sp>
        <p:nvSpPr>
          <p:cNvPr id="8" name="Contenidor de text 4"/>
          <p:cNvSpPr>
            <a:spLocks noGrp="1"/>
          </p:cNvSpPr>
          <p:nvPr>
            <p:ph type="body" sz="quarter" idx="14"/>
          </p:nvPr>
        </p:nvSpPr>
        <p:spPr>
          <a:xfrm>
            <a:off x="239485" y="614747"/>
            <a:ext cx="4365766" cy="685135"/>
          </a:xfrm>
        </p:spPr>
        <p:txBody>
          <a:bodyPr/>
          <a:lstStyle/>
          <a:p>
            <a:pPr algn="l"/>
            <a:r>
              <a:rPr lang="en-GB" sz="3800" dirty="0"/>
              <a:t>Eco-design strategies at each lifecycle stage</a:t>
            </a:r>
          </a:p>
        </p:txBody>
      </p:sp>
      <p:pic>
        <p:nvPicPr>
          <p:cNvPr id="7" name="Imatge 6"/>
          <p:cNvPicPr>
            <a:picLocks noChangeAspect="1"/>
          </p:cNvPicPr>
          <p:nvPr/>
        </p:nvPicPr>
        <p:blipFill>
          <a:blip r:embed="rId3"/>
          <a:stretch>
            <a:fillRect/>
          </a:stretch>
        </p:blipFill>
        <p:spPr>
          <a:xfrm>
            <a:off x="0" y="1619423"/>
            <a:ext cx="5003820" cy="4349115"/>
          </a:xfrm>
          <a:prstGeom prst="rect">
            <a:avLst/>
          </a:prstGeom>
        </p:spPr>
      </p:pic>
    </p:spTree>
    <p:extLst>
      <p:ext uri="{BB962C8B-B14F-4D97-AF65-F5344CB8AC3E}">
        <p14:creationId xmlns:p14="http://schemas.microsoft.com/office/powerpoint/2010/main" val="3646231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5"/>
          <p:cNvSpPr>
            <a:spLocks noGrp="1"/>
          </p:cNvSpPr>
          <p:nvPr>
            <p:ph type="body" sz="quarter" idx="4294967295"/>
          </p:nvPr>
        </p:nvSpPr>
        <p:spPr>
          <a:xfrm>
            <a:off x="5201483" y="484192"/>
            <a:ext cx="6452958" cy="5850106"/>
          </a:xfrm>
          <a:prstGeom prst="rect">
            <a:avLst/>
          </a:prstGeom>
        </p:spPr>
        <p:txBody>
          <a:bodyPr/>
          <a:lstStyle/>
          <a:p>
            <a:pPr marL="0" indent="0" algn="just">
              <a:lnSpc>
                <a:spcPts val="3360"/>
              </a:lnSpc>
              <a:spcBef>
                <a:spcPts val="0"/>
              </a:spcBef>
              <a:buNone/>
            </a:pPr>
            <a:r>
              <a:rPr lang="en-US" sz="1400" b="1" dirty="0">
                <a:latin typeface="Arial" panose="020B0604020202020204" pitchFamily="34" charset="0"/>
                <a:ea typeface="Times New Roman" charset="0"/>
                <a:cs typeface="Arial" panose="020B0604020202020204" pitchFamily="34" charset="0"/>
              </a:rPr>
              <a:t>Sales and communication</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Efficient use of resources</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Avoid promotional travels</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Watch out with fairs and marketing events, choose online options and sustainable events</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Remote work for salesforces</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Inform all the stakeholders about your environmental and social performance</a:t>
            </a:r>
          </a:p>
          <a:p>
            <a:pPr marL="0" indent="0" algn="just">
              <a:lnSpc>
                <a:spcPts val="3360"/>
              </a:lnSpc>
              <a:spcBef>
                <a:spcPts val="0"/>
              </a:spcBef>
              <a:buNone/>
            </a:pPr>
            <a:r>
              <a:rPr lang="en-US" sz="1400" b="1" dirty="0">
                <a:latin typeface="Arial" panose="020B0604020202020204" pitchFamily="34" charset="0"/>
                <a:ea typeface="Times New Roman" charset="0"/>
                <a:cs typeface="Arial" panose="020B0604020202020204" pitchFamily="34" charset="0"/>
              </a:rPr>
              <a:t>Infrastructure</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Use of low-impact and renewable energy sources</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Efficient use of resources</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Choosing cleaner processes</a:t>
            </a:r>
          </a:p>
          <a:p>
            <a:pPr algn="just">
              <a:lnSpc>
                <a:spcPts val="3360"/>
              </a:lnSpc>
              <a:spcBef>
                <a:spcPts val="0"/>
              </a:spcBef>
            </a:pPr>
            <a:r>
              <a:rPr lang="en-US" sz="1400" dirty="0" err="1">
                <a:latin typeface="Arial" panose="020B0604020202020204" pitchFamily="34" charset="0"/>
                <a:ea typeface="Times New Roman" charset="0"/>
                <a:cs typeface="Arial" panose="020B0604020202020204" pitchFamily="34" charset="0"/>
              </a:rPr>
              <a:t>Ecolabelled</a:t>
            </a:r>
            <a:r>
              <a:rPr lang="en-US" sz="1400" dirty="0">
                <a:latin typeface="Arial" panose="020B0604020202020204" pitchFamily="34" charset="0"/>
                <a:ea typeface="Times New Roman" charset="0"/>
                <a:cs typeface="Arial" panose="020B0604020202020204" pitchFamily="34" charset="0"/>
              </a:rPr>
              <a:t> suppliers or at least quality certified ones</a:t>
            </a:r>
          </a:p>
          <a:p>
            <a:pPr algn="just">
              <a:lnSpc>
                <a:spcPts val="3360"/>
              </a:lnSpc>
              <a:spcBef>
                <a:spcPts val="0"/>
              </a:spcBef>
            </a:pPr>
            <a:r>
              <a:rPr lang="en-US" sz="1400" dirty="0">
                <a:latin typeface="Arial" panose="020B0604020202020204" pitchFamily="34" charset="0"/>
                <a:ea typeface="Times New Roman" charset="0"/>
                <a:cs typeface="Arial" panose="020B0604020202020204" pitchFamily="34" charset="0"/>
              </a:rPr>
              <a:t>Promote fairness, gender equality and integration beyond regulations</a:t>
            </a:r>
          </a:p>
          <a:p>
            <a:pPr algn="just">
              <a:lnSpc>
                <a:spcPts val="3360"/>
              </a:lnSpc>
              <a:spcBef>
                <a:spcPts val="0"/>
              </a:spcBef>
            </a:pPr>
            <a:endParaRPr lang="en-GB" sz="1400" dirty="0">
              <a:latin typeface="Arial" panose="020B0604020202020204" pitchFamily="34" charset="0"/>
              <a:ea typeface="Times New Roman" charset="0"/>
              <a:cs typeface="Arial" panose="020B0604020202020204" pitchFamily="34" charset="0"/>
            </a:endParaRPr>
          </a:p>
          <a:p>
            <a:pPr algn="just">
              <a:lnSpc>
                <a:spcPts val="3360"/>
              </a:lnSpc>
              <a:spcBef>
                <a:spcPts val="0"/>
              </a:spcBef>
            </a:pPr>
            <a:endParaRPr lang="en-GB" sz="1400" dirty="0">
              <a:latin typeface="Arial" panose="020B0604020202020204" pitchFamily="34" charset="0"/>
              <a:ea typeface="Times New Roman" charset="0"/>
              <a:cs typeface="Arial" panose="020B0604020202020204" pitchFamily="34" charset="0"/>
            </a:endParaRPr>
          </a:p>
        </p:txBody>
      </p:sp>
      <p:sp>
        <p:nvSpPr>
          <p:cNvPr id="8" name="Contenidor de text 4"/>
          <p:cNvSpPr>
            <a:spLocks noGrp="1"/>
          </p:cNvSpPr>
          <p:nvPr>
            <p:ph type="body" sz="quarter" idx="14"/>
          </p:nvPr>
        </p:nvSpPr>
        <p:spPr>
          <a:xfrm>
            <a:off x="239485" y="614747"/>
            <a:ext cx="4365766" cy="685135"/>
          </a:xfrm>
        </p:spPr>
        <p:txBody>
          <a:bodyPr/>
          <a:lstStyle/>
          <a:p>
            <a:pPr algn="l"/>
            <a:r>
              <a:rPr lang="en-GB" sz="3800" dirty="0"/>
              <a:t>Eco-design strategies at each lifecycle stage</a:t>
            </a:r>
          </a:p>
        </p:txBody>
      </p:sp>
      <p:pic>
        <p:nvPicPr>
          <p:cNvPr id="7" name="Imatge 6"/>
          <p:cNvPicPr>
            <a:picLocks noChangeAspect="1"/>
          </p:cNvPicPr>
          <p:nvPr/>
        </p:nvPicPr>
        <p:blipFill>
          <a:blip r:embed="rId3"/>
          <a:stretch>
            <a:fillRect/>
          </a:stretch>
        </p:blipFill>
        <p:spPr>
          <a:xfrm>
            <a:off x="0" y="1619423"/>
            <a:ext cx="5003820" cy="4349115"/>
          </a:xfrm>
          <a:prstGeom prst="rect">
            <a:avLst/>
          </a:prstGeom>
        </p:spPr>
      </p:pic>
    </p:spTree>
    <p:extLst>
      <p:ext uri="{BB962C8B-B14F-4D97-AF65-F5344CB8AC3E}">
        <p14:creationId xmlns:p14="http://schemas.microsoft.com/office/powerpoint/2010/main" val="425180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5" y="511555"/>
            <a:ext cx="11308081" cy="860425"/>
          </a:xfrm>
        </p:spPr>
        <p:txBody>
          <a:bodyPr/>
          <a:lstStyle/>
          <a:p>
            <a:r>
              <a:rPr lang="en-GB" dirty="0">
                <a:solidFill>
                  <a:srgbClr val="FFC000"/>
                </a:solidFill>
              </a:rPr>
              <a:t>Homework:</a:t>
            </a:r>
          </a:p>
          <a:p>
            <a:r>
              <a:rPr lang="en-US" sz="3400" dirty="0">
                <a:solidFill>
                  <a:srgbClr val="FFC000"/>
                </a:solidFill>
              </a:rPr>
              <a:t>Exercise 12. Customer Relationships and Channels</a:t>
            </a:r>
          </a:p>
          <a:p>
            <a:r>
              <a:rPr lang="en-US" sz="3400" dirty="0">
                <a:solidFill>
                  <a:srgbClr val="FFC000"/>
                </a:solidFill>
              </a:rPr>
              <a:t>Exercise 13. Key activities &amp; Resources</a:t>
            </a:r>
          </a:p>
          <a:p>
            <a:r>
              <a:rPr lang="en-US" sz="3400" dirty="0">
                <a:solidFill>
                  <a:srgbClr val="FFC000"/>
                </a:solidFill>
              </a:rPr>
              <a:t>Exercise 14. Eco-design your business</a:t>
            </a:r>
          </a:p>
          <a:p>
            <a:r>
              <a:rPr lang="en-US" sz="3400" dirty="0">
                <a:solidFill>
                  <a:srgbClr val="FFC000"/>
                </a:solidFill>
              </a:rPr>
              <a:t>Exercise 15. Summary Act &amp; Res &amp; Customer Relationships</a:t>
            </a:r>
          </a:p>
          <a:p>
            <a:endParaRPr lang="en-US" sz="3400" dirty="0">
              <a:solidFill>
                <a:srgbClr val="FFC000"/>
              </a:solidFill>
            </a:endParaRPr>
          </a:p>
          <a:p>
            <a:endParaRPr lang="en-US" sz="3400" dirty="0">
              <a:solidFill>
                <a:srgbClr val="FFC000"/>
              </a:solidFill>
            </a:endParaRPr>
          </a:p>
        </p:txBody>
      </p:sp>
    </p:spTree>
    <p:extLst>
      <p:ext uri="{BB962C8B-B14F-4D97-AF65-F5344CB8AC3E}">
        <p14:creationId xmlns:p14="http://schemas.microsoft.com/office/powerpoint/2010/main" val="319988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en-GB" dirty="0">
                <a:solidFill>
                  <a:schemeClr val="accent6">
                    <a:lumMod val="40000"/>
                    <a:lumOff val="60000"/>
                  </a:schemeClr>
                </a:solidFill>
              </a:rPr>
              <a:t>Questions and Answers</a:t>
            </a:r>
          </a:p>
          <a:p>
            <a:r>
              <a:rPr lang="en-GB" dirty="0">
                <a:solidFill>
                  <a:schemeClr val="accent6">
                    <a:lumMod val="40000"/>
                    <a:lumOff val="60000"/>
                  </a:schemeClr>
                </a:solidFill>
              </a:rPr>
              <a:t>Experience-sharing</a:t>
            </a:r>
          </a:p>
        </p:txBody>
      </p:sp>
    </p:spTree>
    <p:extLst>
      <p:ext uri="{BB962C8B-B14F-4D97-AF65-F5344CB8AC3E}">
        <p14:creationId xmlns:p14="http://schemas.microsoft.com/office/powerpoint/2010/main" val="867178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tge 7"/>
          <p:cNvPicPr/>
          <p:nvPr/>
        </p:nvPicPr>
        <p:blipFill>
          <a:blip r:embed="rId2"/>
          <a:stretch>
            <a:fillRect/>
          </a:stretch>
        </p:blipFill>
        <p:spPr>
          <a:xfrm>
            <a:off x="7059405" y="3024585"/>
            <a:ext cx="3253882" cy="2479233"/>
          </a:xfrm>
          <a:prstGeom prst="rect">
            <a:avLst/>
          </a:prstGeom>
        </p:spPr>
      </p:pic>
      <p:sp>
        <p:nvSpPr>
          <p:cNvPr id="10" name="Contenidor de text 5"/>
          <p:cNvSpPr>
            <a:spLocks noGrp="1"/>
          </p:cNvSpPr>
          <p:nvPr>
            <p:ph type="body" sz="quarter" idx="4294967295"/>
          </p:nvPr>
        </p:nvSpPr>
        <p:spPr>
          <a:xfrm>
            <a:off x="654425" y="1375084"/>
            <a:ext cx="4805082" cy="4906005"/>
          </a:xfrm>
          <a:prstGeom prst="rect">
            <a:avLst/>
          </a:prstGeom>
        </p:spPr>
        <p:txBody>
          <a:bodyPr/>
          <a:lstStyle/>
          <a:p>
            <a:pPr marL="0" indent="0" algn="just">
              <a:lnSpc>
                <a:spcPct val="100000"/>
              </a:lnSpc>
              <a:spcBef>
                <a:spcPts val="0"/>
              </a:spcBef>
              <a:spcAft>
                <a:spcPts val="1200"/>
              </a:spcAft>
              <a:buNone/>
            </a:pPr>
            <a:r>
              <a:rPr lang="en-US" sz="1600" b="1" dirty="0">
                <a:solidFill>
                  <a:schemeClr val="accent5"/>
                </a:solidFill>
                <a:latin typeface="Arial" panose="020B0604020202020204" pitchFamily="34" charset="0"/>
                <a:cs typeface="Arial" panose="020B0604020202020204" pitchFamily="34" charset="0"/>
              </a:rPr>
              <a:t>GBM</a:t>
            </a:r>
            <a:r>
              <a:rPr lang="en-US" sz="1600" dirty="0">
                <a:latin typeface="Arial" panose="020B0604020202020204" pitchFamily="34" charset="0"/>
                <a:cs typeface="Arial" panose="020B0604020202020204" pitchFamily="34" charset="0"/>
              </a:rPr>
              <a:t> as central design tool in each iteration with 4 main areas:</a:t>
            </a:r>
          </a:p>
          <a:p>
            <a:pPr marL="342900" indent="-342900" algn="just">
              <a:lnSpc>
                <a:spcPct val="100000"/>
              </a:lnSpc>
              <a:spcBef>
                <a:spcPts val="0"/>
              </a:spcBef>
              <a:buFont typeface="+mj-lt"/>
              <a:buAutoNum type="arabicPeriod"/>
            </a:pPr>
            <a:r>
              <a:rPr lang="en-US" sz="1600" b="1" dirty="0">
                <a:solidFill>
                  <a:schemeClr val="accent5"/>
                </a:solidFill>
                <a:latin typeface="Arial" panose="020B0604020202020204" pitchFamily="34" charset="0"/>
                <a:cs typeface="Arial" panose="020B0604020202020204" pitchFamily="34" charset="0"/>
              </a:rPr>
              <a:t>Who?</a:t>
            </a:r>
            <a:r>
              <a:rPr lang="en-US" sz="1600" dirty="0">
                <a:latin typeface="Arial" panose="020B0604020202020204" pitchFamily="34" charset="0"/>
                <a:cs typeface="Arial" panose="020B0604020202020204" pitchFamily="34" charset="0"/>
              </a:rPr>
              <a:t>: Stakeholders and Customers Segments</a:t>
            </a:r>
          </a:p>
          <a:p>
            <a:pPr marL="342900" indent="-342900" algn="just">
              <a:lnSpc>
                <a:spcPct val="100000"/>
              </a:lnSpc>
              <a:spcBef>
                <a:spcPts val="0"/>
              </a:spcBef>
              <a:buFont typeface="+mj-lt"/>
              <a:buAutoNum type="arabicPeriod"/>
            </a:pPr>
            <a:r>
              <a:rPr lang="en-US" sz="1600" b="1" dirty="0">
                <a:solidFill>
                  <a:schemeClr val="accent5"/>
                </a:solidFill>
                <a:latin typeface="Arial" panose="020B0604020202020204" pitchFamily="34" charset="0"/>
                <a:cs typeface="Arial" panose="020B0604020202020204" pitchFamily="34" charset="0"/>
              </a:rPr>
              <a:t>What?</a:t>
            </a:r>
            <a:r>
              <a:rPr lang="en-US" sz="1600" dirty="0">
                <a:latin typeface="Arial" panose="020B0604020202020204" pitchFamily="34" charset="0"/>
                <a:cs typeface="Arial" panose="020B0604020202020204" pitchFamily="34" charset="0"/>
              </a:rPr>
              <a:t>: Value Proposition</a:t>
            </a:r>
          </a:p>
          <a:p>
            <a:pPr marL="342900" indent="-342900" algn="just">
              <a:lnSpc>
                <a:spcPct val="100000"/>
              </a:lnSpc>
              <a:spcBef>
                <a:spcPts val="0"/>
              </a:spcBef>
              <a:buFont typeface="+mj-lt"/>
              <a:buAutoNum type="arabicPeriod"/>
            </a:pPr>
            <a:r>
              <a:rPr lang="en-US" sz="1600" b="1" dirty="0">
                <a:solidFill>
                  <a:schemeClr val="accent5"/>
                </a:solidFill>
                <a:latin typeface="Arial" panose="020B0604020202020204" pitchFamily="34" charset="0"/>
                <a:cs typeface="Arial" panose="020B0604020202020204" pitchFamily="34" charset="0"/>
              </a:rPr>
              <a:t>How?</a:t>
            </a:r>
            <a:r>
              <a:rPr lang="en-US" sz="1600" dirty="0">
                <a:latin typeface="Arial" panose="020B0604020202020204" pitchFamily="34" charset="0"/>
                <a:cs typeface="Arial" panose="020B0604020202020204" pitchFamily="34" charset="0"/>
              </a:rPr>
              <a:t>: Customers relationships and channels, and key activities and resources</a:t>
            </a:r>
          </a:p>
          <a:p>
            <a:pPr marL="342900" indent="-342900" algn="just">
              <a:lnSpc>
                <a:spcPct val="100000"/>
              </a:lnSpc>
              <a:spcBef>
                <a:spcPts val="0"/>
              </a:spcBef>
              <a:buFont typeface="+mj-lt"/>
              <a:buAutoNum type="arabicPeriod"/>
            </a:pPr>
            <a:r>
              <a:rPr lang="en-US" sz="1600" b="1" dirty="0">
                <a:solidFill>
                  <a:schemeClr val="accent5"/>
                </a:solidFill>
                <a:latin typeface="Arial" panose="020B0604020202020204" pitchFamily="34" charset="0"/>
                <a:cs typeface="Arial" panose="020B0604020202020204" pitchFamily="34" charset="0"/>
              </a:rPr>
              <a:t>How?</a:t>
            </a:r>
            <a:r>
              <a:rPr lang="en-US" sz="1600" dirty="0">
                <a:latin typeface="Arial" panose="020B0604020202020204" pitchFamily="34" charset="0"/>
                <a:cs typeface="Arial" panose="020B0604020202020204" pitchFamily="34" charset="0"/>
              </a:rPr>
              <a:t>: Cost structure and revenue stream</a:t>
            </a:r>
          </a:p>
          <a:p>
            <a:pPr marL="0" indent="0" algn="just">
              <a:lnSpc>
                <a:spcPct val="100000"/>
              </a:lnSpc>
              <a:spcBef>
                <a:spcPts val="0"/>
              </a:spcBef>
              <a:buNone/>
            </a:pPr>
            <a:endParaRPr lang="en-US" sz="1600" dirty="0">
              <a:latin typeface="Arial" panose="020B0604020202020204" pitchFamily="34" charset="0"/>
              <a:cs typeface="Arial" panose="020B0604020202020204" pitchFamily="34" charset="0"/>
            </a:endParaRPr>
          </a:p>
          <a:p>
            <a:pPr algn="just">
              <a:lnSpc>
                <a:spcPct val="100000"/>
              </a:lnSpc>
              <a:spcBef>
                <a:spcPts val="0"/>
              </a:spcBef>
              <a:buFont typeface="Wingdings" panose="05000000000000000000" pitchFamily="2" charset="2"/>
              <a:buChar char="ü"/>
            </a:pPr>
            <a:r>
              <a:rPr lang="en-US" sz="1600" dirty="0">
                <a:latin typeface="Arial" panose="020B0604020202020204" pitchFamily="34" charset="0"/>
                <a:cs typeface="Arial" panose="020B0604020202020204" pitchFamily="34" charset="0"/>
              </a:rPr>
              <a:t>Green business’ direction has been set (</a:t>
            </a:r>
            <a:r>
              <a:rPr lang="en-US" sz="1600" b="1" dirty="0">
                <a:solidFill>
                  <a:schemeClr val="accent5"/>
                </a:solidFill>
                <a:latin typeface="Arial" panose="020B0604020202020204" pitchFamily="34" charset="0"/>
                <a:cs typeface="Arial" panose="020B0604020202020204" pitchFamily="34" charset="0"/>
              </a:rPr>
              <a:t>Why?</a:t>
            </a:r>
            <a:r>
              <a:rPr lang="en-US" sz="1600" dirty="0">
                <a:latin typeface="Arial" panose="020B0604020202020204" pitchFamily="34" charset="0"/>
                <a:cs typeface="Arial" panose="020B0604020202020204" pitchFamily="34" charset="0"/>
              </a:rPr>
              <a:t>). Stakeholders and Customers Segments have been identified (</a:t>
            </a:r>
            <a:r>
              <a:rPr lang="en-US" sz="1600" b="1" dirty="0">
                <a:solidFill>
                  <a:schemeClr val="accent5"/>
                </a:solidFill>
                <a:latin typeface="Arial" panose="020B0604020202020204" pitchFamily="34" charset="0"/>
                <a:cs typeface="Arial" panose="020B0604020202020204" pitchFamily="34" charset="0"/>
              </a:rPr>
              <a:t>Who?</a:t>
            </a:r>
            <a:r>
              <a:rPr lang="en-US" sz="1600" dirty="0">
                <a:latin typeface="Arial" panose="020B0604020202020204" pitchFamily="34" charset="0"/>
                <a:cs typeface="Arial" panose="020B0604020202020204" pitchFamily="34" charset="0"/>
              </a:rPr>
              <a:t>) and Value Proposition (</a:t>
            </a:r>
            <a:r>
              <a:rPr lang="en-US" sz="1600" b="1" dirty="0">
                <a:solidFill>
                  <a:schemeClr val="accent5"/>
                </a:solidFill>
                <a:latin typeface="Arial" panose="020B0604020202020204" pitchFamily="34" charset="0"/>
                <a:cs typeface="Arial" panose="020B0604020202020204" pitchFamily="34" charset="0"/>
              </a:rPr>
              <a:t>What?</a:t>
            </a:r>
            <a:r>
              <a:rPr lang="en-US" sz="1600" dirty="0">
                <a:latin typeface="Arial" panose="020B0604020202020204" pitchFamily="34" charset="0"/>
                <a:cs typeface="Arial" panose="020B0604020202020204" pitchFamily="34" charset="0"/>
              </a:rPr>
              <a:t>) has been defined.</a:t>
            </a:r>
          </a:p>
          <a:p>
            <a:pPr marL="0" indent="0" algn="just">
              <a:lnSpc>
                <a:spcPct val="100000"/>
              </a:lnSpc>
              <a:spcBef>
                <a:spcPts val="0"/>
              </a:spcBef>
              <a:buNone/>
            </a:pPr>
            <a:endParaRPr lang="en-US" sz="16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US" sz="1600" dirty="0">
                <a:solidFill>
                  <a:schemeClr val="accent5"/>
                </a:solidFill>
                <a:latin typeface="Arial" panose="020B0604020202020204" pitchFamily="34" charset="0"/>
                <a:cs typeface="Arial" panose="020B0604020202020204" pitchFamily="34" charset="0"/>
              </a:rPr>
              <a:t>Now let’s start continue building the GBM by defining Customers relationships and channels and Key activities and resources (</a:t>
            </a:r>
            <a:r>
              <a:rPr lang="en-US" sz="1600" b="1" dirty="0">
                <a:solidFill>
                  <a:schemeClr val="accent5"/>
                </a:solidFill>
                <a:latin typeface="Arial" panose="020B0604020202020204" pitchFamily="34" charset="0"/>
                <a:cs typeface="Arial" panose="020B0604020202020204" pitchFamily="34" charset="0"/>
              </a:rPr>
              <a:t>How?</a:t>
            </a:r>
            <a:r>
              <a:rPr lang="en-US" sz="1600" dirty="0">
                <a:solidFill>
                  <a:schemeClr val="accent5"/>
                </a:solidFill>
                <a:latin typeface="Arial" panose="020B0604020202020204" pitchFamily="34" charset="0"/>
                <a:cs typeface="Arial" panose="020B0604020202020204" pitchFamily="34" charset="0"/>
              </a:rPr>
              <a:t>)...</a:t>
            </a:r>
            <a:br>
              <a:rPr lang="en-US" sz="1600" dirty="0">
                <a:solidFill>
                  <a:schemeClr val="accent5"/>
                </a:solidFill>
                <a:latin typeface="Arial" panose="020B0604020202020204" pitchFamily="34" charset="0"/>
                <a:cs typeface="Arial" panose="020B0604020202020204" pitchFamily="34" charset="0"/>
              </a:rPr>
            </a:br>
            <a:r>
              <a:rPr lang="en-US" sz="1600" b="1" dirty="0">
                <a:solidFill>
                  <a:schemeClr val="accent5"/>
                </a:solidFill>
                <a:latin typeface="Arial" panose="020B0604020202020204" pitchFamily="34" charset="0"/>
                <a:cs typeface="Arial" panose="020B0604020202020204" pitchFamily="34" charset="0"/>
              </a:rPr>
              <a:t>Eco-design</a:t>
            </a:r>
            <a:r>
              <a:rPr lang="en-US" sz="1600" dirty="0">
                <a:solidFill>
                  <a:schemeClr val="accent5"/>
                </a:solidFill>
                <a:latin typeface="Arial" panose="020B0604020202020204" pitchFamily="34" charset="0"/>
                <a:cs typeface="Arial" panose="020B0604020202020204" pitchFamily="34" charset="0"/>
              </a:rPr>
              <a:t> will allow us to improve the environmental performance of our product/service.</a:t>
            </a:r>
          </a:p>
          <a:p>
            <a:pPr marL="0" indent="0" algn="just">
              <a:lnSpc>
                <a:spcPct val="100000"/>
              </a:lnSpc>
              <a:spcBef>
                <a:spcPts val="0"/>
              </a:spcBef>
              <a:buNone/>
            </a:pPr>
            <a:endParaRPr lang="en-US" sz="1600" dirty="0">
              <a:latin typeface="Arial" panose="020B0604020202020204" pitchFamily="34" charset="0"/>
              <a:cs typeface="Arial" panose="020B0604020202020204" pitchFamily="34" charset="0"/>
            </a:endParaRPr>
          </a:p>
          <a:p>
            <a:pPr marL="0" indent="0">
              <a:buNone/>
            </a:pPr>
            <a:endParaRPr lang="en-GB" sz="1600" dirty="0"/>
          </a:p>
        </p:txBody>
      </p:sp>
      <p:sp>
        <p:nvSpPr>
          <p:cNvPr id="11" name="Contenidor de text 4"/>
          <p:cNvSpPr>
            <a:spLocks noGrp="1"/>
          </p:cNvSpPr>
          <p:nvPr>
            <p:ph type="body" sz="quarter" idx="14"/>
          </p:nvPr>
        </p:nvSpPr>
        <p:spPr>
          <a:xfrm>
            <a:off x="239485" y="614748"/>
            <a:ext cx="5691052" cy="595744"/>
          </a:xfrm>
        </p:spPr>
        <p:txBody>
          <a:bodyPr/>
          <a:lstStyle/>
          <a:p>
            <a:pPr algn="l"/>
            <a:r>
              <a:rPr lang="en-GB" sz="3800" dirty="0"/>
              <a:t>Methodological reminder</a:t>
            </a:r>
          </a:p>
        </p:txBody>
      </p:sp>
      <p:pic>
        <p:nvPicPr>
          <p:cNvPr id="6" name="Google Shape;145;p19"/>
          <p:cNvPicPr preferRelativeResize="0"/>
          <p:nvPr/>
        </p:nvPicPr>
        <p:blipFill rotWithShape="1">
          <a:blip r:embed="rId3">
            <a:alphaModFix/>
          </a:blip>
          <a:srcRect/>
          <a:stretch/>
        </p:blipFill>
        <p:spPr>
          <a:xfrm>
            <a:off x="6666140" y="614748"/>
            <a:ext cx="3695196" cy="2027606"/>
          </a:xfrm>
          <a:prstGeom prst="rect">
            <a:avLst/>
          </a:prstGeom>
          <a:noFill/>
          <a:ln>
            <a:noFill/>
          </a:ln>
        </p:spPr>
      </p:pic>
    </p:spTree>
    <p:extLst>
      <p:ext uri="{BB962C8B-B14F-4D97-AF65-F5344CB8AC3E}">
        <p14:creationId xmlns:p14="http://schemas.microsoft.com/office/powerpoint/2010/main" val="410014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en-GB" dirty="0"/>
              <a:t>7. Customers Relationships and Channels</a:t>
            </a:r>
          </a:p>
        </p:txBody>
      </p:sp>
    </p:spTree>
    <p:extLst>
      <p:ext uri="{BB962C8B-B14F-4D97-AF65-F5344CB8AC3E}">
        <p14:creationId xmlns:p14="http://schemas.microsoft.com/office/powerpoint/2010/main" val="170964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534738" cy="932699"/>
          </a:xfrm>
        </p:spPr>
        <p:txBody>
          <a:bodyPr/>
          <a:lstStyle/>
          <a:p>
            <a:pPr algn="l"/>
            <a:r>
              <a:rPr lang="en-GB" sz="3800" dirty="0"/>
              <a:t>Customers Relationships</a:t>
            </a:r>
          </a:p>
        </p:txBody>
      </p:sp>
      <p:sp>
        <p:nvSpPr>
          <p:cNvPr id="5" name="Contenidor de text 5"/>
          <p:cNvSpPr>
            <a:spLocks noGrp="1"/>
          </p:cNvSpPr>
          <p:nvPr>
            <p:ph type="body" sz="quarter" idx="4294967295"/>
          </p:nvPr>
        </p:nvSpPr>
        <p:spPr>
          <a:xfrm>
            <a:off x="4134143" y="742482"/>
            <a:ext cx="6966673" cy="5353518"/>
          </a:xfrm>
          <a:prstGeom prst="rect">
            <a:avLst/>
          </a:prstGeom>
        </p:spPr>
        <p:txBody>
          <a:bodyPr/>
          <a:lstStyle/>
          <a:p>
            <a:pPr marL="0" indent="0" algn="just">
              <a:lnSpc>
                <a:spcPts val="3360"/>
              </a:lnSpc>
              <a:spcBef>
                <a:spcPts val="0"/>
              </a:spcBef>
              <a:buNone/>
            </a:pPr>
            <a:r>
              <a:rPr lang="en-US" sz="1500" dirty="0">
                <a:latin typeface="Arial" panose="020B0604020202020204" pitchFamily="34" charset="0"/>
                <a:cs typeface="Arial" panose="020B0604020202020204" pitchFamily="34" charset="0"/>
              </a:rPr>
              <a:t>There are plenty of types of relationships a company can establish with a specific Customer Segment. Each of them define how it communicates, reaches and transfers value to each of them. The quality and level of detail paid on this relationship deeply influences the customer experience as well as the brand perception. Nurturing and tracking each touch-point your customer experiences is key to acquire brand loyalty and engage new clients. Along your brand experience, one or more of these types of relationships shall be established: </a:t>
            </a:r>
          </a:p>
          <a:p>
            <a:pPr algn="just">
              <a:lnSpc>
                <a:spcPts val="3360"/>
              </a:lnSpc>
              <a:spcBef>
                <a:spcPts val="0"/>
              </a:spcBef>
            </a:pPr>
            <a:r>
              <a:rPr lang="en-US" sz="1500" dirty="0">
                <a:latin typeface="Arial" panose="020B0604020202020204" pitchFamily="34" charset="0"/>
                <a:cs typeface="Arial" panose="020B0604020202020204" pitchFamily="34" charset="0"/>
              </a:rPr>
              <a:t>Personal assistance</a:t>
            </a:r>
          </a:p>
          <a:p>
            <a:pPr algn="just">
              <a:lnSpc>
                <a:spcPts val="3360"/>
              </a:lnSpc>
              <a:spcBef>
                <a:spcPts val="0"/>
              </a:spcBef>
            </a:pPr>
            <a:r>
              <a:rPr lang="en-US" sz="1500" dirty="0">
                <a:latin typeface="Arial" panose="020B0604020202020204" pitchFamily="34" charset="0"/>
                <a:cs typeface="Arial" panose="020B0604020202020204" pitchFamily="34" charset="0"/>
              </a:rPr>
              <a:t>Self-service</a:t>
            </a:r>
          </a:p>
          <a:p>
            <a:pPr algn="just">
              <a:lnSpc>
                <a:spcPts val="3360"/>
              </a:lnSpc>
              <a:spcBef>
                <a:spcPts val="0"/>
              </a:spcBef>
            </a:pPr>
            <a:r>
              <a:rPr lang="en-US" sz="1500" dirty="0">
                <a:latin typeface="Arial" panose="020B0604020202020204" pitchFamily="34" charset="0"/>
                <a:cs typeface="Arial" panose="020B0604020202020204" pitchFamily="34" charset="0"/>
              </a:rPr>
              <a:t>Automatic service</a:t>
            </a:r>
          </a:p>
          <a:p>
            <a:pPr algn="just">
              <a:lnSpc>
                <a:spcPts val="3360"/>
              </a:lnSpc>
              <a:spcBef>
                <a:spcPts val="0"/>
              </a:spcBef>
            </a:pPr>
            <a:r>
              <a:rPr lang="en-US" sz="1500" dirty="0">
                <a:latin typeface="Arial" panose="020B0604020202020204" pitchFamily="34" charset="0"/>
                <a:cs typeface="Arial" panose="020B0604020202020204" pitchFamily="34" charset="0"/>
              </a:rPr>
              <a:t>Community based</a:t>
            </a:r>
          </a:p>
          <a:p>
            <a:pPr algn="just">
              <a:lnSpc>
                <a:spcPts val="3360"/>
              </a:lnSpc>
              <a:spcBef>
                <a:spcPts val="0"/>
              </a:spcBef>
            </a:pPr>
            <a:r>
              <a:rPr lang="en-US" sz="1500" dirty="0">
                <a:latin typeface="Arial" panose="020B0604020202020204" pitchFamily="34" charset="0"/>
                <a:cs typeface="Arial" panose="020B0604020202020204" pitchFamily="34" charset="0"/>
              </a:rPr>
              <a:t>Co-creation</a:t>
            </a:r>
          </a:p>
        </p:txBody>
      </p:sp>
      <p:pic>
        <p:nvPicPr>
          <p:cNvPr id="6" name="Google Shape;607;p69"/>
          <p:cNvPicPr preferRelativeResize="0"/>
          <p:nvPr/>
        </p:nvPicPr>
        <p:blipFill rotWithShape="1">
          <a:blip r:embed="rId3">
            <a:alphaModFix/>
          </a:blip>
          <a:srcRect/>
          <a:stretch/>
        </p:blipFill>
        <p:spPr>
          <a:xfrm>
            <a:off x="136504" y="2173582"/>
            <a:ext cx="2917592" cy="2710346"/>
          </a:xfrm>
          <a:prstGeom prst="rect">
            <a:avLst/>
          </a:prstGeom>
          <a:noFill/>
          <a:ln>
            <a:noFill/>
          </a:ln>
        </p:spPr>
      </p:pic>
    </p:spTree>
    <p:extLst>
      <p:ext uri="{BB962C8B-B14F-4D97-AF65-F5344CB8AC3E}">
        <p14:creationId xmlns:p14="http://schemas.microsoft.com/office/powerpoint/2010/main" val="427523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534738" cy="932699"/>
          </a:xfrm>
        </p:spPr>
        <p:txBody>
          <a:bodyPr/>
          <a:lstStyle/>
          <a:p>
            <a:pPr algn="l"/>
            <a:r>
              <a:rPr lang="en-GB" sz="3800" dirty="0"/>
              <a:t>Channels</a:t>
            </a:r>
          </a:p>
        </p:txBody>
      </p:sp>
      <p:sp>
        <p:nvSpPr>
          <p:cNvPr id="5" name="Contenidor de text 5"/>
          <p:cNvSpPr>
            <a:spLocks noGrp="1"/>
          </p:cNvSpPr>
          <p:nvPr>
            <p:ph type="body" sz="quarter" idx="4294967295"/>
          </p:nvPr>
        </p:nvSpPr>
        <p:spPr>
          <a:xfrm>
            <a:off x="4134143" y="742482"/>
            <a:ext cx="6966673" cy="4871934"/>
          </a:xfrm>
          <a:prstGeom prst="rect">
            <a:avLst/>
          </a:prstGeom>
        </p:spPr>
        <p:txBody>
          <a:bodyPr/>
          <a:lstStyle/>
          <a:p>
            <a:pPr marL="0" indent="0" algn="just">
              <a:lnSpc>
                <a:spcPts val="3360"/>
              </a:lnSpc>
              <a:spcBef>
                <a:spcPts val="0"/>
              </a:spcBef>
              <a:buNone/>
            </a:pPr>
            <a:r>
              <a:rPr lang="en-US" sz="1500" dirty="0">
                <a:latin typeface="Arial" panose="020B0604020202020204" pitchFamily="34" charset="0"/>
                <a:cs typeface="Arial" panose="020B0604020202020204" pitchFamily="34" charset="0"/>
              </a:rPr>
              <a:t>Channels include all means of </a:t>
            </a:r>
            <a:r>
              <a:rPr lang="en-US" sz="1500" b="1" dirty="0">
                <a:latin typeface="Arial" panose="020B0604020202020204" pitchFamily="34" charset="0"/>
                <a:cs typeface="Arial" panose="020B0604020202020204" pitchFamily="34" charset="0"/>
              </a:rPr>
              <a:t>communication</a:t>
            </a:r>
            <a:r>
              <a:rPr lang="en-US" sz="1500" dirty="0">
                <a:latin typeface="Arial" panose="020B0604020202020204" pitchFamily="34" charset="0"/>
                <a:cs typeface="Arial" panose="020B0604020202020204" pitchFamily="34" charset="0"/>
              </a:rPr>
              <a:t> and </a:t>
            </a:r>
            <a:r>
              <a:rPr lang="en-US" sz="1500" b="1" dirty="0">
                <a:latin typeface="Arial" panose="020B0604020202020204" pitchFamily="34" charset="0"/>
                <a:cs typeface="Arial" panose="020B0604020202020204" pitchFamily="34" charset="0"/>
              </a:rPr>
              <a:t>distribution</a:t>
            </a:r>
            <a:r>
              <a:rPr lang="en-US" sz="1500" dirty="0">
                <a:latin typeface="Arial" panose="020B0604020202020204" pitchFamily="34" charset="0"/>
                <a:cs typeface="Arial" panose="020B0604020202020204" pitchFamily="34" charset="0"/>
              </a:rPr>
              <a:t> to reach customers and deliver a value proposition to them. A set of channels related to each customer segment (if they differ substantially) should be defined. Most of times, you will have to distinguish between the way to get the customer’s attention and how to establish and maintain a close relationship with them. </a:t>
            </a:r>
          </a:p>
          <a:p>
            <a:pPr algn="just">
              <a:lnSpc>
                <a:spcPts val="3360"/>
              </a:lnSpc>
              <a:spcBef>
                <a:spcPts val="0"/>
              </a:spcBef>
            </a:pPr>
            <a:r>
              <a:rPr lang="en-US" sz="1500" dirty="0">
                <a:latin typeface="Arial" panose="020B0604020202020204" pitchFamily="34" charset="0"/>
                <a:cs typeface="Arial" panose="020B0604020202020204" pitchFamily="34" charset="0"/>
              </a:rPr>
              <a:t>Communication channels (online and offline)</a:t>
            </a:r>
          </a:p>
          <a:p>
            <a:pPr algn="just">
              <a:lnSpc>
                <a:spcPts val="3360"/>
              </a:lnSpc>
              <a:spcBef>
                <a:spcPts val="0"/>
              </a:spcBef>
            </a:pPr>
            <a:r>
              <a:rPr lang="en-US" sz="1500" dirty="0">
                <a:latin typeface="Arial" panose="020B0604020202020204" pitchFamily="34" charset="0"/>
                <a:cs typeface="Arial" panose="020B0604020202020204" pitchFamily="34" charset="0"/>
              </a:rPr>
              <a:t>Distribution and sales channels (direct and indirect channels).</a:t>
            </a:r>
          </a:p>
          <a:p>
            <a:pPr marL="0" indent="0" algn="just">
              <a:lnSpc>
                <a:spcPts val="3360"/>
              </a:lnSpc>
              <a:spcBef>
                <a:spcPts val="0"/>
              </a:spcBef>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31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idor de text 4"/>
          <p:cNvSpPr>
            <a:spLocks noGrp="1"/>
          </p:cNvSpPr>
          <p:nvPr>
            <p:ph type="body" sz="quarter" idx="14"/>
          </p:nvPr>
        </p:nvSpPr>
        <p:spPr>
          <a:xfrm>
            <a:off x="239485" y="614747"/>
            <a:ext cx="4534738" cy="932699"/>
          </a:xfrm>
        </p:spPr>
        <p:txBody>
          <a:bodyPr/>
          <a:lstStyle/>
          <a:p>
            <a:pPr algn="l"/>
            <a:r>
              <a:rPr lang="en-GB" sz="3800" dirty="0"/>
              <a:t>Environmental and Social added value</a:t>
            </a:r>
          </a:p>
        </p:txBody>
      </p:sp>
      <p:sp>
        <p:nvSpPr>
          <p:cNvPr id="5" name="Contenidor de text 5"/>
          <p:cNvSpPr>
            <a:spLocks noGrp="1"/>
          </p:cNvSpPr>
          <p:nvPr>
            <p:ph type="body" sz="quarter" idx="4294967295"/>
          </p:nvPr>
        </p:nvSpPr>
        <p:spPr>
          <a:xfrm>
            <a:off x="4774223" y="742482"/>
            <a:ext cx="6966673" cy="4871934"/>
          </a:xfrm>
          <a:prstGeom prst="rect">
            <a:avLst/>
          </a:prstGeom>
        </p:spPr>
        <p:txBody>
          <a:bodyPr/>
          <a:lstStyle/>
          <a:p>
            <a:pPr marL="0" indent="0" algn="just">
              <a:lnSpc>
                <a:spcPts val="3360"/>
              </a:lnSpc>
              <a:spcBef>
                <a:spcPts val="0"/>
              </a:spcBef>
              <a:buNone/>
            </a:pPr>
            <a:r>
              <a:rPr lang="en-US" sz="1500" dirty="0">
                <a:latin typeface="Arial" panose="020B0604020202020204" pitchFamily="34" charset="0"/>
                <a:cs typeface="Arial" panose="020B0604020202020204" pitchFamily="34" charset="0"/>
              </a:rPr>
              <a:t>As Sustainable Business, we should try to allow that sales are not the only objective in the relationship with customers. Let’s try to define how the project also engages them in pursuing our </a:t>
            </a:r>
            <a:r>
              <a:rPr lang="en-US" sz="1500" b="1" dirty="0">
                <a:solidFill>
                  <a:schemeClr val="accent1"/>
                </a:solidFill>
                <a:latin typeface="Arial" panose="020B0604020202020204" pitchFamily="34" charset="0"/>
                <a:cs typeface="Arial" panose="020B0604020202020204" pitchFamily="34" charset="0"/>
              </a:rPr>
              <a:t>environmental and social missions</a:t>
            </a:r>
            <a:r>
              <a:rPr lang="en-US" sz="1500" dirty="0">
                <a:latin typeface="Arial" panose="020B0604020202020204" pitchFamily="34" charset="0"/>
                <a:cs typeface="Arial" panose="020B0604020202020204" pitchFamily="34" charset="0"/>
              </a:rPr>
              <a:t>.</a:t>
            </a:r>
          </a:p>
          <a:p>
            <a:pPr marL="0" indent="0" algn="just">
              <a:lnSpc>
                <a:spcPts val="3360"/>
              </a:lnSpc>
              <a:spcBef>
                <a:spcPts val="0"/>
              </a:spcBef>
              <a:buNone/>
            </a:pPr>
            <a:endParaRPr lang="en-US" sz="1500" dirty="0">
              <a:latin typeface="Arial" panose="020B0604020202020204" pitchFamily="34" charset="0"/>
              <a:cs typeface="Arial" panose="020B0604020202020204" pitchFamily="34" charset="0"/>
            </a:endParaRPr>
          </a:p>
          <a:p>
            <a:pPr marL="0" indent="0" algn="just">
              <a:lnSpc>
                <a:spcPts val="3360"/>
              </a:lnSpc>
              <a:spcBef>
                <a:spcPts val="0"/>
              </a:spcBef>
              <a:buNone/>
            </a:pPr>
            <a:r>
              <a:rPr lang="en-US" sz="1500" dirty="0">
                <a:latin typeface="Arial" panose="020B0604020202020204" pitchFamily="34" charset="0"/>
                <a:cs typeface="Arial" panose="020B0604020202020204" pitchFamily="34" charset="0"/>
              </a:rPr>
              <a:t>We should check how customer relationships and channels will </a:t>
            </a:r>
            <a:r>
              <a:rPr lang="en-US" sz="1500" b="1" dirty="0">
                <a:solidFill>
                  <a:schemeClr val="accent1"/>
                </a:solidFill>
                <a:latin typeface="Arial" panose="020B0604020202020204" pitchFamily="34" charset="0"/>
                <a:cs typeface="Arial" panose="020B0604020202020204" pitchFamily="34" charset="0"/>
              </a:rPr>
              <a:t>prevent potential access barriers</a:t>
            </a:r>
            <a:r>
              <a:rPr lang="en-US" sz="1500" dirty="0">
                <a:latin typeface="Arial" panose="020B0604020202020204" pitchFamily="34" charset="0"/>
                <a:cs typeface="Arial" panose="020B0604020202020204" pitchFamily="34" charset="0"/>
              </a:rPr>
              <a:t> for people with special needs, most vulnerable people or </a:t>
            </a:r>
            <a:r>
              <a:rPr lang="en-US" sz="1500" dirty="0" err="1">
                <a:latin typeface="Arial" panose="020B0604020202020204" pitchFamily="34" charset="0"/>
                <a:cs typeface="Arial" panose="020B0604020202020204" pitchFamily="34" charset="0"/>
              </a:rPr>
              <a:t>marginalised</a:t>
            </a:r>
            <a:r>
              <a:rPr lang="en-US" sz="1500" dirty="0">
                <a:latin typeface="Arial" panose="020B0604020202020204" pitchFamily="34" charset="0"/>
                <a:cs typeface="Arial" panose="020B0604020202020204" pitchFamily="34" charset="0"/>
              </a:rPr>
              <a:t> groups.</a:t>
            </a:r>
          </a:p>
        </p:txBody>
      </p:sp>
    </p:spTree>
    <p:extLst>
      <p:ext uri="{BB962C8B-B14F-4D97-AF65-F5344CB8AC3E}">
        <p14:creationId xmlns:p14="http://schemas.microsoft.com/office/powerpoint/2010/main" val="171947149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DE72D9B86BCF7478FE35F6382F2030B" ma:contentTypeVersion="10" ma:contentTypeDescription="Crear nuevo documento." ma:contentTypeScope="" ma:versionID="db5f238b4c992ca347d1ad6d366ce31a">
  <xsd:schema xmlns:xsd="http://www.w3.org/2001/XMLSchema" xmlns:xs="http://www.w3.org/2001/XMLSchema" xmlns:p="http://schemas.microsoft.com/office/2006/metadata/properties" xmlns:ns2="8db90943-e48f-4afb-9647-7ae1d97de5a2" xmlns:ns3="19efcf70-6170-49d9-a7b1-2caaa10abb93" targetNamespace="http://schemas.microsoft.com/office/2006/metadata/properties" ma:root="true" ma:fieldsID="80e5924a87d84cf5300a55fe741afc2e" ns2:_="" ns3:_="">
    <xsd:import namespace="8db90943-e48f-4afb-9647-7ae1d97de5a2"/>
    <xsd:import namespace="19efcf70-6170-49d9-a7b1-2caaa10abb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90943-e48f-4afb-9647-7ae1d97de5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f70-6170-49d9-a7b1-2caaa10abb93"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0121FE-34A2-4BBB-BD60-428F347648AA}">
  <ds:schemaRefs>
    <ds:schemaRef ds:uri="http://schemas.microsoft.com/sharepoint/v3/contenttype/forms"/>
  </ds:schemaRefs>
</ds:datastoreItem>
</file>

<file path=customXml/itemProps2.xml><?xml version="1.0" encoding="utf-8"?>
<ds:datastoreItem xmlns:ds="http://schemas.openxmlformats.org/officeDocument/2006/customXml" ds:itemID="{C3540CE8-C387-42D3-8365-F2558817BDD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450D10A-D04F-4E07-9A83-BC431128FE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90943-e48f-4afb-9647-7ae1d97de5a2"/>
    <ds:schemaRef ds:uri="19efcf70-6170-49d9-a7b1-2caaa10abb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6788</TotalTime>
  <Words>3883</Words>
  <Application>Microsoft Office PowerPoint</Application>
  <PresentationFormat>Grand écran</PresentationFormat>
  <Paragraphs>285</Paragraphs>
  <Slides>34</Slides>
  <Notes>25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34</vt:i4>
      </vt:variant>
    </vt:vector>
  </HeadingPairs>
  <TitlesOfParts>
    <vt:vector size="39" baseType="lpstr">
      <vt:lpstr>Arial</vt:lpstr>
      <vt:lpstr>Calibri</vt:lpstr>
      <vt:lpstr>Times New Roman</vt:lpstr>
      <vt:lpstr>Wingdings</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Salem , Hichem</cp:lastModifiedBy>
  <cp:revision>408</cp:revision>
  <dcterms:created xsi:type="dcterms:W3CDTF">2020-03-04T12:22:35Z</dcterms:created>
  <dcterms:modified xsi:type="dcterms:W3CDTF">2021-05-14T08:51:32Z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0x010100CDE72D9B86BCF7478FE35F6382F2030B</vt:lpwstr>
  </property>
</Properties>
</file>