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32"/>
  </p:notesMasterIdLst>
  <p:handoutMasterIdLst>
    <p:handoutMasterId r:id="rId33"/>
  </p:handoutMasterIdLst>
  <p:sldIdLst>
    <p:sldId id="256" r:id="rId5"/>
    <p:sldId id="393" r:id="rId6"/>
    <p:sldId id="275" r:id="rId7"/>
    <p:sldId id="257" r:id="rId8"/>
    <p:sldId id="400" r:id="rId9"/>
    <p:sldId id="358" r:id="rId10"/>
    <p:sldId id="321" r:id="rId11"/>
    <p:sldId id="366" r:id="rId12"/>
    <p:sldId id="368" r:id="rId13"/>
    <p:sldId id="407" r:id="rId14"/>
    <p:sldId id="367" r:id="rId15"/>
    <p:sldId id="369" r:id="rId16"/>
    <p:sldId id="371" r:id="rId17"/>
    <p:sldId id="372" r:id="rId18"/>
    <p:sldId id="408" r:id="rId19"/>
    <p:sldId id="373" r:id="rId20"/>
    <p:sldId id="376" r:id="rId21"/>
    <p:sldId id="398" r:id="rId22"/>
    <p:sldId id="352" r:id="rId23"/>
    <p:sldId id="377" r:id="rId24"/>
    <p:sldId id="396" r:id="rId25"/>
    <p:sldId id="394" r:id="rId26"/>
    <p:sldId id="397" r:id="rId27"/>
    <p:sldId id="392" r:id="rId28"/>
    <p:sldId id="405" r:id="rId29"/>
    <p:sldId id="401" r:id="rId30"/>
    <p:sldId id="27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9DDB"/>
    <a:srgbClr val="41AD49"/>
    <a:srgbClr val="42A9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63"/>
    <p:restoredTop sz="91647" autoAdjust="0"/>
  </p:normalViewPr>
  <p:slideViewPr>
    <p:cSldViewPr snapToGrid="0" snapToObjects="1">
      <p:cViewPr varScale="1">
        <p:scale>
          <a:sx n="63" d="100"/>
          <a:sy n="63" d="100"/>
        </p:scale>
        <p:origin x="588" y="102"/>
      </p:cViewPr>
      <p:guideLst/>
    </p:cSldViewPr>
  </p:slid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75808A-D817-304D-9F1A-9CB2FDF3E113}" type="slidenum">
              <a:t>‹N°›</a:t>
            </a:fld>
            <a:endParaRPr lang="en-US"/>
          </a:p>
        </p:txBody>
      </p:sp>
    </p:spTree>
    <p:extLst>
      <p:ext uri="{BB962C8B-B14F-4D97-AF65-F5344CB8AC3E}">
        <p14:creationId xmlns:p14="http://schemas.microsoft.com/office/powerpoint/2010/main" val="1303013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9B049-4E1B-BE4E-9637-4AFEA6B8BBEE}" type="datetimeFigureOut">
              <a:t>14/05/2021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33B12F-3BF3-DE42-AACD-E2329F0D66EC}" type="slidenum">
              <a:t>‹N°›</a:t>
            </a:fld>
            <a:endParaRPr lang="en-US"/>
          </a:p>
        </p:txBody>
      </p:sp>
    </p:spTree>
    <p:extLst>
      <p:ext uri="{BB962C8B-B14F-4D97-AF65-F5344CB8AC3E}">
        <p14:creationId xmlns:p14="http://schemas.microsoft.com/office/powerpoint/2010/main" val="2002371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7</a:t>
            </a:fld>
            <a:endParaRPr lang="ca-ES"/>
          </a:p>
        </p:txBody>
      </p:sp>
    </p:spTree>
    <p:extLst>
      <p:ext uri="{BB962C8B-B14F-4D97-AF65-F5344CB8AC3E}">
        <p14:creationId xmlns:p14="http://schemas.microsoft.com/office/powerpoint/2010/main" val="2693712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20</a:t>
            </a:fld>
            <a:endParaRPr lang="ca-ES"/>
          </a:p>
        </p:txBody>
      </p:sp>
    </p:spTree>
    <p:extLst>
      <p:ext uri="{BB962C8B-B14F-4D97-AF65-F5344CB8AC3E}">
        <p14:creationId xmlns:p14="http://schemas.microsoft.com/office/powerpoint/2010/main" val="1315741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21</a:t>
            </a:fld>
            <a:endParaRPr lang="ca-ES"/>
          </a:p>
        </p:txBody>
      </p:sp>
    </p:spTree>
    <p:extLst>
      <p:ext uri="{BB962C8B-B14F-4D97-AF65-F5344CB8AC3E}">
        <p14:creationId xmlns:p14="http://schemas.microsoft.com/office/powerpoint/2010/main" val="1295622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indent="0">
              <a:lnSpc>
                <a:spcPts val="3360"/>
              </a:lnSpc>
              <a:spcBef>
                <a:spcPts val="0"/>
              </a:spcBef>
              <a:spcAft>
                <a:spcPts val="600"/>
              </a:spcAft>
              <a:buNone/>
            </a:pPr>
            <a:r>
              <a:rPr lang="en-GB" dirty="0" smtClean="0"/>
              <a:t>-In Exercise</a:t>
            </a:r>
            <a:r>
              <a:rPr lang="en-GB" baseline="0" dirty="0" smtClean="0"/>
              <a:t> 19a on the Online Platform, we design our test adding as many hypothesis and questions as needed and defining how do we plan to test the hypothesis.</a:t>
            </a:r>
          </a:p>
          <a:p>
            <a:pPr marL="0" indent="0">
              <a:lnSpc>
                <a:spcPts val="3360"/>
              </a:lnSpc>
              <a:spcBef>
                <a:spcPts val="0"/>
              </a:spcBef>
              <a:spcAft>
                <a:spcPts val="600"/>
              </a:spcAft>
              <a:buNone/>
            </a:pPr>
            <a:r>
              <a:rPr lang="en-GB" sz="1200" baseline="0" dirty="0" smtClean="0">
                <a:latin typeface="Arial" panose="020B0604020202020204" pitchFamily="34" charset="0"/>
                <a:ea typeface="Times New Roman" charset="0"/>
                <a:cs typeface="Arial" panose="020B0604020202020204" pitchFamily="34" charset="0"/>
              </a:rPr>
              <a:t>-</a:t>
            </a:r>
            <a:r>
              <a:rPr lang="en-US" sz="1200" dirty="0" smtClean="0">
                <a:latin typeface="Arial" panose="020B0604020202020204" pitchFamily="34" charset="0"/>
                <a:ea typeface="Times New Roman" charset="0"/>
                <a:cs typeface="Arial" panose="020B0604020202020204" pitchFamily="34" charset="0"/>
              </a:rPr>
              <a:t>The test is similar to the previous one but is more focused on the final product/service, thus the value proposition, and the revenues (both streams and prices) rather than on the initial hypothesis. </a:t>
            </a:r>
          </a:p>
          <a:p>
            <a:pPr marL="0" indent="0">
              <a:lnSpc>
                <a:spcPts val="3360"/>
              </a:lnSpc>
              <a:spcBef>
                <a:spcPts val="0"/>
              </a:spcBef>
              <a:spcAft>
                <a:spcPts val="600"/>
              </a:spcAft>
              <a:buNone/>
            </a:pPr>
            <a:r>
              <a:rPr lang="en-US" sz="1200" dirty="0" smtClean="0">
                <a:latin typeface="Arial" panose="020B0604020202020204" pitchFamily="34" charset="0"/>
                <a:ea typeface="Times New Roman" charset="0"/>
                <a:cs typeface="Arial" panose="020B0604020202020204" pitchFamily="34" charset="0"/>
              </a:rPr>
              <a:t>-This test should be more practical than the first one. We should go out and ask questions, think on how we will get the information and do it.</a:t>
            </a:r>
          </a:p>
          <a:p>
            <a:pPr marL="0" indent="0">
              <a:lnSpc>
                <a:spcPts val="3360"/>
              </a:lnSpc>
              <a:spcBef>
                <a:spcPts val="0"/>
              </a:spcBef>
              <a:spcAft>
                <a:spcPts val="600"/>
              </a:spcAft>
              <a:buNone/>
            </a:pPr>
            <a:r>
              <a:rPr lang="en-US" sz="1200" dirty="0" smtClean="0">
                <a:latin typeface="Arial" panose="020B0604020202020204" pitchFamily="34" charset="0"/>
                <a:ea typeface="Times New Roman" charset="0"/>
                <a:cs typeface="Arial" panose="020B0604020202020204" pitchFamily="34" charset="0"/>
              </a:rPr>
              <a:t>-We should not ask the same questions than in the first test, as the value proposition is already adjusted and tailored to the findings of the first assessment.</a:t>
            </a:r>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22</a:t>
            </a:fld>
            <a:endParaRPr lang="ca-ES"/>
          </a:p>
        </p:txBody>
      </p:sp>
    </p:spTree>
    <p:extLst>
      <p:ext uri="{BB962C8B-B14F-4D97-AF65-F5344CB8AC3E}">
        <p14:creationId xmlns:p14="http://schemas.microsoft.com/office/powerpoint/2010/main" val="2124114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 Exercise</a:t>
            </a:r>
            <a:r>
              <a:rPr lang="en-GB" baseline="0" dirty="0" smtClean="0"/>
              <a:t> 19b on the Online Platform we will gather main learning and results after conducting the test.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-Exercise 19c will allow us to quantify customers satisfaction observed during the testing.</a:t>
            </a:r>
            <a:endParaRPr lang="en-US" dirty="0" smtClean="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23</a:t>
            </a:fld>
            <a:endParaRPr lang="ca-ES"/>
          </a:p>
        </p:txBody>
      </p:sp>
    </p:spTree>
    <p:extLst>
      <p:ext uri="{BB962C8B-B14F-4D97-AF65-F5344CB8AC3E}">
        <p14:creationId xmlns:p14="http://schemas.microsoft.com/office/powerpoint/2010/main" val="2211853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25</a:t>
            </a:fld>
            <a:endParaRPr lang="ca-ES"/>
          </a:p>
        </p:txBody>
      </p:sp>
    </p:spTree>
    <p:extLst>
      <p:ext uri="{BB962C8B-B14F-4D97-AF65-F5344CB8AC3E}">
        <p14:creationId xmlns:p14="http://schemas.microsoft.com/office/powerpoint/2010/main" val="1224894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dirty="0" smtClean="0">
                <a:solidFill>
                  <a:schemeClr val="tx1"/>
                </a:solidFill>
                <a:effectLst/>
                <a:latin typeface="+mn-lt"/>
                <a:ea typeface="+mn-ea"/>
                <a:cs typeface="+mn-cs"/>
              </a:rPr>
              <a:t>-</a:t>
            </a:r>
            <a:r>
              <a:rPr lang="en-GB" sz="1000" dirty="0" smtClean="0"/>
              <a:t>In Exercise</a:t>
            </a:r>
            <a:r>
              <a:rPr lang="en-GB" sz="1000" baseline="0" dirty="0" smtClean="0"/>
              <a:t> 20 on the Online Platform, we will have to define Project and Environmental Performance Indicators. </a:t>
            </a:r>
            <a:endParaRPr lang="en-GB" sz="1000" kern="120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dirty="0" smtClean="0">
                <a:solidFill>
                  <a:schemeClr val="tx1"/>
                </a:solidFill>
                <a:effectLst/>
                <a:latin typeface="+mn-lt"/>
                <a:ea typeface="+mn-ea"/>
                <a:cs typeface="+mn-cs"/>
              </a:rPr>
              <a:t>-Environmental and social objectives being the main purposes of a sustainable business, impact</a:t>
            </a:r>
            <a:r>
              <a:rPr lang="en-GB" sz="1000" kern="1200" baseline="0" noProof="0" dirty="0" smtClean="0">
                <a:solidFill>
                  <a:schemeClr val="tx1"/>
                </a:solidFill>
                <a:effectLst/>
                <a:latin typeface="+mn-lt"/>
                <a:ea typeface="+mn-ea"/>
                <a:cs typeface="+mn-cs"/>
              </a:rPr>
              <a:t> measurement becomes an essential element of our 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dirty="0" smtClean="0">
                <a:solidFill>
                  <a:schemeClr val="tx1"/>
                </a:solidFill>
                <a:effectLst/>
                <a:latin typeface="+mn-lt"/>
                <a:ea typeface="+mn-ea"/>
                <a:cs typeface="+mn-cs"/>
              </a:rPr>
              <a:t>-By assessing our impact with</a:t>
            </a:r>
            <a:r>
              <a:rPr lang="en-GB" sz="1000" kern="1200" baseline="0" noProof="0" dirty="0" smtClean="0">
                <a:solidFill>
                  <a:schemeClr val="tx1"/>
                </a:solidFill>
                <a:effectLst/>
                <a:latin typeface="+mn-lt"/>
                <a:ea typeface="+mn-ea"/>
                <a:cs typeface="+mn-cs"/>
              </a:rPr>
              <a:t> Indicators we can initiate a cycle of continuous improvement and ameliorate every aspect of our business.</a:t>
            </a:r>
            <a:endParaRPr lang="en-GB" sz="1000" kern="120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26</a:t>
            </a:fld>
            <a:endParaRPr lang="ca-ES"/>
          </a:p>
        </p:txBody>
      </p:sp>
    </p:spTree>
    <p:extLst>
      <p:ext uri="{BB962C8B-B14F-4D97-AF65-F5344CB8AC3E}">
        <p14:creationId xmlns:p14="http://schemas.microsoft.com/office/powerpoint/2010/main" val="77714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Put</a:t>
            </a:r>
            <a:r>
              <a:rPr lang="en-GB" sz="1000" baseline="0" dirty="0" smtClean="0"/>
              <a:t> yourself in green entrepreneurs’ shoes and fill in the exercises!</a:t>
            </a:r>
            <a:endParaRPr lang="en-GB" sz="1000" dirty="0" smtClean="0"/>
          </a:p>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27</a:t>
            </a:fld>
            <a:endParaRPr lang="ca-ES"/>
          </a:p>
        </p:txBody>
      </p:sp>
    </p:spTree>
    <p:extLst>
      <p:ext uri="{BB962C8B-B14F-4D97-AF65-F5344CB8AC3E}">
        <p14:creationId xmlns:p14="http://schemas.microsoft.com/office/powerpoint/2010/main" val="561812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smtClean="0"/>
              <a:t>-Costs mainly come from resources,</a:t>
            </a:r>
            <a:r>
              <a:rPr lang="en-GB" baseline="0" dirty="0" smtClean="0"/>
              <a:t> channels and VP.</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9</a:t>
            </a:fld>
            <a:endParaRPr lang="ca-ES"/>
          </a:p>
        </p:txBody>
      </p:sp>
    </p:spTree>
    <p:extLst>
      <p:ext uri="{BB962C8B-B14F-4D97-AF65-F5344CB8AC3E}">
        <p14:creationId xmlns:p14="http://schemas.microsoft.com/office/powerpoint/2010/main" val="2480160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smtClean="0"/>
              <a:t>We can’t forget to</a:t>
            </a:r>
            <a:r>
              <a:rPr lang="en-GB" baseline="0" dirty="0" smtClean="0"/>
              <a:t> assess our environmental and social costs!</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10</a:t>
            </a:fld>
            <a:endParaRPr lang="ca-ES"/>
          </a:p>
        </p:txBody>
      </p:sp>
    </p:spTree>
    <p:extLst>
      <p:ext uri="{BB962C8B-B14F-4D97-AF65-F5344CB8AC3E}">
        <p14:creationId xmlns:p14="http://schemas.microsoft.com/office/powerpoint/2010/main" val="97382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smtClean="0"/>
              <a:t>-In Exercise</a:t>
            </a:r>
            <a:r>
              <a:rPr lang="en-GB" baseline="0" dirty="0" smtClean="0"/>
              <a:t> 16 on the Online Platform, we have to list and estimate all our costs: investment, fixed costs and variable costs.</a:t>
            </a:r>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11</a:t>
            </a:fld>
            <a:endParaRPr lang="ca-ES"/>
          </a:p>
        </p:txBody>
      </p:sp>
    </p:spTree>
    <p:extLst>
      <p:ext uri="{BB962C8B-B14F-4D97-AF65-F5344CB8AC3E}">
        <p14:creationId xmlns:p14="http://schemas.microsoft.com/office/powerpoint/2010/main" val="1560531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Some revenues are better:</a:t>
            </a:r>
            <a:r>
              <a:rPr lang="en-US" baseline="0" dirty="0" smtClean="0"/>
              <a:t> stable cash flow. The business ensures a regular entrance of money, a monthly fee for example. It is better than depending on the sales of a specific asset</a:t>
            </a:r>
            <a:r>
              <a:rPr lang="en-US" dirty="0" smtClean="0"/>
              <a:t>.</a:t>
            </a:r>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13</a:t>
            </a:fld>
            <a:endParaRPr lang="ca-ES"/>
          </a:p>
        </p:txBody>
      </p:sp>
    </p:spTree>
    <p:extLst>
      <p:ext uri="{BB962C8B-B14F-4D97-AF65-F5344CB8AC3E}">
        <p14:creationId xmlns:p14="http://schemas.microsoft.com/office/powerpoint/2010/main" val="258723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GEs</a:t>
            </a:r>
            <a:r>
              <a:rPr lang="en-US" baseline="0" dirty="0" smtClean="0"/>
              <a:t> should explore </a:t>
            </a:r>
            <a:r>
              <a:rPr lang="en-US" baseline="0" dirty="0" err="1" smtClean="0"/>
              <a:t>servitisation</a:t>
            </a:r>
            <a:r>
              <a:rPr lang="en-US" baseline="0" dirty="0" smtClean="0"/>
              <a:t> and the change in the GBM and revenue streams that it represents</a:t>
            </a:r>
            <a:r>
              <a:rPr lang="en-US" dirty="0" smtClean="0"/>
              <a:t>. The asset</a:t>
            </a:r>
            <a:r>
              <a:rPr lang="en-US" baseline="0" dirty="0" smtClean="0"/>
              <a:t> property stays with the company instead of the customer. It implies that the company controls the life cycle of the product which is easier in terms of maintenance and elongating their time span</a:t>
            </a:r>
            <a:r>
              <a:rPr lang="en-US" dirty="0" smtClean="0"/>
              <a:t>.</a:t>
            </a:r>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14</a:t>
            </a:fld>
            <a:endParaRPr lang="ca-ES"/>
          </a:p>
        </p:txBody>
      </p:sp>
    </p:spTree>
    <p:extLst>
      <p:ext uri="{BB962C8B-B14F-4D97-AF65-F5344CB8AC3E}">
        <p14:creationId xmlns:p14="http://schemas.microsoft.com/office/powerpoint/2010/main" val="131141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15</a:t>
            </a:fld>
            <a:endParaRPr lang="ca-ES"/>
          </a:p>
        </p:txBody>
      </p:sp>
    </p:spTree>
    <p:extLst>
      <p:ext uri="{BB962C8B-B14F-4D97-AF65-F5344CB8AC3E}">
        <p14:creationId xmlns:p14="http://schemas.microsoft.com/office/powerpoint/2010/main" val="2450262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Exercise</a:t>
            </a:r>
            <a:r>
              <a:rPr lang="en-GB" baseline="0" dirty="0" smtClean="0"/>
              <a:t> 17 on the Online Platform, for each product/service we have to select a revenue model and estimate the price, as well as describe the essential characteristics of our revenue model.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-Exercise 18 will summarize our cost structure (fixed and variable costs, financing), revenue stream and economic value creation.</a:t>
            </a:r>
          </a:p>
          <a:p>
            <a:pPr marL="0" marR="0" lvl="0" indent="0" algn="l" rtl="0">
              <a:spcBef>
                <a:spcPts val="0"/>
              </a:spcBef>
              <a:spcAft>
                <a:spcPts val="0"/>
              </a:spcAft>
              <a:buClr>
                <a:schemeClr val="dk1"/>
              </a:buClr>
              <a:buFont typeface="Arial"/>
              <a:buNone/>
            </a:pPr>
            <a:r>
              <a:rPr lang="en-GB" baseline="0" dirty="0" smtClean="0"/>
              <a:t>-</a:t>
            </a:r>
            <a:r>
              <a:rPr lang="en-US" sz="1200" dirty="0" smtClean="0"/>
              <a:t>The costs and the revenues will provide an estimation of the number of products we have to sell annually or the number of any other revenue stream that we have to generate in order to cover our costs. It is important to bear in mind that this exercise is an estimate, as in the next phase (GBP) we will develop a proper financial plan.</a:t>
            </a:r>
          </a:p>
          <a:p>
            <a:pPr marL="0" marR="0" lvl="0" indent="0" algn="l" rtl="0">
              <a:spcBef>
                <a:spcPts val="0"/>
              </a:spcBef>
              <a:spcAft>
                <a:spcPts val="0"/>
              </a:spcAft>
              <a:buClr>
                <a:schemeClr val="dk1"/>
              </a:buClr>
              <a:buFont typeface="Arial"/>
              <a:buNone/>
            </a:pPr>
            <a:r>
              <a:rPr lang="en-US" sz="1200" dirty="0" smtClean="0"/>
              <a:t>This is also an information that we will have to test, in particular, the revenues, in order to assess whether our customers are willing to pay the amount we estimated.</a:t>
            </a:r>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16</a:t>
            </a:fld>
            <a:endParaRPr lang="ca-ES"/>
          </a:p>
        </p:txBody>
      </p:sp>
    </p:spTree>
    <p:extLst>
      <p:ext uri="{BB962C8B-B14F-4D97-AF65-F5344CB8AC3E}">
        <p14:creationId xmlns:p14="http://schemas.microsoft.com/office/powerpoint/2010/main" val="3532931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GBM methodology suggests at least 2 tests (VP test and this final test of the GBM prototype), but the more test we can do to validate hypotheses at any time of the development of the GBM the better.</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19</a:t>
            </a:fld>
            <a:endParaRPr lang="ca-ES"/>
          </a:p>
        </p:txBody>
      </p:sp>
    </p:spTree>
    <p:extLst>
      <p:ext uri="{BB962C8B-B14F-4D97-AF65-F5344CB8AC3E}">
        <p14:creationId xmlns:p14="http://schemas.microsoft.com/office/powerpoint/2010/main" val="29709119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1. Title pag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258963" y="5515178"/>
            <a:ext cx="3849687" cy="471736"/>
          </a:xfrm>
          <a:prstGeom prst="rect">
            <a:avLst/>
          </a:prstGeom>
        </p:spPr>
        <p:txBody>
          <a:bodyPr lIns="0" tIns="0" rIns="0" bIns="0"/>
          <a:lstStyle>
            <a:lvl1pPr marL="0" indent="0" algn="l">
              <a:buNone/>
              <a:defRPr sz="1800" b="0" i="0" baseline="0">
                <a:solidFill>
                  <a:schemeClr val="bg1"/>
                </a:solidFill>
                <a:latin typeface="Arial" charset="0"/>
                <a:ea typeface="Arial" charset="0"/>
                <a:cs typeface="Arial" charset="0"/>
              </a:defRPr>
            </a:lvl1pPr>
          </a:lstStyle>
          <a:p>
            <a:pPr lvl="0"/>
            <a:r>
              <a:rPr lang="en-US" sz="1800"/>
              <a:t>Name of speaker, email or any other additional information</a:t>
            </a:r>
            <a:endParaRPr lang="en-US"/>
          </a:p>
        </p:txBody>
      </p:sp>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33"/>
          <p:cNvSpPr>
            <a:spLocks noGrp="1"/>
          </p:cNvSpPr>
          <p:nvPr>
            <p:ph type="body" sz="quarter" idx="14" hasCustomPrompt="1"/>
          </p:nvPr>
        </p:nvSpPr>
        <p:spPr>
          <a:xfrm>
            <a:off x="239713" y="322383"/>
            <a:ext cx="6770687" cy="608060"/>
          </a:xfrm>
          <a:prstGeom prst="rect">
            <a:avLst/>
          </a:prstGeom>
        </p:spPr>
        <p:txBody>
          <a:bodyPr lIns="0" tIns="0" rIns="0" bIns="0"/>
          <a:lstStyle>
            <a:lvl1pPr marL="0" indent="0">
              <a:buNone/>
              <a:defRPr sz="5500" b="0" i="0" baseline="0">
                <a:solidFill>
                  <a:schemeClr val="bg1"/>
                </a:solidFill>
                <a:latin typeface="Times New Roman" charset="0"/>
                <a:ea typeface="Times New Roman" charset="0"/>
                <a:cs typeface="Times New Roman" charset="0"/>
              </a:defRPr>
            </a:lvl1pPr>
          </a:lstStyle>
          <a:p>
            <a:pPr lvl="0"/>
            <a:r>
              <a:rPr lang="en-US"/>
              <a:t>Title of presentation</a:t>
            </a:r>
          </a:p>
        </p:txBody>
      </p:sp>
      <p:cxnSp>
        <p:nvCxnSpPr>
          <p:cNvPr id="9" name="Straight Connector 8"/>
          <p:cNvCxnSpPr/>
          <p:nvPr userDrawn="1"/>
        </p:nvCxnSpPr>
        <p:spPr>
          <a:xfrm>
            <a:off x="239485" y="246031"/>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A1A2213-6C6F-894C-AC74-8F61900F0D62}"/>
              </a:ext>
            </a:extLst>
          </p:cNvPr>
          <p:cNvSpPr/>
          <p:nvPr userDrawn="1"/>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14CBAC9-D8DC-9D41-B6A7-4538146FBE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3" name="Picture 12">
            <a:extLst>
              <a:ext uri="{FF2B5EF4-FFF2-40B4-BE49-F238E27FC236}">
                <a16:creationId xmlns:a16="http://schemas.microsoft.com/office/drawing/2014/main" id="{149D81D1-C620-A242-97B7-29691CCB26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382076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Section opening page">
    <p:bg>
      <p:bgPr>
        <a:solidFill>
          <a:srgbClr val="579DDB"/>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chemeClr val="bg1"/>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chemeClr val="bg1"/>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chemeClr val="bg1"/>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39485" y="511555"/>
            <a:ext cx="6770687" cy="860425"/>
          </a:xfrm>
          <a:prstGeom prst="rect">
            <a:avLst/>
          </a:prstGeom>
        </p:spPr>
        <p:txBody>
          <a:bodyPr lIns="0" tIns="0" rIns="0" bIns="0"/>
          <a:lstStyle>
            <a:lvl1pPr marL="0" indent="0">
              <a:buNone/>
              <a:defRPr sz="5500" b="0" i="0" baseline="0">
                <a:solidFill>
                  <a:schemeClr val="bg1"/>
                </a:solidFill>
                <a:latin typeface="Times New Roman" charset="0"/>
                <a:ea typeface="Times New Roman" charset="0"/>
                <a:cs typeface="Times New Roman" charset="0"/>
              </a:defRPr>
            </a:lvl1pPr>
          </a:lstStyle>
          <a:p>
            <a:pPr lvl="0"/>
            <a:r>
              <a:rPr lang="en-US"/>
              <a:t>Section Opening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 y="5448512"/>
            <a:ext cx="4000248" cy="2182754"/>
          </a:xfrm>
          <a:prstGeom prst="rect">
            <a:avLst/>
          </a:prstGeom>
        </p:spPr>
      </p:pic>
      <p:pic>
        <p:nvPicPr>
          <p:cNvPr id="10" name="Picture 9">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47591"/>
            <a:ext cx="3287483" cy="369148"/>
          </a:xfrm>
          <a:prstGeom prst="rect">
            <a:avLst/>
          </a:prstGeom>
        </p:spPr>
      </p:pic>
    </p:spTree>
    <p:extLst>
      <p:ext uri="{BB962C8B-B14F-4D97-AF65-F5344CB8AC3E}">
        <p14:creationId xmlns:p14="http://schemas.microsoft.com/office/powerpoint/2010/main" val="30125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quote page_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chemeClr val="bg1"/>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chemeClr val="bg1"/>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chemeClr val="bg1"/>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710657" y="2885788"/>
            <a:ext cx="6770687" cy="475033"/>
          </a:xfrm>
          <a:prstGeom prst="rect">
            <a:avLst/>
          </a:prstGeom>
        </p:spPr>
        <p:txBody>
          <a:bodyPr lIns="0" tIns="0" rIns="0" bIns="0"/>
          <a:lstStyle>
            <a:lvl1pPr marL="0" indent="0" algn="ctr">
              <a:lnSpc>
                <a:spcPts val="3360"/>
              </a:lnSpc>
              <a:spcBef>
                <a:spcPts val="0"/>
              </a:spcBef>
              <a:buNone/>
              <a:defRPr sz="2800" b="0" i="0" baseline="0">
                <a:solidFill>
                  <a:schemeClr val="bg1"/>
                </a:solidFill>
                <a:latin typeface="Times New Roman" charset="0"/>
                <a:ea typeface="Times New Roman" charset="0"/>
                <a:cs typeface="Times New Roman" charset="0"/>
              </a:defRPr>
            </a:lvl1pPr>
          </a:lstStyle>
          <a:p>
            <a:pPr lvl="0"/>
            <a:r>
              <a:rPr lang="en-US" dirty="0"/>
              <a:t>Enter here a quote or important message.</a:t>
            </a:r>
          </a:p>
        </p:txBody>
      </p:sp>
      <p:sp>
        <p:nvSpPr>
          <p:cNvPr id="2" name="Rectangle 1">
            <a:extLst>
              <a:ext uri="{FF2B5EF4-FFF2-40B4-BE49-F238E27FC236}">
                <a16:creationId xmlns:a16="http://schemas.microsoft.com/office/drawing/2014/main" id="{D540A14E-26D3-D54C-B8A9-A7F9D84F6410}"/>
              </a:ext>
            </a:extLst>
          </p:cNvPr>
          <p:cNvSpPr/>
          <p:nvPr userDrawn="1"/>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51C34612-8B49-AD49-8B1B-06DECF97E0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2" name="Picture 11">
            <a:extLst>
              <a:ext uri="{FF2B5EF4-FFF2-40B4-BE49-F238E27FC236}">
                <a16:creationId xmlns:a16="http://schemas.microsoft.com/office/drawing/2014/main" id="{149D81D1-C620-A242-97B7-29691CCB26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393809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quote page_option2">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710657" y="2885788"/>
            <a:ext cx="6770687" cy="370759"/>
          </a:xfrm>
          <a:prstGeom prst="rect">
            <a:avLst/>
          </a:prstGeom>
        </p:spPr>
        <p:txBody>
          <a:bodyPr lIns="0" tIns="0" rIns="0" bIns="0"/>
          <a:lstStyle>
            <a:lvl1pPr marL="0" indent="0" algn="ctr">
              <a:lnSpc>
                <a:spcPts val="3360"/>
              </a:lnSpc>
              <a:spcBef>
                <a:spcPts val="0"/>
              </a:spcBef>
              <a:buNone/>
              <a:defRPr sz="2800" b="0" i="0" baseline="0">
                <a:solidFill>
                  <a:srgbClr val="579DDB"/>
                </a:solidFill>
                <a:latin typeface="Times New Roman" charset="0"/>
                <a:ea typeface="Times New Roman" charset="0"/>
                <a:cs typeface="Times New Roman" charset="0"/>
              </a:defRPr>
            </a:lvl1pPr>
          </a:lstStyle>
          <a:p>
            <a:pPr lvl="0"/>
            <a:r>
              <a:rPr lang="en-US" dirty="0"/>
              <a:t>Enter here a quote or important message.</a:t>
            </a:r>
          </a:p>
        </p:txBody>
      </p:sp>
      <p:sp>
        <p:nvSpPr>
          <p:cNvPr id="14"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a:t>Title of Presentation</a:t>
            </a:r>
          </a:p>
        </p:txBody>
      </p:sp>
      <p:sp>
        <p:nvSpPr>
          <p:cNvPr id="16"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7"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18" name="Straight Connector 1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1" name="Picture 10">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941500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ullet points">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dirty="0"/>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39486" y="614748"/>
            <a:ext cx="4051778" cy="370760"/>
          </a:xfrm>
          <a:prstGeom prst="rect">
            <a:avLst/>
          </a:prstGeom>
        </p:spPr>
        <p:txBody>
          <a:bodyPr lIns="0" tIns="0" rIns="0" bIns="0"/>
          <a:lstStyle>
            <a:lvl1pPr marL="0" indent="0">
              <a:buNone/>
              <a:defRPr sz="3200" b="0" i="0" baseline="0">
                <a:solidFill>
                  <a:srgbClr val="579DDB"/>
                </a:solidFill>
                <a:latin typeface="Times New Roman" charset="0"/>
                <a:ea typeface="Times New Roman" charset="0"/>
                <a:cs typeface="Times New Roman" charset="0"/>
              </a:defRPr>
            </a:lvl1pPr>
          </a:lstStyle>
          <a:p>
            <a:pPr lvl="0"/>
            <a:r>
              <a:rPr lang="en-US"/>
              <a:t>Page Title</a:t>
            </a:r>
          </a:p>
        </p:txBody>
      </p:sp>
      <p:sp>
        <p:nvSpPr>
          <p:cNvPr id="4" name="Text Placeholder 3"/>
          <p:cNvSpPr>
            <a:spLocks noGrp="1"/>
          </p:cNvSpPr>
          <p:nvPr>
            <p:ph type="body" sz="quarter" idx="15"/>
          </p:nvPr>
        </p:nvSpPr>
        <p:spPr>
          <a:xfrm>
            <a:off x="4355432" y="676189"/>
            <a:ext cx="7539706" cy="5251369"/>
          </a:xfrm>
          <a:prstGeom prst="rect">
            <a:avLst/>
          </a:prstGeom>
        </p:spPr>
        <p:txBody>
          <a:bodyPr/>
          <a:lstStyle>
            <a:lvl1pPr marL="514350" marR="0" indent="-514350" algn="l" defTabSz="914400" rtl="0" eaLnBrk="1" fontAlgn="auto" latinLnBrk="0" hangingPunct="1">
              <a:lnSpc>
                <a:spcPct val="90000"/>
              </a:lnSpc>
              <a:spcBef>
                <a:spcPts val="1000"/>
              </a:spcBef>
              <a:spcAft>
                <a:spcPts val="0"/>
              </a:spcAft>
              <a:buClrTx/>
              <a:buSzTx/>
              <a:buFont typeface="+mj-lt"/>
              <a:buAutoNum type="arabicPeriod"/>
              <a:tabLst/>
              <a:defRPr sz="2000" b="0" i="0">
                <a:latin typeface="Arial" charset="0"/>
                <a:ea typeface="Arial" charset="0"/>
                <a:cs typeface="Arial" charset="0"/>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lvl="0"/>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4" name="Picture 13">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1156789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Text and imag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dirty="0"/>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5" hasCustomPrompt="1"/>
          </p:nvPr>
        </p:nvSpPr>
        <p:spPr>
          <a:xfrm>
            <a:off x="247649" y="1969032"/>
            <a:ext cx="4548939" cy="4072995"/>
          </a:xfrm>
          <a:prstGeom prst="rect">
            <a:avLst/>
          </a:prstGeom>
        </p:spPr>
        <p:txBody>
          <a:bodyPr lIns="0" tIns="0" rIns="0" bIns="0"/>
          <a:lstStyle>
            <a:lvl1pPr marL="0" indent="0" algn="l">
              <a:lnSpc>
                <a:spcPts val="1800"/>
              </a:lnSpc>
              <a:spcBef>
                <a:spcPts val="0"/>
              </a:spcBef>
              <a:buNone/>
              <a:defRPr sz="1500" baseline="0">
                <a:latin typeface="Arial" charset="0"/>
                <a:ea typeface="Arial" charset="0"/>
                <a:cs typeface="Arial" charset="0"/>
              </a:defRPr>
            </a:lvl1pPr>
          </a:lstStyle>
          <a:p>
            <a:pPr lvl="0"/>
            <a:r>
              <a:rPr lang="en-US" dirty="0"/>
              <a:t>Information about the page</a:t>
            </a:r>
          </a:p>
          <a:p>
            <a:pPr lvl="0"/>
            <a:r>
              <a:rPr lang="en-US" dirty="0"/>
              <a:t>Paragraph text</a:t>
            </a:r>
          </a:p>
        </p:txBody>
      </p:sp>
      <p:sp>
        <p:nvSpPr>
          <p:cNvPr id="5" name="Picture Placeholder 4"/>
          <p:cNvSpPr>
            <a:spLocks noGrp="1"/>
          </p:cNvSpPr>
          <p:nvPr>
            <p:ph type="pic" sz="quarter" idx="16" hasCustomPrompt="1"/>
          </p:nvPr>
        </p:nvSpPr>
        <p:spPr>
          <a:xfrm>
            <a:off x="5021180" y="511175"/>
            <a:ext cx="6873958" cy="5592763"/>
          </a:xfrm>
          <a:prstGeom prst="rect">
            <a:avLst/>
          </a:prstGeom>
        </p:spPr>
        <p:txBody>
          <a:bodyPr/>
          <a:lstStyle>
            <a:lvl1pPr marL="0" indent="0">
              <a:buNone/>
              <a:defRPr sz="1400" b="0" i="0">
                <a:latin typeface="Arial" charset="0"/>
                <a:ea typeface="Arial" charset="0"/>
                <a:cs typeface="Arial" charset="0"/>
              </a:defRPr>
            </a:lvl1pPr>
          </a:lstStyle>
          <a:p>
            <a:r>
              <a:rPr lang="en-US" dirty="0"/>
              <a:t>Place image here</a:t>
            </a:r>
          </a:p>
        </p:txBody>
      </p:sp>
      <p:sp>
        <p:nvSpPr>
          <p:cNvPr id="14" name="Text Placeholder 33"/>
          <p:cNvSpPr>
            <a:spLocks noGrp="1"/>
          </p:cNvSpPr>
          <p:nvPr>
            <p:ph type="body" sz="quarter" idx="14" hasCustomPrompt="1"/>
          </p:nvPr>
        </p:nvSpPr>
        <p:spPr>
          <a:xfrm>
            <a:off x="239486" y="614748"/>
            <a:ext cx="4051778" cy="370760"/>
          </a:xfrm>
          <a:prstGeom prst="rect">
            <a:avLst/>
          </a:prstGeom>
        </p:spPr>
        <p:txBody>
          <a:bodyPr lIns="0" tIns="0" rIns="0" bIns="0"/>
          <a:lstStyle>
            <a:lvl1pPr marL="0" indent="0">
              <a:buNone/>
              <a:defRPr sz="3200" b="0" i="0" baseline="0">
                <a:solidFill>
                  <a:srgbClr val="579DDB"/>
                </a:solidFill>
                <a:latin typeface="Times New Roman" charset="0"/>
                <a:ea typeface="Times New Roman" charset="0"/>
                <a:cs typeface="Times New Roman" charset="0"/>
              </a:defRPr>
            </a:lvl1pPr>
          </a:lstStyle>
          <a:p>
            <a:pPr lvl="0"/>
            <a:r>
              <a:rPr lang="en-US"/>
              <a:t>Page Title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6" name="Picture 15">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1041681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Series of images">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dirty="0"/>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5" hasCustomPrompt="1"/>
          </p:nvPr>
        </p:nvSpPr>
        <p:spPr>
          <a:xfrm>
            <a:off x="6105840" y="624351"/>
            <a:ext cx="5789297" cy="1001049"/>
          </a:xfrm>
          <a:prstGeom prst="rect">
            <a:avLst/>
          </a:prstGeom>
        </p:spPr>
        <p:txBody>
          <a:bodyPr lIns="0" tIns="0" rIns="0" bIns="0"/>
          <a:lstStyle>
            <a:lvl1pPr marL="0" indent="0" algn="l">
              <a:lnSpc>
                <a:spcPts val="1800"/>
              </a:lnSpc>
              <a:spcBef>
                <a:spcPts val="0"/>
              </a:spcBef>
              <a:buNone/>
              <a:defRPr sz="1500" baseline="0">
                <a:latin typeface="Arial" charset="0"/>
                <a:ea typeface="Arial" charset="0"/>
                <a:cs typeface="Arial" charset="0"/>
              </a:defRPr>
            </a:lvl1pPr>
          </a:lstStyle>
          <a:p>
            <a:pPr lvl="0"/>
            <a:r>
              <a:rPr lang="en-US"/>
              <a:t>Add any descriptive texts here</a:t>
            </a:r>
          </a:p>
        </p:txBody>
      </p:sp>
      <p:sp>
        <p:nvSpPr>
          <p:cNvPr id="5" name="Picture Placeholder 4"/>
          <p:cNvSpPr>
            <a:spLocks noGrp="1"/>
          </p:cNvSpPr>
          <p:nvPr>
            <p:ph type="pic" sz="quarter" idx="16" hasCustomPrompt="1"/>
          </p:nvPr>
        </p:nvSpPr>
        <p:spPr>
          <a:xfrm>
            <a:off x="248181"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14" name="Text Placeholder 33"/>
          <p:cNvSpPr>
            <a:spLocks noGrp="1"/>
          </p:cNvSpPr>
          <p:nvPr>
            <p:ph type="body" sz="quarter" idx="14" hasCustomPrompt="1"/>
          </p:nvPr>
        </p:nvSpPr>
        <p:spPr>
          <a:xfrm>
            <a:off x="239486" y="614748"/>
            <a:ext cx="4051778" cy="370760"/>
          </a:xfrm>
          <a:prstGeom prst="rect">
            <a:avLst/>
          </a:prstGeom>
        </p:spPr>
        <p:txBody>
          <a:bodyPr lIns="0" tIns="0" rIns="0" bIns="0"/>
          <a:lstStyle>
            <a:lvl1pPr marL="0" indent="0">
              <a:buNone/>
              <a:defRPr sz="3200" b="0" i="0" baseline="0">
                <a:solidFill>
                  <a:srgbClr val="579DDB"/>
                </a:solidFill>
                <a:latin typeface="Times New Roman" charset="0"/>
                <a:ea typeface="Times New Roman" charset="0"/>
                <a:cs typeface="Times New Roman" charset="0"/>
              </a:defRPr>
            </a:lvl1pPr>
          </a:lstStyle>
          <a:p>
            <a:pPr lvl="0"/>
            <a:r>
              <a:rPr lang="en-US" dirty="0"/>
              <a:t>Page Title</a:t>
            </a:r>
          </a:p>
        </p:txBody>
      </p:sp>
      <p:sp>
        <p:nvSpPr>
          <p:cNvPr id="23" name="Picture Placeholder 4"/>
          <p:cNvSpPr>
            <a:spLocks noGrp="1"/>
          </p:cNvSpPr>
          <p:nvPr>
            <p:ph type="pic" sz="quarter" idx="17" hasCustomPrompt="1"/>
          </p:nvPr>
        </p:nvSpPr>
        <p:spPr>
          <a:xfrm>
            <a:off x="3177011"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24" name="Picture Placeholder 4"/>
          <p:cNvSpPr>
            <a:spLocks noGrp="1"/>
          </p:cNvSpPr>
          <p:nvPr>
            <p:ph type="pic" sz="quarter" idx="18" hasCustomPrompt="1"/>
          </p:nvPr>
        </p:nvSpPr>
        <p:spPr>
          <a:xfrm>
            <a:off x="6105841"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25" name="Picture Placeholder 4"/>
          <p:cNvSpPr>
            <a:spLocks noGrp="1"/>
          </p:cNvSpPr>
          <p:nvPr>
            <p:ph type="pic" sz="quarter" idx="19" hasCustomPrompt="1"/>
          </p:nvPr>
        </p:nvSpPr>
        <p:spPr>
          <a:xfrm>
            <a:off x="9036107"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26" name="Text Placeholder 2"/>
          <p:cNvSpPr>
            <a:spLocks noGrp="1"/>
          </p:cNvSpPr>
          <p:nvPr>
            <p:ph type="body" sz="quarter" idx="20" hasCustomPrompt="1"/>
          </p:nvPr>
        </p:nvSpPr>
        <p:spPr>
          <a:xfrm>
            <a:off x="248180"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sp>
        <p:nvSpPr>
          <p:cNvPr id="31" name="Text Placeholder 2"/>
          <p:cNvSpPr>
            <a:spLocks noGrp="1"/>
          </p:cNvSpPr>
          <p:nvPr>
            <p:ph type="body" sz="quarter" idx="21" hasCustomPrompt="1"/>
          </p:nvPr>
        </p:nvSpPr>
        <p:spPr>
          <a:xfrm>
            <a:off x="3177011"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sp>
        <p:nvSpPr>
          <p:cNvPr id="32" name="Text Placeholder 2"/>
          <p:cNvSpPr>
            <a:spLocks noGrp="1"/>
          </p:cNvSpPr>
          <p:nvPr>
            <p:ph type="body" sz="quarter" idx="22" hasCustomPrompt="1"/>
          </p:nvPr>
        </p:nvSpPr>
        <p:spPr>
          <a:xfrm>
            <a:off x="6105840"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sp>
        <p:nvSpPr>
          <p:cNvPr id="33" name="Text Placeholder 2"/>
          <p:cNvSpPr>
            <a:spLocks noGrp="1"/>
          </p:cNvSpPr>
          <p:nvPr>
            <p:ph type="body" sz="quarter" idx="23" hasCustomPrompt="1"/>
          </p:nvPr>
        </p:nvSpPr>
        <p:spPr>
          <a:xfrm>
            <a:off x="9036106"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pic>
        <p:nvPicPr>
          <p:cNvPr id="20" name="Picture 19">
            <a:extLst>
              <a:ext uri="{FF2B5EF4-FFF2-40B4-BE49-F238E27FC236}">
                <a16:creationId xmlns:a16="http://schemas.microsoft.com/office/drawing/2014/main" id="{CD7BCD95-409A-9941-B69A-0B5C6C801C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9" name="Picture 18">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887546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 disclaimer">
    <p:bg>
      <p:bgPr>
        <a:solidFill>
          <a:srgbClr val="579DDB"/>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41B44D-C628-864D-B09D-9766AACB298E}"/>
              </a:ext>
            </a:extLst>
          </p:cNvPr>
          <p:cNvSpPr txBox="1"/>
          <p:nvPr userDrawn="1"/>
        </p:nvSpPr>
        <p:spPr>
          <a:xfrm>
            <a:off x="2916456" y="2809457"/>
            <a:ext cx="6477801" cy="784830"/>
          </a:xfrm>
          <a:prstGeom prst="rect">
            <a:avLst/>
          </a:prstGeom>
          <a:noFill/>
        </p:spPr>
        <p:txBody>
          <a:bodyPr wrap="square" rtlCol="0">
            <a:spAutoFit/>
          </a:bodyPr>
          <a:lstStyle/>
          <a:p>
            <a:pPr rtl="0">
              <a:buSzPts val="2800"/>
              <a:buFont typeface="Arial" panose="020B0604020202020204" pitchFamily="34" charset="0"/>
              <a:buNone/>
            </a:pPr>
            <a:r>
              <a:rPr lang="en-GB" sz="1500" b="0" i="0" kern="1200" dirty="0">
                <a:solidFill>
                  <a:schemeClr val="bg1"/>
                </a:solidFill>
                <a:effectLst/>
                <a:latin typeface="Arial" panose="020B0604020202020204" pitchFamily="34" charset="0"/>
                <a:ea typeface="+mn-ea"/>
                <a:cs typeface="Arial" panose="020B0604020202020204" pitchFamily="34" charset="0"/>
              </a:rPr>
              <a:t>This presentation was produced with the financial support of the </a:t>
            </a:r>
          </a:p>
          <a:p>
            <a:pPr rtl="0">
              <a:buSzPts val="2800"/>
              <a:buFont typeface="Arial" panose="020B0604020202020204" pitchFamily="34" charset="0"/>
              <a:buNone/>
            </a:pPr>
            <a:r>
              <a:rPr lang="en-GB" sz="1500" b="0" i="0" kern="1200" dirty="0">
                <a:solidFill>
                  <a:schemeClr val="bg1"/>
                </a:solidFill>
                <a:effectLst/>
                <a:latin typeface="Arial" panose="020B0604020202020204" pitchFamily="34" charset="0"/>
                <a:ea typeface="+mn-ea"/>
                <a:cs typeface="Arial" panose="020B0604020202020204" pitchFamily="34" charset="0"/>
              </a:rPr>
              <a:t>European Union. Its contents are the sole responsibility of </a:t>
            </a:r>
            <a:r>
              <a:rPr lang="en-GB" sz="1500" b="0" i="0" kern="1200" dirty="0" err="1">
                <a:solidFill>
                  <a:schemeClr val="bg1"/>
                </a:solidFill>
                <a:effectLst/>
                <a:latin typeface="Arial" panose="020B0604020202020204" pitchFamily="34" charset="0"/>
                <a:ea typeface="+mn-ea"/>
                <a:cs typeface="Arial" panose="020B0604020202020204" pitchFamily="34" charset="0"/>
              </a:rPr>
              <a:t>SwitchMed</a:t>
            </a:r>
            <a:r>
              <a:rPr lang="en-GB" sz="1500" b="0" i="0" kern="1200" dirty="0">
                <a:solidFill>
                  <a:schemeClr val="bg1"/>
                </a:solidFill>
                <a:effectLst/>
                <a:latin typeface="Arial" panose="020B0604020202020204" pitchFamily="34" charset="0"/>
                <a:ea typeface="+mn-ea"/>
                <a:cs typeface="Arial" panose="020B0604020202020204" pitchFamily="34" charset="0"/>
              </a:rPr>
              <a:t> </a:t>
            </a:r>
          </a:p>
          <a:p>
            <a:pPr rtl="0">
              <a:buSzPts val="2800"/>
              <a:buFont typeface="Arial" panose="020B0604020202020204" pitchFamily="34" charset="0"/>
              <a:buNone/>
            </a:pPr>
            <a:r>
              <a:rPr lang="en-GB" sz="1500" b="0" i="0" kern="1200" dirty="0">
                <a:solidFill>
                  <a:schemeClr val="bg1"/>
                </a:solidFill>
                <a:effectLst/>
                <a:latin typeface="Arial" panose="020B0604020202020204" pitchFamily="34" charset="0"/>
                <a:ea typeface="+mn-ea"/>
                <a:cs typeface="Arial" panose="020B0604020202020204" pitchFamily="34" charset="0"/>
              </a:rPr>
              <a:t>and do not necessarily reflect the views of the European Union. </a:t>
            </a:r>
            <a:r>
              <a:rPr lang="en-GB" sz="1500" b="0" i="0" dirty="0">
                <a:solidFill>
                  <a:schemeClr val="bg1"/>
                </a:solidFill>
                <a:effectLst/>
                <a:latin typeface="Arial" panose="020B0604020202020204" pitchFamily="34" charset="0"/>
                <a:cs typeface="Arial" panose="020B0604020202020204" pitchFamily="34" charset="0"/>
              </a:rPr>
              <a:t> </a:t>
            </a:r>
            <a:endParaRPr lang="en-US" sz="1500" b="0" i="0" u="none" strike="noStrike" kern="1200" baseline="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F6EE1EB-FD85-364B-8736-A1C04CCC7CF1}"/>
              </a:ext>
            </a:extLst>
          </p:cNvPr>
          <p:cNvSpPr txBox="1"/>
          <p:nvPr userDrawn="1"/>
        </p:nvSpPr>
        <p:spPr>
          <a:xfrm>
            <a:off x="2916456" y="380967"/>
            <a:ext cx="2208011" cy="2169825"/>
          </a:xfrm>
          <a:prstGeom prst="rect">
            <a:avLst/>
          </a:prstGeom>
          <a:noFill/>
        </p:spPr>
        <p:txBody>
          <a:bodyPr wrap="square" rtlCol="0">
            <a:spAutoFit/>
          </a:bodyPr>
          <a:lstStyle/>
          <a:p>
            <a:pPr lvl="0"/>
            <a:r>
              <a:rPr lang="en-US" sz="1500" b="0" i="0" dirty="0" err="1">
                <a:solidFill>
                  <a:schemeClr val="bg1"/>
                </a:solidFill>
                <a:latin typeface="Arial" panose="020B0604020202020204" pitchFamily="34" charset="0"/>
                <a:cs typeface="Arial" panose="020B0604020202020204" pitchFamily="34" charset="0"/>
              </a:rPr>
              <a:t>www.switchmed.eu</a:t>
            </a:r>
            <a:endParaRPr lang="en-US" sz="1500" b="0" i="0" dirty="0">
              <a:solidFill>
                <a:schemeClr val="bg1"/>
              </a:solidFill>
              <a:latin typeface="Arial" panose="020B0604020202020204" pitchFamily="34" charset="0"/>
              <a:cs typeface="Arial" panose="020B0604020202020204" pitchFamily="34" charset="0"/>
            </a:endParaRPr>
          </a:p>
          <a:p>
            <a:pPr lvl="0"/>
            <a:r>
              <a:rPr lang="en-US" sz="1500" b="0" i="0" dirty="0">
                <a:solidFill>
                  <a:schemeClr val="bg1"/>
                </a:solidFill>
                <a:latin typeface="Arial" panose="020B0604020202020204" pitchFamily="34" charset="0"/>
                <a:cs typeface="Arial" panose="020B0604020202020204" pitchFamily="34" charset="0"/>
              </a:rPr>
              <a:t>Facebook</a:t>
            </a:r>
          </a:p>
          <a:p>
            <a:pPr lvl="0"/>
            <a:r>
              <a:rPr lang="en-US" sz="1500" b="0" i="0" dirty="0" err="1">
                <a:solidFill>
                  <a:schemeClr val="bg1"/>
                </a:solidFill>
                <a:latin typeface="Arial" panose="020B0604020202020204" pitchFamily="34" charset="0"/>
                <a:cs typeface="Arial" panose="020B0604020202020204" pitchFamily="34" charset="0"/>
              </a:rPr>
              <a:t>Youtube</a:t>
            </a:r>
            <a:endParaRPr lang="en-US" sz="1500" b="0" i="0" dirty="0">
              <a:solidFill>
                <a:schemeClr val="bg1"/>
              </a:solidFill>
              <a:latin typeface="Arial" panose="020B0604020202020204" pitchFamily="34" charset="0"/>
              <a:cs typeface="Arial" panose="020B0604020202020204" pitchFamily="34" charset="0"/>
            </a:endParaRPr>
          </a:p>
          <a:p>
            <a:pPr lvl="0"/>
            <a:r>
              <a:rPr lang="en-US" sz="1500" b="0" i="0" dirty="0" err="1">
                <a:solidFill>
                  <a:schemeClr val="bg1"/>
                </a:solidFill>
                <a:latin typeface="Arial" panose="020B0604020202020204" pitchFamily="34" charset="0"/>
                <a:cs typeface="Arial" panose="020B0604020202020204" pitchFamily="34" charset="0"/>
              </a:rPr>
              <a:t>Linkedin</a:t>
            </a:r>
            <a:endParaRPr lang="en-US" sz="1500" b="0" i="0" dirty="0">
              <a:solidFill>
                <a:schemeClr val="bg1"/>
              </a:solidFill>
              <a:latin typeface="Arial" panose="020B0604020202020204" pitchFamily="34" charset="0"/>
              <a:cs typeface="Arial" panose="020B0604020202020204" pitchFamily="34" charset="0"/>
            </a:endParaRPr>
          </a:p>
          <a:p>
            <a:pPr lvl="0"/>
            <a:r>
              <a:rPr lang="en-US" sz="1500" b="0" i="0" dirty="0">
                <a:solidFill>
                  <a:schemeClr val="bg1"/>
                </a:solidFill>
                <a:latin typeface="Arial" panose="020B0604020202020204" pitchFamily="34" charset="0"/>
                <a:cs typeface="Arial" panose="020B0604020202020204" pitchFamily="34" charset="0"/>
              </a:rPr>
              <a:t>Twitter</a:t>
            </a:r>
          </a:p>
          <a:p>
            <a:pPr lvl="0"/>
            <a:r>
              <a:rPr lang="en-US" sz="1500" b="0" i="0" dirty="0">
                <a:solidFill>
                  <a:schemeClr val="bg1"/>
                </a:solidFill>
                <a:latin typeface="Arial" panose="020B0604020202020204" pitchFamily="34" charset="0"/>
                <a:cs typeface="Arial" panose="020B0604020202020204" pitchFamily="34" charset="0"/>
              </a:rPr>
              <a:t>Flickr</a:t>
            </a:r>
          </a:p>
          <a:p>
            <a:pPr lvl="0"/>
            <a:r>
              <a:rPr lang="en-US" sz="1500" b="0" i="0" dirty="0">
                <a:solidFill>
                  <a:schemeClr val="bg1"/>
                </a:solidFill>
                <a:latin typeface="Arial" panose="020B0604020202020204" pitchFamily="34" charset="0"/>
                <a:cs typeface="Arial" panose="020B0604020202020204" pitchFamily="34" charset="0"/>
              </a:rPr>
              <a:t>Instagram</a:t>
            </a:r>
          </a:p>
          <a:p>
            <a:pPr lvl="0"/>
            <a:endParaRPr lang="en-US" sz="1500" b="0" i="0" dirty="0">
              <a:solidFill>
                <a:schemeClr val="bg1"/>
              </a:solidFill>
              <a:latin typeface="Arial" panose="020B0604020202020204" pitchFamily="34" charset="0"/>
              <a:cs typeface="Arial" panose="020B0604020202020204" pitchFamily="34" charset="0"/>
            </a:endParaRPr>
          </a:p>
          <a:p>
            <a:pPr lvl="0"/>
            <a:endParaRPr lang="en-US" sz="1500" b="0" i="0" dirty="0">
              <a:solidFill>
                <a:schemeClr val="bg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F11E75BA-CCDA-8D4F-8BF3-8BE33F6D50C8}"/>
              </a:ext>
            </a:extLst>
          </p:cNvPr>
          <p:cNvCxnSpPr/>
          <p:nvPr userDrawn="1"/>
        </p:nvCxnSpPr>
        <p:spPr>
          <a:xfrm>
            <a:off x="239485" y="246031"/>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E0EADBD-5615-904A-A578-DC490940973D}"/>
              </a:ext>
            </a:extLst>
          </p:cNvPr>
          <p:cNvSpPr txBox="1"/>
          <p:nvPr userDrawn="1"/>
        </p:nvSpPr>
        <p:spPr>
          <a:xfrm>
            <a:off x="154005" y="380967"/>
            <a:ext cx="2208011" cy="323165"/>
          </a:xfrm>
          <a:prstGeom prst="rect">
            <a:avLst/>
          </a:prstGeom>
          <a:noFill/>
        </p:spPr>
        <p:txBody>
          <a:bodyPr wrap="square" rtlCol="0">
            <a:spAutoFit/>
          </a:bodyPr>
          <a:lstStyle/>
          <a:p>
            <a:pPr lvl="0"/>
            <a:r>
              <a:rPr lang="en-US" sz="1500" b="0" i="0" dirty="0">
                <a:solidFill>
                  <a:schemeClr val="bg1"/>
                </a:solidFill>
                <a:latin typeface="Arial" panose="020B0604020202020204" pitchFamily="34" charset="0"/>
                <a:cs typeface="Arial" panose="020B0604020202020204" pitchFamily="34" charset="0"/>
              </a:rPr>
              <a:t>Please visit us at: </a:t>
            </a:r>
          </a:p>
        </p:txBody>
      </p:sp>
      <p:cxnSp>
        <p:nvCxnSpPr>
          <p:cNvPr id="11" name="Straight Connector 10">
            <a:extLst>
              <a:ext uri="{FF2B5EF4-FFF2-40B4-BE49-F238E27FC236}">
                <a16:creationId xmlns:a16="http://schemas.microsoft.com/office/drawing/2014/main" id="{941BA84C-160F-BA45-839D-6A8055DD34E4}"/>
              </a:ext>
            </a:extLst>
          </p:cNvPr>
          <p:cNvCxnSpPr/>
          <p:nvPr userDrawn="1"/>
        </p:nvCxnSpPr>
        <p:spPr>
          <a:xfrm>
            <a:off x="239485" y="2681222"/>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 y="5448512"/>
            <a:ext cx="4000248" cy="2182754"/>
          </a:xfrm>
          <a:prstGeom prst="rect">
            <a:avLst/>
          </a:prstGeom>
        </p:spPr>
      </p:pic>
      <p:pic>
        <p:nvPicPr>
          <p:cNvPr id="10" name="Picture 9">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47591"/>
            <a:ext cx="3287483" cy="369148"/>
          </a:xfrm>
          <a:prstGeom prst="rect">
            <a:avLst/>
          </a:prstGeom>
        </p:spPr>
      </p:pic>
    </p:spTree>
    <p:extLst>
      <p:ext uri="{BB962C8B-B14F-4D97-AF65-F5344CB8AC3E}">
        <p14:creationId xmlns:p14="http://schemas.microsoft.com/office/powerpoint/2010/main" val="2822965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8. End pag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28" name="Straight Connector 27"/>
          <p:cNvCxnSpPr/>
          <p:nvPr userDrawn="1"/>
        </p:nvCxnSpPr>
        <p:spPr>
          <a:xfrm>
            <a:off x="239485" y="246031"/>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39485" y="6176963"/>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0F7242D-F66B-9742-B122-73FB9CBE80BB}"/>
              </a:ext>
            </a:extLst>
          </p:cNvPr>
          <p:cNvSpPr txBox="1"/>
          <p:nvPr userDrawn="1"/>
        </p:nvSpPr>
        <p:spPr>
          <a:xfrm>
            <a:off x="158602" y="211676"/>
            <a:ext cx="5695788" cy="938719"/>
          </a:xfrm>
          <a:prstGeom prst="rect">
            <a:avLst/>
          </a:prstGeom>
          <a:noFill/>
        </p:spPr>
        <p:txBody>
          <a:bodyPr wrap="square" rtlCol="0">
            <a:spAutoFit/>
          </a:bodyPr>
          <a:lstStyle/>
          <a:p>
            <a:r>
              <a:rPr lang="en-US" sz="5500" b="0" i="0" dirty="0">
                <a:solidFill>
                  <a:schemeClr val="bg1"/>
                </a:solidFill>
                <a:latin typeface="Times New Roman" panose="02020603050405020304" pitchFamily="18" charset="0"/>
                <a:cs typeface="Times New Roman" panose="02020603050405020304" pitchFamily="18" charset="0"/>
              </a:rPr>
              <a:t>Thank you</a:t>
            </a:r>
          </a:p>
        </p:txBody>
      </p:sp>
      <p:sp>
        <p:nvSpPr>
          <p:cNvPr id="3" name="TextBox 2">
            <a:extLst>
              <a:ext uri="{FF2B5EF4-FFF2-40B4-BE49-F238E27FC236}">
                <a16:creationId xmlns:a16="http://schemas.microsoft.com/office/drawing/2014/main" id="{69256770-0FB1-0249-A4BE-4CCFA7CF269E}"/>
              </a:ext>
            </a:extLst>
          </p:cNvPr>
          <p:cNvSpPr txBox="1"/>
          <p:nvPr userDrawn="1"/>
        </p:nvSpPr>
        <p:spPr>
          <a:xfrm>
            <a:off x="158602" y="5690434"/>
            <a:ext cx="2983217" cy="369332"/>
          </a:xfrm>
          <a:prstGeom prst="rect">
            <a:avLst/>
          </a:prstGeom>
          <a:noFill/>
        </p:spPr>
        <p:txBody>
          <a:bodyPr wrap="square" rtlCol="0">
            <a:spAutoFit/>
          </a:bodyPr>
          <a:lstStyle/>
          <a:p>
            <a:r>
              <a:rPr lang="en-US" b="0" i="0" dirty="0" err="1">
                <a:solidFill>
                  <a:schemeClr val="bg1"/>
                </a:solidFill>
                <a:latin typeface="Arial" panose="020B0604020202020204" pitchFamily="34" charset="0"/>
                <a:cs typeface="Arial" panose="020B0604020202020204" pitchFamily="34" charset="0"/>
              </a:rPr>
              <a:t>www.switchmed.eu</a:t>
            </a:r>
            <a:endParaRPr lang="en-US" b="0" i="0"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A75D831-458E-C34E-A1D8-B17B6246D3E5}"/>
              </a:ext>
            </a:extLst>
          </p:cNvPr>
          <p:cNvSpPr/>
          <p:nvPr userDrawn="1"/>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0" name="Picture 9">
            <a:extLst>
              <a:ext uri="{FF2B5EF4-FFF2-40B4-BE49-F238E27FC236}">
                <a16:creationId xmlns:a16="http://schemas.microsoft.com/office/drawing/2014/main" id="{22DFB53A-4B30-7B40-9CE2-C9B81FECDF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1211" y="6311900"/>
            <a:ext cx="3150501" cy="409122"/>
          </a:xfrm>
          <a:prstGeom prst="rect">
            <a:avLst/>
          </a:prstGeom>
        </p:spPr>
      </p:pic>
      <p:pic>
        <p:nvPicPr>
          <p:cNvPr id="11" name="Picture 10">
            <a:extLst>
              <a:ext uri="{FF2B5EF4-FFF2-40B4-BE49-F238E27FC236}">
                <a16:creationId xmlns:a16="http://schemas.microsoft.com/office/drawing/2014/main" id="{322C691C-995A-474F-8663-C35D515349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spTree>
    <p:extLst>
      <p:ext uri="{BB962C8B-B14F-4D97-AF65-F5344CB8AC3E}">
        <p14:creationId xmlns:p14="http://schemas.microsoft.com/office/powerpoint/2010/main" val="3096427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206745"/>
      </p:ext>
    </p:extLst>
  </p:cSld>
  <p:clrMap bg1="lt1" tx1="dk1" bg2="lt2" tx2="dk2" accent1="accent1" accent2="accent2" accent3="accent3" accent4="accent4" accent5="accent5" accent6="accent6" hlink="hlink" folHlink="folHlink"/>
  <p:sldLayoutIdLst>
    <p:sldLayoutId id="2147483687" r:id="rId1"/>
    <p:sldLayoutId id="2147483671" r:id="rId2"/>
    <p:sldLayoutId id="2147483686" r:id="rId3"/>
    <p:sldLayoutId id="2147483681" r:id="rId4"/>
    <p:sldLayoutId id="2147483679" r:id="rId5"/>
    <p:sldLayoutId id="2147483675" r:id="rId6"/>
    <p:sldLayoutId id="2147483680" r:id="rId7"/>
    <p:sldLayoutId id="2147483685" r:id="rId8"/>
    <p:sldLayoutId id="214748368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text 2"/>
          <p:cNvSpPr>
            <a:spLocks noGrp="1"/>
          </p:cNvSpPr>
          <p:nvPr>
            <p:ph type="body" sz="quarter" idx="14"/>
          </p:nvPr>
        </p:nvSpPr>
        <p:spPr/>
        <p:txBody>
          <a:bodyPr/>
          <a:lstStyle/>
          <a:p>
            <a:r>
              <a:rPr lang="en-GB" b="1" dirty="0"/>
              <a:t>Green Business Model</a:t>
            </a:r>
            <a:br>
              <a:rPr lang="en-GB" b="1" dirty="0"/>
            </a:br>
            <a:r>
              <a:rPr lang="en-GB" b="1" dirty="0"/>
              <a:t>Training of </a:t>
            </a:r>
            <a:r>
              <a:rPr lang="en-GB" b="1" dirty="0" smtClean="0"/>
              <a:t>Trainers</a:t>
            </a:r>
            <a:r>
              <a:rPr lang="en-GB" b="1" smtClean="0"/>
              <a:t/>
            </a:r>
            <a:br>
              <a:rPr lang="en-GB" b="1" smtClean="0"/>
            </a:br>
            <a:r>
              <a:rPr lang="en-GB" b="1" smtClean="0"/>
              <a:t>Country </a:t>
            </a:r>
            <a:r>
              <a:rPr lang="en-GB" b="1" dirty="0" smtClean="0"/>
              <a:t>– Session 4</a:t>
            </a:r>
            <a:endParaRPr lang="en-GB" b="1" dirty="0"/>
          </a:p>
        </p:txBody>
      </p:sp>
      <p:sp>
        <p:nvSpPr>
          <p:cNvPr id="4" name="Contenidor de text 1"/>
          <p:cNvSpPr>
            <a:spLocks noGrp="1"/>
          </p:cNvSpPr>
          <p:nvPr>
            <p:ph type="body" sz="quarter" idx="15"/>
          </p:nvPr>
        </p:nvSpPr>
        <p:spPr>
          <a:xfrm>
            <a:off x="258963" y="4400734"/>
            <a:ext cx="3825357" cy="1867986"/>
          </a:xfrm>
        </p:spPr>
        <p:txBody>
          <a:bodyPr/>
          <a:lstStyle/>
          <a:p>
            <a:r>
              <a:rPr lang="en-GB" dirty="0">
                <a:effectLst>
                  <a:outerShdw blurRad="38100" dist="38100" dir="2700000" algn="tl">
                    <a:srgbClr val="000000">
                      <a:alpha val="43137"/>
                    </a:srgbClr>
                  </a:outerShdw>
                </a:effectLst>
              </a:rPr>
              <a:t>Trainer 1</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xxx@mail.com </a:t>
            </a:r>
          </a:p>
          <a:p>
            <a:r>
              <a:rPr lang="en-GB" dirty="0">
                <a:effectLst>
                  <a:outerShdw blurRad="38100" dist="38100" dir="2700000" algn="tl">
                    <a:srgbClr val="000000">
                      <a:alpha val="43137"/>
                    </a:srgbClr>
                  </a:outerShdw>
                </a:effectLst>
              </a:rPr>
              <a:t>Trainer 2</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xxx@mail.com</a:t>
            </a:r>
          </a:p>
          <a:p>
            <a:r>
              <a:rPr lang="en-GB" dirty="0">
                <a:effectLst>
                  <a:outerShdw blurRad="38100" dist="38100" dir="2700000" algn="tl">
                    <a:srgbClr val="000000">
                      <a:alpha val="43137"/>
                    </a:srgbClr>
                  </a:outerShdw>
                </a:effectLst>
              </a:rPr>
              <a:t>BSO</a:t>
            </a:r>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1786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6" y="614748"/>
            <a:ext cx="3991856" cy="2791840"/>
          </a:xfrm>
        </p:spPr>
        <p:txBody>
          <a:bodyPr/>
          <a:lstStyle/>
          <a:p>
            <a:pPr algn="l"/>
            <a:r>
              <a:rPr lang="en-GB" sz="3800" dirty="0" smtClean="0"/>
              <a:t>Cost Structure Environmental and Social added value</a:t>
            </a:r>
            <a:endParaRPr lang="en-GB" sz="3800" dirty="0"/>
          </a:p>
        </p:txBody>
      </p:sp>
      <p:sp>
        <p:nvSpPr>
          <p:cNvPr id="5" name="Contenidor de text 5"/>
          <p:cNvSpPr>
            <a:spLocks noGrp="1"/>
          </p:cNvSpPr>
          <p:nvPr>
            <p:ph type="body" sz="quarter" idx="4294967295"/>
          </p:nvPr>
        </p:nvSpPr>
        <p:spPr>
          <a:xfrm>
            <a:off x="4769224" y="534065"/>
            <a:ext cx="6042211" cy="5248170"/>
          </a:xfrm>
          <a:prstGeom prst="rect">
            <a:avLst/>
          </a:prstGeom>
        </p:spPr>
        <p:txBody>
          <a:bodyPr/>
          <a:lstStyle/>
          <a:p>
            <a:pPr algn="just">
              <a:lnSpc>
                <a:spcPts val="3360"/>
              </a:lnSpc>
              <a:spcBef>
                <a:spcPts val="0"/>
              </a:spcBef>
            </a:pPr>
            <a:r>
              <a:rPr lang="en-US" sz="1600" dirty="0">
                <a:latin typeface="Arial" panose="020B0604020202020204" pitchFamily="34" charset="0"/>
                <a:ea typeface="Times New Roman" charset="0"/>
                <a:cs typeface="Arial" panose="020B0604020202020204" pitchFamily="34" charset="0"/>
              </a:rPr>
              <a:t>A</a:t>
            </a:r>
            <a:r>
              <a:rPr lang="en-US" sz="1600" dirty="0" smtClean="0">
                <a:latin typeface="Arial" panose="020B0604020202020204" pitchFamily="34" charset="0"/>
                <a:ea typeface="Times New Roman" charset="0"/>
                <a:cs typeface="Arial" panose="020B0604020202020204" pitchFamily="34" charset="0"/>
              </a:rPr>
              <a:t>void </a:t>
            </a:r>
            <a:r>
              <a:rPr lang="en-US" sz="1600" dirty="0">
                <a:latin typeface="Arial" panose="020B0604020202020204" pitchFamily="34" charset="0"/>
                <a:ea typeface="Times New Roman" charset="0"/>
                <a:cs typeface="Arial" panose="020B0604020202020204" pitchFamily="34" charset="0"/>
              </a:rPr>
              <a:t>significant wage disparities while estimating human resources costs</a:t>
            </a:r>
            <a:r>
              <a:rPr lang="en-US" sz="1600" dirty="0" smtClean="0">
                <a:latin typeface="Arial" panose="020B0604020202020204" pitchFamily="34" charset="0"/>
                <a:ea typeface="Times New Roman" charset="0"/>
                <a:cs typeface="Arial" panose="020B0604020202020204" pitchFamily="34" charset="0"/>
              </a:rPr>
              <a:t>.</a:t>
            </a:r>
          </a:p>
          <a:p>
            <a:pPr algn="just">
              <a:lnSpc>
                <a:spcPts val="3360"/>
              </a:lnSpc>
              <a:spcBef>
                <a:spcPts val="0"/>
              </a:spcBef>
            </a:pPr>
            <a:r>
              <a:rPr lang="en-US" sz="1600" dirty="0" smtClean="0">
                <a:latin typeface="Arial" panose="020B0604020202020204" pitchFamily="34" charset="0"/>
                <a:ea typeface="Times New Roman" charset="0"/>
                <a:cs typeface="Arial" panose="020B0604020202020204" pitchFamily="34" charset="0"/>
              </a:rPr>
              <a:t>Have </a:t>
            </a:r>
            <a:r>
              <a:rPr lang="en-US" sz="1600" dirty="0">
                <a:latin typeface="Arial" panose="020B0604020202020204" pitchFamily="34" charset="0"/>
                <a:ea typeface="Times New Roman" charset="0"/>
                <a:cs typeface="Arial" panose="020B0604020202020204" pitchFamily="34" charset="0"/>
              </a:rPr>
              <a:t>you assessed </a:t>
            </a:r>
            <a:r>
              <a:rPr lang="en-US" sz="1600" dirty="0" smtClean="0">
                <a:latin typeface="Arial" panose="020B0604020202020204" pitchFamily="34" charset="0"/>
                <a:ea typeface="Times New Roman" charset="0"/>
                <a:cs typeface="Arial" panose="020B0604020202020204" pitchFamily="34" charset="0"/>
              </a:rPr>
              <a:t>potential environmental and </a:t>
            </a:r>
            <a:r>
              <a:rPr lang="en-US" sz="1600" dirty="0">
                <a:latin typeface="Arial" panose="020B0604020202020204" pitchFamily="34" charset="0"/>
                <a:ea typeface="Times New Roman" charset="0"/>
                <a:cs typeface="Arial" panose="020B0604020202020204" pitchFamily="34" charset="0"/>
              </a:rPr>
              <a:t>social negative impacts and costs of your activities? If any, how will they be remedied</a:t>
            </a:r>
            <a:r>
              <a:rPr lang="en-US" sz="1600" dirty="0" smtClean="0">
                <a:latin typeface="Arial" panose="020B0604020202020204" pitchFamily="34" charset="0"/>
                <a:ea typeface="Times New Roman" charset="0"/>
                <a:cs typeface="Arial" panose="020B0604020202020204" pitchFamily="34" charset="0"/>
              </a:rPr>
              <a:t>?</a:t>
            </a:r>
          </a:p>
          <a:p>
            <a:pPr algn="just">
              <a:lnSpc>
                <a:spcPts val="3360"/>
              </a:lnSpc>
              <a:spcBef>
                <a:spcPts val="0"/>
              </a:spcBef>
            </a:pPr>
            <a:r>
              <a:rPr lang="en-US" sz="1600" dirty="0" smtClean="0">
                <a:latin typeface="Arial" panose="020B0604020202020204" pitchFamily="34" charset="0"/>
                <a:ea typeface="Times New Roman" charset="0"/>
                <a:cs typeface="Arial" panose="020B0604020202020204" pitchFamily="34" charset="0"/>
              </a:rPr>
              <a:t>Have </a:t>
            </a:r>
            <a:r>
              <a:rPr lang="en-US" sz="1600" dirty="0">
                <a:latin typeface="Arial" panose="020B0604020202020204" pitchFamily="34" charset="0"/>
                <a:ea typeface="Times New Roman" charset="0"/>
                <a:cs typeface="Arial" panose="020B0604020202020204" pitchFamily="34" charset="0"/>
              </a:rPr>
              <a:t>you weighed potential </a:t>
            </a:r>
            <a:r>
              <a:rPr lang="en-US" sz="1600" dirty="0" smtClean="0">
                <a:latin typeface="Arial" panose="020B0604020202020204" pitchFamily="34" charset="0"/>
                <a:ea typeface="Times New Roman" charset="0"/>
                <a:cs typeface="Arial" panose="020B0604020202020204" pitchFamily="34" charset="0"/>
              </a:rPr>
              <a:t>environmental and social </a:t>
            </a:r>
            <a:r>
              <a:rPr lang="en-US" sz="1600" dirty="0">
                <a:latin typeface="Arial" panose="020B0604020202020204" pitchFamily="34" charset="0"/>
                <a:ea typeface="Times New Roman" charset="0"/>
                <a:cs typeface="Arial" panose="020B0604020202020204" pitchFamily="34" charset="0"/>
              </a:rPr>
              <a:t>negative costs against the expected social benefits of the initiative?</a:t>
            </a:r>
            <a:endParaRPr lang="en-US" sz="1600" dirty="0" smtClean="0">
              <a:latin typeface="Arial" panose="020B0604020202020204" pitchFamily="34" charset="0"/>
              <a:ea typeface="Times New Roman" charset="0"/>
              <a:cs typeface="Arial" panose="020B0604020202020204" pitchFamily="34" charset="0"/>
            </a:endParaRPr>
          </a:p>
          <a:p>
            <a:pPr algn="just">
              <a:lnSpc>
                <a:spcPts val="3360"/>
              </a:lnSpc>
              <a:spcBef>
                <a:spcPts val="0"/>
              </a:spcBef>
            </a:pPr>
            <a:endParaRPr lang="en-GB" sz="1600" dirty="0" smtClean="0">
              <a:latin typeface="Arial" panose="020B0604020202020204" pitchFamily="34" charset="0"/>
              <a:ea typeface="Times New Roman" charset="0"/>
              <a:cs typeface="Arial" panose="020B0604020202020204" pitchFamily="34" charset="0"/>
            </a:endParaRPr>
          </a:p>
        </p:txBody>
      </p:sp>
    </p:spTree>
    <p:extLst>
      <p:ext uri="{BB962C8B-B14F-4D97-AF65-F5344CB8AC3E}">
        <p14:creationId xmlns:p14="http://schemas.microsoft.com/office/powerpoint/2010/main" val="527709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8"/>
            <a:ext cx="5691052" cy="595744"/>
          </a:xfrm>
        </p:spPr>
        <p:txBody>
          <a:bodyPr/>
          <a:lstStyle/>
          <a:p>
            <a:pPr algn="l"/>
            <a:r>
              <a:rPr lang="en-GB" sz="3800" dirty="0" smtClean="0"/>
              <a:t>Cost Structure</a:t>
            </a:r>
            <a:endParaRPr lang="en-GB" sz="3800" dirty="0"/>
          </a:p>
        </p:txBody>
      </p:sp>
      <p:sp>
        <p:nvSpPr>
          <p:cNvPr id="5" name="Contenidor de text 5"/>
          <p:cNvSpPr>
            <a:spLocks noGrp="1"/>
          </p:cNvSpPr>
          <p:nvPr>
            <p:ph type="body" sz="quarter" idx="4294967295"/>
          </p:nvPr>
        </p:nvSpPr>
        <p:spPr>
          <a:xfrm>
            <a:off x="331694" y="1672189"/>
            <a:ext cx="2689411" cy="2706415"/>
          </a:xfrm>
          <a:prstGeom prst="rect">
            <a:avLst/>
          </a:prstGeom>
        </p:spPr>
        <p:txBody>
          <a:bodyPr/>
          <a:lstStyle/>
          <a:p>
            <a:pPr marL="0" indent="0" algn="just">
              <a:lnSpc>
                <a:spcPts val="3360"/>
              </a:lnSpc>
              <a:spcBef>
                <a:spcPts val="0"/>
              </a:spcBef>
              <a:spcAft>
                <a:spcPts val="600"/>
              </a:spcAft>
              <a:buNone/>
            </a:pPr>
            <a:r>
              <a:rPr lang="en-US" sz="2400" dirty="0" smtClean="0">
                <a:latin typeface="Arial" panose="020B0604020202020204" pitchFamily="34" charset="0"/>
                <a:ea typeface="Times New Roman" charset="0"/>
                <a:cs typeface="Arial" panose="020B0604020202020204" pitchFamily="34" charset="0"/>
              </a:rPr>
              <a:t>Let’s introduce and estimate all our costs into the Online Platform</a:t>
            </a:r>
            <a:endParaRPr lang="en-GB" sz="2400" dirty="0"/>
          </a:p>
        </p:txBody>
      </p:sp>
    </p:spTree>
    <p:extLst>
      <p:ext uri="{BB962C8B-B14F-4D97-AF65-F5344CB8AC3E}">
        <p14:creationId xmlns:p14="http://schemas.microsoft.com/office/powerpoint/2010/main" val="1610801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8"/>
            <a:ext cx="5691052" cy="595744"/>
          </a:xfrm>
        </p:spPr>
        <p:txBody>
          <a:bodyPr/>
          <a:lstStyle/>
          <a:p>
            <a:pPr algn="l"/>
            <a:r>
              <a:rPr lang="en-GB" sz="3800" dirty="0" smtClean="0"/>
              <a:t>Revenue Streams</a:t>
            </a:r>
            <a:endParaRPr lang="en-GB" sz="3800" dirty="0"/>
          </a:p>
        </p:txBody>
      </p:sp>
      <p:sp>
        <p:nvSpPr>
          <p:cNvPr id="5" name="Contenidor de text 5"/>
          <p:cNvSpPr>
            <a:spLocks noGrp="1"/>
          </p:cNvSpPr>
          <p:nvPr>
            <p:ph type="body" sz="quarter" idx="4294967295"/>
          </p:nvPr>
        </p:nvSpPr>
        <p:spPr>
          <a:xfrm>
            <a:off x="239485" y="1386638"/>
            <a:ext cx="5176577" cy="4296710"/>
          </a:xfrm>
          <a:prstGeom prst="rect">
            <a:avLst/>
          </a:prstGeom>
        </p:spPr>
        <p:txBody>
          <a:bodyPr/>
          <a:lstStyle/>
          <a:p>
            <a:pPr marL="0" indent="0">
              <a:lnSpc>
                <a:spcPts val="3360"/>
              </a:lnSpc>
              <a:spcBef>
                <a:spcPts val="0"/>
              </a:spcBef>
              <a:spcAft>
                <a:spcPts val="600"/>
              </a:spcAft>
              <a:buNone/>
            </a:pPr>
            <a:r>
              <a:rPr lang="en-US" sz="2400" dirty="0">
                <a:latin typeface="Arial" panose="020B0604020202020204" pitchFamily="34" charset="0"/>
                <a:ea typeface="Times New Roman" charset="0"/>
                <a:cs typeface="Arial" panose="020B0604020202020204" pitchFamily="34" charset="0"/>
              </a:rPr>
              <a:t>Revenue streams are essential in your business and they can be generated in many different ways</a:t>
            </a:r>
            <a:endParaRPr lang="en-GB" sz="2400" dirty="0"/>
          </a:p>
        </p:txBody>
      </p:sp>
      <p:pic>
        <p:nvPicPr>
          <p:cNvPr id="6" name="Google Shape;260;p31"/>
          <p:cNvPicPr preferRelativeResize="0"/>
          <p:nvPr/>
        </p:nvPicPr>
        <p:blipFill rotWithShape="1">
          <a:blip r:embed="rId2">
            <a:alphaModFix/>
          </a:blip>
          <a:srcRect/>
          <a:stretch/>
        </p:blipFill>
        <p:spPr>
          <a:xfrm>
            <a:off x="7238833" y="1386638"/>
            <a:ext cx="3420197" cy="3328914"/>
          </a:xfrm>
          <a:prstGeom prst="rect">
            <a:avLst/>
          </a:prstGeom>
          <a:noFill/>
          <a:ln>
            <a:noFill/>
          </a:ln>
        </p:spPr>
      </p:pic>
    </p:spTree>
    <p:extLst>
      <p:ext uri="{BB962C8B-B14F-4D97-AF65-F5344CB8AC3E}">
        <p14:creationId xmlns:p14="http://schemas.microsoft.com/office/powerpoint/2010/main" val="2305960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3" y="614747"/>
            <a:ext cx="2758693" cy="2462561"/>
          </a:xfrm>
        </p:spPr>
        <p:txBody>
          <a:bodyPr/>
          <a:lstStyle/>
          <a:p>
            <a:pPr algn="l"/>
            <a:r>
              <a:rPr lang="en-GB" sz="3800" dirty="0" smtClean="0"/>
              <a:t>Types of revenue streams</a:t>
            </a:r>
            <a:endParaRPr lang="en-GB" sz="3800" dirty="0"/>
          </a:p>
        </p:txBody>
      </p:sp>
      <p:sp>
        <p:nvSpPr>
          <p:cNvPr id="4" name="Contenidor de text 5"/>
          <p:cNvSpPr>
            <a:spLocks noGrp="1"/>
          </p:cNvSpPr>
          <p:nvPr>
            <p:ph type="body" sz="quarter" idx="4294967295"/>
          </p:nvPr>
        </p:nvSpPr>
        <p:spPr>
          <a:xfrm>
            <a:off x="2927836" y="720255"/>
            <a:ext cx="8776482" cy="5117837"/>
          </a:xfrm>
          <a:prstGeom prst="rect">
            <a:avLst/>
          </a:prstGeom>
        </p:spPr>
        <p:txBody>
          <a:bodyPr/>
          <a:lstStyle/>
          <a:p>
            <a:pPr marL="0" indent="0" algn="just">
              <a:lnSpc>
                <a:spcPts val="3360"/>
              </a:lnSpc>
              <a:spcBef>
                <a:spcPts val="0"/>
              </a:spcBef>
              <a:spcAft>
                <a:spcPts val="1200"/>
              </a:spcAft>
              <a:buNone/>
            </a:pPr>
            <a:r>
              <a:rPr lang="en-US" sz="1600" b="1" dirty="0">
                <a:latin typeface="Arial" panose="020B0604020202020204" pitchFamily="34" charset="0"/>
                <a:cs typeface="Arial" panose="020B0604020202020204" pitchFamily="34" charset="0"/>
              </a:rPr>
              <a:t>Asset </a:t>
            </a:r>
            <a:r>
              <a:rPr lang="en-US" sz="1600" b="1" dirty="0" smtClean="0">
                <a:latin typeface="Arial" panose="020B0604020202020204" pitchFamily="34" charset="0"/>
                <a:cs typeface="Arial" panose="020B0604020202020204" pitchFamily="34" charset="0"/>
              </a:rPr>
              <a:t>sale. </a:t>
            </a:r>
            <a:r>
              <a:rPr lang="en-US" sz="1600" dirty="0" smtClean="0">
                <a:latin typeface="Arial" panose="020B0604020202020204" pitchFamily="34" charset="0"/>
                <a:cs typeface="Arial" panose="020B0604020202020204" pitchFamily="34" charset="0"/>
              </a:rPr>
              <a:t>An </a:t>
            </a:r>
            <a:r>
              <a:rPr lang="en-US" sz="1600" dirty="0">
                <a:latin typeface="Arial" panose="020B0604020202020204" pitchFamily="34" charset="0"/>
                <a:cs typeface="Arial" panose="020B0604020202020204" pitchFamily="34" charset="0"/>
              </a:rPr>
              <a:t>asset sale is classified as such if the seller gives the buyer absolute control of the property of the product after payment is made. In other words, the product is transferred from one pair of hands to another with payment made in return. </a:t>
            </a:r>
          </a:p>
          <a:p>
            <a:pPr marL="0" indent="0" algn="just">
              <a:lnSpc>
                <a:spcPts val="3360"/>
              </a:lnSpc>
              <a:spcBef>
                <a:spcPts val="0"/>
              </a:spcBef>
              <a:spcAft>
                <a:spcPts val="1200"/>
              </a:spcAft>
              <a:buNone/>
            </a:pPr>
            <a:r>
              <a:rPr lang="en-US" sz="1600" b="1" dirty="0" smtClean="0">
                <a:latin typeface="Arial" panose="020B0604020202020204" pitchFamily="34" charset="0"/>
                <a:cs typeface="Arial" panose="020B0604020202020204" pitchFamily="34" charset="0"/>
              </a:rPr>
              <a:t>Usage fee. </a:t>
            </a: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use of a particular service is sold, the amount paid depending on the usage. For example, an eco-lodge charges customers for the type of room and nights occupied. </a:t>
            </a:r>
          </a:p>
          <a:p>
            <a:pPr marL="0" indent="0" algn="just">
              <a:lnSpc>
                <a:spcPts val="3360"/>
              </a:lnSpc>
              <a:spcBef>
                <a:spcPts val="0"/>
              </a:spcBef>
              <a:spcAft>
                <a:spcPts val="1200"/>
              </a:spcAft>
              <a:buNone/>
            </a:pPr>
            <a:r>
              <a:rPr lang="en-US" sz="1600" b="1" dirty="0" smtClean="0">
                <a:latin typeface="Arial" panose="020B0604020202020204" pitchFamily="34" charset="0"/>
                <a:cs typeface="Arial" panose="020B0604020202020204" pitchFamily="34" charset="0"/>
              </a:rPr>
              <a:t>Subscription fees. </a:t>
            </a:r>
            <a:r>
              <a:rPr lang="en-US" sz="1600" dirty="0" smtClean="0">
                <a:latin typeface="Arial" panose="020B0604020202020204" pitchFamily="34" charset="0"/>
                <a:cs typeface="Arial" panose="020B0604020202020204" pitchFamily="34" charset="0"/>
              </a:rPr>
              <a:t>Here</a:t>
            </a:r>
            <a:r>
              <a:rPr lang="en-US" sz="1600" dirty="0">
                <a:latin typeface="Arial" panose="020B0604020202020204" pitchFamily="34" charset="0"/>
                <a:cs typeface="Arial" panose="020B0604020202020204" pitchFamily="34" charset="0"/>
              </a:rPr>
              <a:t>, a continuous or repeated access to a service is sold. A gym sells its members a monthly or yearly subscription for access to its exercise facilities.</a:t>
            </a:r>
          </a:p>
          <a:p>
            <a:pPr marL="0" indent="0" algn="just">
              <a:lnSpc>
                <a:spcPts val="3360"/>
              </a:lnSpc>
              <a:spcBef>
                <a:spcPts val="0"/>
              </a:spcBef>
              <a:spcAft>
                <a:spcPts val="1200"/>
              </a:spcAft>
              <a:buNone/>
            </a:pPr>
            <a:r>
              <a:rPr lang="en-US" sz="1600" b="1" dirty="0" smtClean="0">
                <a:latin typeface="Arial" panose="020B0604020202020204" pitchFamily="34" charset="0"/>
                <a:cs typeface="Arial" panose="020B0604020202020204" pitchFamily="34" charset="0"/>
              </a:rPr>
              <a:t>Lending/Renting/Leasing. </a:t>
            </a: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revenue stream is created by granting someone the exclusive right to a particular asset for a fixed period in return for a fee. Lenders receive recurring revenues, and lessees pay a fraction of the full cost of ownership. Rentals (cars, cottages, farm machinery, etc.) are common examples.</a:t>
            </a:r>
          </a:p>
        </p:txBody>
      </p:sp>
    </p:spTree>
    <p:extLst>
      <p:ext uri="{BB962C8B-B14F-4D97-AF65-F5344CB8AC3E}">
        <p14:creationId xmlns:p14="http://schemas.microsoft.com/office/powerpoint/2010/main" val="3018940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3" y="614747"/>
            <a:ext cx="2758693" cy="2462561"/>
          </a:xfrm>
        </p:spPr>
        <p:txBody>
          <a:bodyPr/>
          <a:lstStyle/>
          <a:p>
            <a:pPr algn="l"/>
            <a:r>
              <a:rPr lang="en-GB" sz="3800" dirty="0" smtClean="0"/>
              <a:t>Types of revenue streams</a:t>
            </a:r>
            <a:endParaRPr lang="en-GB" sz="3800" dirty="0"/>
          </a:p>
        </p:txBody>
      </p:sp>
      <p:sp>
        <p:nvSpPr>
          <p:cNvPr id="4" name="Contenidor de text 5"/>
          <p:cNvSpPr>
            <a:spLocks noGrp="1"/>
          </p:cNvSpPr>
          <p:nvPr>
            <p:ph type="body" sz="quarter" idx="4294967295"/>
          </p:nvPr>
        </p:nvSpPr>
        <p:spPr>
          <a:xfrm>
            <a:off x="2998176" y="720255"/>
            <a:ext cx="8452925" cy="5117837"/>
          </a:xfrm>
          <a:prstGeom prst="rect">
            <a:avLst/>
          </a:prstGeom>
        </p:spPr>
        <p:txBody>
          <a:bodyPr/>
          <a:lstStyle/>
          <a:p>
            <a:pPr marL="0" indent="0" algn="just">
              <a:lnSpc>
                <a:spcPts val="3360"/>
              </a:lnSpc>
              <a:spcBef>
                <a:spcPts val="0"/>
              </a:spcBef>
              <a:spcAft>
                <a:spcPts val="1200"/>
              </a:spcAft>
              <a:buNone/>
            </a:pPr>
            <a:r>
              <a:rPr lang="en-US" sz="1600" b="1" dirty="0" smtClean="0">
                <a:latin typeface="Arial" panose="020B0604020202020204" pitchFamily="34" charset="0"/>
                <a:cs typeface="Arial" panose="020B0604020202020204" pitchFamily="34" charset="0"/>
              </a:rPr>
              <a:t>Licensing. </a:t>
            </a:r>
            <a:r>
              <a:rPr lang="en-US" sz="1600" dirty="0" smtClean="0">
                <a:latin typeface="Arial" panose="020B0604020202020204" pitchFamily="34" charset="0"/>
                <a:cs typeface="Arial" panose="020B0604020202020204" pitchFamily="34" charset="0"/>
              </a:rPr>
              <a:t>Here the content owners retain copyright while selling licenses to third parties. Media companies obtain their revenues in this manner, as do patent-holders of particular technologies.</a:t>
            </a:r>
          </a:p>
          <a:p>
            <a:pPr marL="0" indent="0" algn="just">
              <a:lnSpc>
                <a:spcPts val="3360"/>
              </a:lnSpc>
              <a:spcBef>
                <a:spcPts val="0"/>
              </a:spcBef>
              <a:spcAft>
                <a:spcPts val="1200"/>
              </a:spcAft>
              <a:buNone/>
            </a:pPr>
            <a:r>
              <a:rPr lang="en-US" sz="1600" b="1" dirty="0" smtClean="0">
                <a:latin typeface="Arial" panose="020B0604020202020204" pitchFamily="34" charset="0"/>
                <a:cs typeface="Arial" panose="020B0604020202020204" pitchFamily="34" charset="0"/>
              </a:rPr>
              <a:t>Brokerage fees. </a:t>
            </a:r>
            <a:r>
              <a:rPr lang="en-US" sz="1600" dirty="0" smtClean="0">
                <a:latin typeface="Arial" panose="020B0604020202020204" pitchFamily="34" charset="0"/>
                <a:cs typeface="Arial" panose="020B0604020202020204" pitchFamily="34" charset="0"/>
              </a:rPr>
              <a:t>Revenue here derives from an intermediation service performed on behalf of two or more parties. Brokers and real-estate agents earn a commission each time they successfully match a buyer with a seller. A green entrepreneur can be the intermediary and connector between organic farmers and consumers, providing a platform that makes transactions easier, while gaining a commission each time a transaction is completed.</a:t>
            </a:r>
          </a:p>
          <a:p>
            <a:pPr marL="0" indent="0" algn="just">
              <a:lnSpc>
                <a:spcPts val="3360"/>
              </a:lnSpc>
              <a:spcBef>
                <a:spcPts val="0"/>
              </a:spcBef>
              <a:spcAft>
                <a:spcPts val="1200"/>
              </a:spcAft>
              <a:buNone/>
            </a:pPr>
            <a:r>
              <a:rPr lang="en-US" sz="1600" b="1" dirty="0" smtClean="0">
                <a:latin typeface="Arial" panose="020B0604020202020204" pitchFamily="34" charset="0"/>
                <a:cs typeface="Arial" panose="020B0604020202020204" pitchFamily="34" charset="0"/>
              </a:rPr>
              <a:t>Advertising. </a:t>
            </a:r>
            <a:r>
              <a:rPr lang="en-US" sz="1600" dirty="0" smtClean="0">
                <a:latin typeface="Arial" panose="020B0604020202020204" pitchFamily="34" charset="0"/>
                <a:cs typeface="Arial" panose="020B0604020202020204" pitchFamily="34" charset="0"/>
              </a:rPr>
              <a:t>Fees for advertising a particular product, service or brand form the basis of this revenue stream. Newspapers and the media industry generally rely on this approach, which has spread to website advertising and software sales.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368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6" y="614748"/>
            <a:ext cx="3991856" cy="2791840"/>
          </a:xfrm>
        </p:spPr>
        <p:txBody>
          <a:bodyPr/>
          <a:lstStyle/>
          <a:p>
            <a:pPr algn="l"/>
            <a:r>
              <a:rPr lang="en-GB" sz="3800" dirty="0" smtClean="0"/>
              <a:t>Revenue Streams Environmental and Social added value</a:t>
            </a:r>
            <a:endParaRPr lang="en-GB" sz="3800" dirty="0"/>
          </a:p>
        </p:txBody>
      </p:sp>
      <p:sp>
        <p:nvSpPr>
          <p:cNvPr id="5" name="Contenidor de text 5"/>
          <p:cNvSpPr>
            <a:spLocks noGrp="1"/>
          </p:cNvSpPr>
          <p:nvPr>
            <p:ph type="body" sz="quarter" idx="4294967295"/>
          </p:nvPr>
        </p:nvSpPr>
        <p:spPr>
          <a:xfrm>
            <a:off x="4769224" y="534065"/>
            <a:ext cx="6042211" cy="5248170"/>
          </a:xfrm>
          <a:prstGeom prst="rect">
            <a:avLst/>
          </a:prstGeom>
        </p:spPr>
        <p:txBody>
          <a:bodyPr/>
          <a:lstStyle/>
          <a:p>
            <a:pPr algn="just">
              <a:lnSpc>
                <a:spcPts val="3360"/>
              </a:lnSpc>
              <a:spcBef>
                <a:spcPts val="0"/>
              </a:spcBef>
            </a:pPr>
            <a:r>
              <a:rPr lang="en-US" sz="1600" dirty="0" smtClean="0">
                <a:latin typeface="Arial" panose="020B0604020202020204" pitchFamily="34" charset="0"/>
                <a:ea typeface="Times New Roman" charset="0"/>
                <a:cs typeface="Arial" panose="020B0604020202020204" pitchFamily="34" charset="0"/>
              </a:rPr>
              <a:t>We have to make sure that our </a:t>
            </a:r>
            <a:r>
              <a:rPr lang="en-US" sz="1600" dirty="0">
                <a:latin typeface="Arial" panose="020B0604020202020204" pitchFamily="34" charset="0"/>
                <a:ea typeface="Times New Roman" charset="0"/>
                <a:cs typeface="Arial" panose="020B0604020202020204" pitchFamily="34" charset="0"/>
              </a:rPr>
              <a:t>company will generate important environmental and social value besides economic revenues.</a:t>
            </a:r>
          </a:p>
          <a:p>
            <a:pPr algn="just">
              <a:lnSpc>
                <a:spcPts val="3360"/>
              </a:lnSpc>
              <a:spcBef>
                <a:spcPts val="0"/>
              </a:spcBef>
            </a:pPr>
            <a:r>
              <a:rPr lang="en-US" sz="1600" dirty="0" smtClean="0">
                <a:latin typeface="Arial" panose="020B0604020202020204" pitchFamily="34" charset="0"/>
                <a:ea typeface="Times New Roman" charset="0"/>
                <a:cs typeface="Arial" panose="020B0604020202020204" pitchFamily="34" charset="0"/>
              </a:rPr>
              <a:t>Can we </a:t>
            </a:r>
            <a:r>
              <a:rPr lang="en-US" sz="1600" dirty="0">
                <a:latin typeface="Arial" panose="020B0604020202020204" pitchFamily="34" charset="0"/>
                <a:ea typeface="Times New Roman" charset="0"/>
                <a:cs typeface="Arial" panose="020B0604020202020204" pitchFamily="34" charset="0"/>
              </a:rPr>
              <a:t>plan to invest part of </a:t>
            </a:r>
            <a:r>
              <a:rPr lang="en-US" sz="1600" dirty="0" smtClean="0">
                <a:latin typeface="Arial" panose="020B0604020202020204" pitchFamily="34" charset="0"/>
                <a:ea typeface="Times New Roman" charset="0"/>
                <a:cs typeface="Arial" panose="020B0604020202020204" pitchFamily="34" charset="0"/>
              </a:rPr>
              <a:t>our profits </a:t>
            </a:r>
            <a:r>
              <a:rPr lang="en-US" sz="1600" dirty="0">
                <a:latin typeface="Arial" panose="020B0604020202020204" pitchFamily="34" charset="0"/>
                <a:ea typeface="Times New Roman" charset="0"/>
                <a:cs typeface="Arial" panose="020B0604020202020204" pitchFamily="34" charset="0"/>
              </a:rPr>
              <a:t>for the benefit of workers/members, the community wellbeing and/or the environment?</a:t>
            </a:r>
          </a:p>
          <a:p>
            <a:pPr algn="just">
              <a:lnSpc>
                <a:spcPts val="3360"/>
              </a:lnSpc>
              <a:spcBef>
                <a:spcPts val="0"/>
              </a:spcBef>
            </a:pPr>
            <a:r>
              <a:rPr lang="en-US" sz="1600" dirty="0" smtClean="0">
                <a:latin typeface="Arial" panose="020B0604020202020204" pitchFamily="34" charset="0"/>
                <a:ea typeface="Times New Roman" charset="0"/>
                <a:cs typeface="Arial" panose="020B0604020202020204" pitchFamily="34" charset="0"/>
              </a:rPr>
              <a:t>Can we </a:t>
            </a:r>
            <a:r>
              <a:rPr lang="en-US" sz="1600" dirty="0">
                <a:latin typeface="Arial" panose="020B0604020202020204" pitchFamily="34" charset="0"/>
                <a:ea typeface="Times New Roman" charset="0"/>
                <a:cs typeface="Arial" panose="020B0604020202020204" pitchFamily="34" charset="0"/>
              </a:rPr>
              <a:t>plan to invest economic surplus or benefits in ethical finances?</a:t>
            </a:r>
          </a:p>
          <a:p>
            <a:pPr algn="just">
              <a:lnSpc>
                <a:spcPts val="3360"/>
              </a:lnSpc>
              <a:spcBef>
                <a:spcPts val="0"/>
              </a:spcBef>
            </a:pPr>
            <a:r>
              <a:rPr lang="en-US" sz="1600" dirty="0" smtClean="0">
                <a:latin typeface="Arial" panose="020B0604020202020204" pitchFamily="34" charset="0"/>
                <a:ea typeface="Times New Roman" charset="0"/>
                <a:cs typeface="Arial" panose="020B0604020202020204" pitchFamily="34" charset="0"/>
              </a:rPr>
              <a:t>Will we </a:t>
            </a:r>
            <a:r>
              <a:rPr lang="en-US" sz="1600" dirty="0">
                <a:latin typeface="Arial" panose="020B0604020202020204" pitchFamily="34" charset="0"/>
                <a:ea typeface="Times New Roman" charset="0"/>
                <a:cs typeface="Arial" panose="020B0604020202020204" pitchFamily="34" charset="0"/>
              </a:rPr>
              <a:t>adopt a legal form which promotes the investment of profits and surplus according to social and environmental criteria (cooperative, social and solidarity economy entity, non-profit organization, social or green enterprise, etc.)?</a:t>
            </a:r>
          </a:p>
        </p:txBody>
      </p:sp>
    </p:spTree>
    <p:extLst>
      <p:ext uri="{BB962C8B-B14F-4D97-AF65-F5344CB8AC3E}">
        <p14:creationId xmlns:p14="http://schemas.microsoft.com/office/powerpoint/2010/main" val="1149788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8"/>
            <a:ext cx="5691052" cy="595744"/>
          </a:xfrm>
        </p:spPr>
        <p:txBody>
          <a:bodyPr/>
          <a:lstStyle/>
          <a:p>
            <a:pPr algn="l"/>
            <a:r>
              <a:rPr lang="en-GB" sz="3800" dirty="0" smtClean="0"/>
              <a:t>Revenue streams</a:t>
            </a:r>
            <a:endParaRPr lang="en-GB" sz="3800" dirty="0"/>
          </a:p>
        </p:txBody>
      </p:sp>
      <p:sp>
        <p:nvSpPr>
          <p:cNvPr id="5" name="Contenidor de text 5"/>
          <p:cNvSpPr>
            <a:spLocks noGrp="1"/>
          </p:cNvSpPr>
          <p:nvPr>
            <p:ph type="body" sz="quarter" idx="4294967295"/>
          </p:nvPr>
        </p:nvSpPr>
        <p:spPr>
          <a:xfrm>
            <a:off x="331694" y="1672189"/>
            <a:ext cx="2689411" cy="2706415"/>
          </a:xfrm>
          <a:prstGeom prst="rect">
            <a:avLst/>
          </a:prstGeom>
        </p:spPr>
        <p:txBody>
          <a:bodyPr/>
          <a:lstStyle/>
          <a:p>
            <a:pPr marL="0" indent="0" algn="just">
              <a:lnSpc>
                <a:spcPts val="3360"/>
              </a:lnSpc>
              <a:spcBef>
                <a:spcPts val="0"/>
              </a:spcBef>
              <a:spcAft>
                <a:spcPts val="600"/>
              </a:spcAft>
              <a:buNone/>
            </a:pPr>
            <a:r>
              <a:rPr lang="en-US" sz="2400" dirty="0" smtClean="0">
                <a:latin typeface="Arial" panose="020B0604020202020204" pitchFamily="34" charset="0"/>
                <a:ea typeface="Times New Roman" charset="0"/>
                <a:cs typeface="Arial" panose="020B0604020202020204" pitchFamily="34" charset="0"/>
              </a:rPr>
              <a:t>Let’s introduce our expected revenues into the Online Platform</a:t>
            </a:r>
            <a:endParaRPr lang="en-GB" sz="2400" dirty="0"/>
          </a:p>
        </p:txBody>
      </p:sp>
    </p:spTree>
    <p:extLst>
      <p:ext uri="{BB962C8B-B14F-4D97-AF65-F5344CB8AC3E}">
        <p14:creationId xmlns:p14="http://schemas.microsoft.com/office/powerpoint/2010/main" val="1812453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tge 7"/>
          <p:cNvPicPr/>
          <p:nvPr/>
        </p:nvPicPr>
        <p:blipFill>
          <a:blip r:embed="rId2"/>
          <a:stretch>
            <a:fillRect/>
          </a:stretch>
        </p:blipFill>
        <p:spPr>
          <a:xfrm>
            <a:off x="4647280" y="1043988"/>
            <a:ext cx="6078763" cy="4631597"/>
          </a:xfrm>
          <a:prstGeom prst="rect">
            <a:avLst/>
          </a:prstGeom>
        </p:spPr>
      </p:pic>
      <p:sp>
        <p:nvSpPr>
          <p:cNvPr id="11" name="Contenidor de text 4"/>
          <p:cNvSpPr>
            <a:spLocks noGrp="1"/>
          </p:cNvSpPr>
          <p:nvPr>
            <p:ph type="body" sz="quarter" idx="14"/>
          </p:nvPr>
        </p:nvSpPr>
        <p:spPr>
          <a:xfrm>
            <a:off x="239485" y="614747"/>
            <a:ext cx="3717660" cy="1623955"/>
          </a:xfrm>
        </p:spPr>
        <p:txBody>
          <a:bodyPr/>
          <a:lstStyle/>
          <a:p>
            <a:pPr algn="l"/>
            <a:r>
              <a:rPr lang="en-GB" sz="3800" dirty="0" smtClean="0"/>
              <a:t>Our GBM Canvas is completed!</a:t>
            </a:r>
            <a:endParaRPr lang="en-GB" sz="3800" dirty="0"/>
          </a:p>
        </p:txBody>
      </p:sp>
    </p:spTree>
    <p:extLst>
      <p:ext uri="{BB962C8B-B14F-4D97-AF65-F5344CB8AC3E}">
        <p14:creationId xmlns:p14="http://schemas.microsoft.com/office/powerpoint/2010/main" val="35418882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p:txBody>
          <a:bodyPr/>
          <a:lstStyle/>
          <a:p>
            <a:r>
              <a:rPr lang="en-GB" dirty="0" smtClean="0"/>
              <a:t>11. Test</a:t>
            </a:r>
            <a:endParaRPr lang="en-GB" dirty="0"/>
          </a:p>
        </p:txBody>
      </p:sp>
    </p:spTree>
    <p:extLst>
      <p:ext uri="{BB962C8B-B14F-4D97-AF65-F5344CB8AC3E}">
        <p14:creationId xmlns:p14="http://schemas.microsoft.com/office/powerpoint/2010/main" val="16344103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8"/>
            <a:ext cx="3346397" cy="980970"/>
          </a:xfrm>
        </p:spPr>
        <p:txBody>
          <a:bodyPr/>
          <a:lstStyle/>
          <a:p>
            <a:pPr algn="l"/>
            <a:r>
              <a:rPr lang="en-GB" sz="3800" dirty="0" smtClean="0"/>
              <a:t>Test the Green Business Model</a:t>
            </a:r>
            <a:endParaRPr lang="en-GB" sz="3800" dirty="0"/>
          </a:p>
        </p:txBody>
      </p:sp>
      <p:sp>
        <p:nvSpPr>
          <p:cNvPr id="5" name="Contenidor de text 5"/>
          <p:cNvSpPr>
            <a:spLocks noGrp="1"/>
          </p:cNvSpPr>
          <p:nvPr>
            <p:ph type="body" sz="quarter" idx="4294967295"/>
          </p:nvPr>
        </p:nvSpPr>
        <p:spPr>
          <a:xfrm>
            <a:off x="239485" y="1605758"/>
            <a:ext cx="4551176" cy="4496868"/>
          </a:xfrm>
          <a:prstGeom prst="rect">
            <a:avLst/>
          </a:prstGeom>
        </p:spPr>
        <p:txBody>
          <a:bodyPr/>
          <a:lstStyle/>
          <a:p>
            <a:pPr marL="0" indent="0" algn="just">
              <a:lnSpc>
                <a:spcPts val="3360"/>
              </a:lnSpc>
              <a:spcBef>
                <a:spcPts val="0"/>
              </a:spcBef>
              <a:buNone/>
            </a:pPr>
            <a:r>
              <a:rPr lang="en-US" sz="1700" dirty="0" smtClean="0">
                <a:latin typeface="Arial" panose="020B0604020202020204" pitchFamily="34" charset="0"/>
                <a:ea typeface="Times New Roman" charset="0"/>
                <a:cs typeface="Arial" panose="020B0604020202020204" pitchFamily="34" charset="0"/>
              </a:rPr>
              <a:t>Now it’s time to test and validate our business solution in the market. Let’s test the prototype in order to validate the </a:t>
            </a:r>
            <a:r>
              <a:rPr lang="en-US" sz="1700" dirty="0">
                <a:latin typeface="Arial" panose="020B0604020202020204" pitchFamily="34" charset="0"/>
                <a:ea typeface="Times New Roman" charset="0"/>
                <a:cs typeface="Arial" panose="020B0604020202020204" pitchFamily="34" charset="0"/>
              </a:rPr>
              <a:t>hypothesis </a:t>
            </a:r>
            <a:r>
              <a:rPr lang="en-US" sz="1700" dirty="0" smtClean="0">
                <a:latin typeface="Arial" panose="020B0604020202020204" pitchFamily="34" charset="0"/>
                <a:ea typeface="Times New Roman" charset="0"/>
                <a:cs typeface="Arial" panose="020B0604020202020204" pitchFamily="34" charset="0"/>
              </a:rPr>
              <a:t>for each key part of the GBM (prices</a:t>
            </a:r>
            <a:r>
              <a:rPr lang="en-US" sz="1700" dirty="0">
                <a:latin typeface="Arial" panose="020B0604020202020204" pitchFamily="34" charset="0"/>
                <a:ea typeface="Times New Roman" charset="0"/>
                <a:cs typeface="Arial" panose="020B0604020202020204" pitchFamily="34" charset="0"/>
              </a:rPr>
              <a:t>, revenues, customers willingness to buy and to </a:t>
            </a:r>
            <a:r>
              <a:rPr lang="en-US" sz="1700" dirty="0" smtClean="0">
                <a:latin typeface="Arial" panose="020B0604020202020204" pitchFamily="34" charset="0"/>
                <a:ea typeface="Times New Roman" charset="0"/>
                <a:cs typeface="Arial" panose="020B0604020202020204" pitchFamily="34" charset="0"/>
              </a:rPr>
              <a:t>pay...). Through multiple iterations, in increasingly real market conditions, we can refine our prototype until we reach an optimal solution that is market-fit and creates maximal environmental and social value.</a:t>
            </a:r>
            <a:endParaRPr lang="en-US" sz="1700" dirty="0">
              <a:latin typeface="Arial" panose="020B0604020202020204" pitchFamily="34" charset="0"/>
              <a:ea typeface="Times New Roman" charset="0"/>
              <a:cs typeface="Arial" panose="020B0604020202020204" pitchFamily="34" charset="0"/>
            </a:endParaRPr>
          </a:p>
          <a:p>
            <a:pPr marL="0" indent="0">
              <a:buNone/>
            </a:pPr>
            <a:endParaRPr lang="en-GB" sz="2400" dirty="0"/>
          </a:p>
        </p:txBody>
      </p:sp>
      <p:pic>
        <p:nvPicPr>
          <p:cNvPr id="6" name="Google Shape;343;p40"/>
          <p:cNvPicPr preferRelativeResize="0"/>
          <p:nvPr/>
        </p:nvPicPr>
        <p:blipFill rotWithShape="1">
          <a:blip r:embed="rId3">
            <a:alphaModFix/>
          </a:blip>
          <a:srcRect/>
          <a:stretch/>
        </p:blipFill>
        <p:spPr>
          <a:xfrm>
            <a:off x="5168348" y="1278655"/>
            <a:ext cx="6214356" cy="3558848"/>
          </a:xfrm>
          <a:prstGeom prst="rect">
            <a:avLst/>
          </a:prstGeom>
          <a:noFill/>
          <a:ln>
            <a:noFill/>
          </a:ln>
        </p:spPr>
      </p:pic>
    </p:spTree>
    <p:extLst>
      <p:ext uri="{BB962C8B-B14F-4D97-AF65-F5344CB8AC3E}">
        <p14:creationId xmlns:p14="http://schemas.microsoft.com/office/powerpoint/2010/main" val="1854434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a:xfrm>
            <a:off x="239486" y="614747"/>
            <a:ext cx="4051778" cy="796041"/>
          </a:xfrm>
        </p:spPr>
        <p:txBody>
          <a:bodyPr/>
          <a:lstStyle/>
          <a:p>
            <a:r>
              <a:rPr lang="en-GB" sz="3800" smtClean="0"/>
              <a:t>Agenda ToT</a:t>
            </a:r>
            <a:endParaRPr lang="en-GB" sz="3800" dirty="0"/>
          </a:p>
        </p:txBody>
      </p:sp>
      <p:pic>
        <p:nvPicPr>
          <p:cNvPr id="4" name="Imatge 3"/>
          <p:cNvPicPr/>
          <p:nvPr/>
        </p:nvPicPr>
        <p:blipFill>
          <a:blip r:embed="rId2"/>
          <a:stretch>
            <a:fillRect/>
          </a:stretch>
        </p:blipFill>
        <p:spPr>
          <a:xfrm>
            <a:off x="239486" y="2260668"/>
            <a:ext cx="3479274" cy="2650966"/>
          </a:xfrm>
          <a:prstGeom prst="rect">
            <a:avLst/>
          </a:prstGeom>
        </p:spPr>
      </p:pic>
      <p:pic>
        <p:nvPicPr>
          <p:cNvPr id="7" name="Imatge 6"/>
          <p:cNvPicPr>
            <a:picLocks noChangeAspect="1"/>
          </p:cNvPicPr>
          <p:nvPr/>
        </p:nvPicPr>
        <p:blipFill>
          <a:blip r:embed="rId3"/>
          <a:stretch>
            <a:fillRect/>
          </a:stretch>
        </p:blipFill>
        <p:spPr>
          <a:xfrm>
            <a:off x="4025025" y="614747"/>
            <a:ext cx="7885376" cy="5054533"/>
          </a:xfrm>
          <a:prstGeom prst="rect">
            <a:avLst/>
          </a:prstGeom>
        </p:spPr>
      </p:pic>
    </p:spTree>
    <p:extLst>
      <p:ext uri="{BB962C8B-B14F-4D97-AF65-F5344CB8AC3E}">
        <p14:creationId xmlns:p14="http://schemas.microsoft.com/office/powerpoint/2010/main" val="982843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3" y="614747"/>
            <a:ext cx="2758693" cy="2462561"/>
          </a:xfrm>
        </p:spPr>
        <p:txBody>
          <a:bodyPr/>
          <a:lstStyle/>
          <a:p>
            <a:pPr algn="l"/>
            <a:r>
              <a:rPr lang="en-GB" sz="3800" dirty="0" smtClean="0"/>
              <a:t>Test the Green Business Model</a:t>
            </a:r>
            <a:endParaRPr lang="en-GB" sz="3800" dirty="0"/>
          </a:p>
        </p:txBody>
      </p:sp>
      <p:sp>
        <p:nvSpPr>
          <p:cNvPr id="4" name="Contenidor de text 5"/>
          <p:cNvSpPr>
            <a:spLocks noGrp="1"/>
          </p:cNvSpPr>
          <p:nvPr>
            <p:ph type="body" sz="quarter" idx="4294967295"/>
          </p:nvPr>
        </p:nvSpPr>
        <p:spPr>
          <a:xfrm>
            <a:off x="2872409" y="614747"/>
            <a:ext cx="7692886" cy="2277540"/>
          </a:xfrm>
          <a:prstGeom prst="rect">
            <a:avLst/>
          </a:prstGeom>
        </p:spPr>
        <p:txBody>
          <a:bodyPr/>
          <a:lstStyle/>
          <a:p>
            <a:pPr marL="0" indent="0" algn="just">
              <a:lnSpc>
                <a:spcPts val="3360"/>
              </a:lnSpc>
              <a:spcBef>
                <a:spcPts val="0"/>
              </a:spcBef>
              <a:spcAft>
                <a:spcPts val="1200"/>
              </a:spcAft>
              <a:buNone/>
            </a:pPr>
            <a:r>
              <a:rPr lang="en-US" sz="1800" dirty="0" smtClean="0">
                <a:latin typeface="Arial" panose="020B0604020202020204" pitchFamily="34" charset="0"/>
                <a:cs typeface="Arial" panose="020B0604020202020204" pitchFamily="34" charset="0"/>
              </a:rPr>
              <a:t>Once we have a prototype (GBM) it’s time to test hypotheses, validate the results and progressively scale up these tests. Through </a:t>
            </a:r>
            <a:r>
              <a:rPr lang="en-US" sz="1800" dirty="0">
                <a:latin typeface="Arial" panose="020B0604020202020204" pitchFamily="34" charset="0"/>
                <a:cs typeface="Arial" panose="020B0604020202020204" pitchFamily="34" charset="0"/>
              </a:rPr>
              <a:t>multiple iterations, in increasingly real market conditions, </a:t>
            </a:r>
            <a:r>
              <a:rPr lang="en-US" sz="1800" dirty="0" smtClean="0">
                <a:latin typeface="Arial" panose="020B0604020202020204" pitchFamily="34" charset="0"/>
                <a:cs typeface="Arial" panose="020B0604020202020204" pitchFamily="34" charset="0"/>
              </a:rPr>
              <a:t>we refine our </a:t>
            </a:r>
            <a:r>
              <a:rPr lang="en-US" sz="1800" dirty="0">
                <a:latin typeface="Arial" panose="020B0604020202020204" pitchFamily="34" charset="0"/>
                <a:cs typeface="Arial" panose="020B0604020202020204" pitchFamily="34" charset="0"/>
              </a:rPr>
              <a:t>prototype until </a:t>
            </a:r>
            <a:r>
              <a:rPr lang="en-US" sz="1800" dirty="0" smtClean="0">
                <a:latin typeface="Arial" panose="020B0604020202020204" pitchFamily="34" charset="0"/>
                <a:cs typeface="Arial" panose="020B0604020202020204" pitchFamily="34" charset="0"/>
              </a:rPr>
              <a:t>we </a:t>
            </a:r>
            <a:r>
              <a:rPr lang="en-US" sz="1800" dirty="0">
                <a:latin typeface="Arial" panose="020B0604020202020204" pitchFamily="34" charset="0"/>
                <a:cs typeface="Arial" panose="020B0604020202020204" pitchFamily="34" charset="0"/>
              </a:rPr>
              <a:t>reach an optimal solution that is market-fit and creates maximal environmental and social value</a:t>
            </a:r>
          </a:p>
          <a:p>
            <a:pPr marL="0" indent="0" algn="just">
              <a:lnSpc>
                <a:spcPts val="3360"/>
              </a:lnSpc>
              <a:spcBef>
                <a:spcPts val="0"/>
              </a:spcBef>
              <a:spcAft>
                <a:spcPts val="1200"/>
              </a:spcAft>
              <a:buNone/>
            </a:pPr>
            <a:endParaRPr lang="en-US" sz="1600" b="1" dirty="0">
              <a:latin typeface="Arial" panose="020B0604020202020204" pitchFamily="34" charset="0"/>
              <a:cs typeface="Arial" panose="020B0604020202020204" pitchFamily="34" charset="0"/>
            </a:endParaRPr>
          </a:p>
        </p:txBody>
      </p:sp>
      <p:pic>
        <p:nvPicPr>
          <p:cNvPr id="2" name="Imatge 1"/>
          <p:cNvPicPr>
            <a:picLocks noChangeAspect="1"/>
          </p:cNvPicPr>
          <p:nvPr/>
        </p:nvPicPr>
        <p:blipFill>
          <a:blip r:embed="rId3"/>
          <a:stretch>
            <a:fillRect/>
          </a:stretch>
        </p:blipFill>
        <p:spPr>
          <a:xfrm>
            <a:off x="3732673" y="3391673"/>
            <a:ext cx="6534448" cy="1776538"/>
          </a:xfrm>
          <a:prstGeom prst="rect">
            <a:avLst/>
          </a:prstGeom>
        </p:spPr>
      </p:pic>
    </p:spTree>
    <p:extLst>
      <p:ext uri="{BB962C8B-B14F-4D97-AF65-F5344CB8AC3E}">
        <p14:creationId xmlns:p14="http://schemas.microsoft.com/office/powerpoint/2010/main" val="1330277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3" y="614747"/>
            <a:ext cx="2758693" cy="2462561"/>
          </a:xfrm>
        </p:spPr>
        <p:txBody>
          <a:bodyPr/>
          <a:lstStyle/>
          <a:p>
            <a:pPr algn="l"/>
            <a:r>
              <a:rPr lang="en-GB" sz="3800" dirty="0" smtClean="0"/>
              <a:t>Test the Green Business Model</a:t>
            </a:r>
            <a:endParaRPr lang="en-GB" sz="3800" dirty="0"/>
          </a:p>
        </p:txBody>
      </p:sp>
      <p:sp>
        <p:nvSpPr>
          <p:cNvPr id="4" name="Contenidor de text 5"/>
          <p:cNvSpPr>
            <a:spLocks noGrp="1"/>
          </p:cNvSpPr>
          <p:nvPr>
            <p:ph type="body" sz="quarter" idx="4294967295"/>
          </p:nvPr>
        </p:nvSpPr>
        <p:spPr>
          <a:xfrm>
            <a:off x="2872409" y="614747"/>
            <a:ext cx="7692886" cy="2277540"/>
          </a:xfrm>
          <a:prstGeom prst="rect">
            <a:avLst/>
          </a:prstGeom>
        </p:spPr>
        <p:txBody>
          <a:bodyPr/>
          <a:lstStyle/>
          <a:p>
            <a:pPr marL="0" indent="0" algn="just">
              <a:lnSpc>
                <a:spcPts val="3360"/>
              </a:lnSpc>
              <a:spcBef>
                <a:spcPts val="0"/>
              </a:spcBef>
              <a:spcAft>
                <a:spcPts val="1200"/>
              </a:spcAft>
              <a:buNone/>
            </a:pPr>
            <a:r>
              <a:rPr lang="en-US" sz="1800" dirty="0" smtClean="0">
                <a:latin typeface="Arial" panose="020B0604020202020204" pitchFamily="34" charset="0"/>
                <a:cs typeface="Arial" panose="020B0604020202020204" pitchFamily="34" charset="0"/>
              </a:rPr>
              <a:t>Five fundamental elements require validation: problems and needs; customers segments; stakeholder engagement; value proposition; business model.</a:t>
            </a:r>
            <a:endParaRPr lang="en-US" sz="1800" dirty="0">
              <a:latin typeface="Arial" panose="020B0604020202020204" pitchFamily="34" charset="0"/>
              <a:cs typeface="Arial" panose="020B0604020202020204" pitchFamily="34" charset="0"/>
            </a:endParaRPr>
          </a:p>
          <a:p>
            <a:pPr marL="0" indent="0" algn="just">
              <a:lnSpc>
                <a:spcPts val="3360"/>
              </a:lnSpc>
              <a:spcBef>
                <a:spcPts val="0"/>
              </a:spcBef>
              <a:spcAft>
                <a:spcPts val="1200"/>
              </a:spcAft>
              <a:buNone/>
            </a:pPr>
            <a:endParaRPr lang="en-US" sz="1600" b="1" dirty="0">
              <a:latin typeface="Arial" panose="020B0604020202020204" pitchFamily="34" charset="0"/>
              <a:cs typeface="Arial" panose="020B0604020202020204" pitchFamily="34" charset="0"/>
            </a:endParaRPr>
          </a:p>
        </p:txBody>
      </p:sp>
      <p:pic>
        <p:nvPicPr>
          <p:cNvPr id="3" name="Imatge 2"/>
          <p:cNvPicPr>
            <a:picLocks noChangeAspect="1"/>
          </p:cNvPicPr>
          <p:nvPr/>
        </p:nvPicPr>
        <p:blipFill>
          <a:blip r:embed="rId3"/>
          <a:stretch>
            <a:fillRect/>
          </a:stretch>
        </p:blipFill>
        <p:spPr>
          <a:xfrm>
            <a:off x="3399507" y="2379260"/>
            <a:ext cx="6609197" cy="3091299"/>
          </a:xfrm>
          <a:prstGeom prst="rect">
            <a:avLst/>
          </a:prstGeom>
        </p:spPr>
      </p:pic>
    </p:spTree>
    <p:extLst>
      <p:ext uri="{BB962C8B-B14F-4D97-AF65-F5344CB8AC3E}">
        <p14:creationId xmlns:p14="http://schemas.microsoft.com/office/powerpoint/2010/main" val="1000122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3" y="614748"/>
            <a:ext cx="3964769" cy="766792"/>
          </a:xfrm>
        </p:spPr>
        <p:txBody>
          <a:bodyPr/>
          <a:lstStyle/>
          <a:p>
            <a:pPr algn="l"/>
            <a:r>
              <a:rPr lang="en-GB" sz="3800" dirty="0" smtClean="0"/>
              <a:t>Design the Test</a:t>
            </a:r>
            <a:endParaRPr lang="en-GB" sz="3800" dirty="0"/>
          </a:p>
        </p:txBody>
      </p:sp>
      <p:sp>
        <p:nvSpPr>
          <p:cNvPr id="4" name="Contenidor de text 5"/>
          <p:cNvSpPr>
            <a:spLocks noGrp="1"/>
          </p:cNvSpPr>
          <p:nvPr>
            <p:ph type="body" sz="quarter" idx="4294967295"/>
          </p:nvPr>
        </p:nvSpPr>
        <p:spPr>
          <a:xfrm>
            <a:off x="4422913" y="720255"/>
            <a:ext cx="7394714" cy="5203467"/>
          </a:xfrm>
          <a:prstGeom prst="rect">
            <a:avLst/>
          </a:prstGeom>
        </p:spPr>
        <p:txBody>
          <a:bodyPr/>
          <a:lstStyle/>
          <a:p>
            <a:pPr algn="just">
              <a:lnSpc>
                <a:spcPts val="3360"/>
              </a:lnSpc>
              <a:spcBef>
                <a:spcPts val="0"/>
              </a:spcBef>
              <a:spcAft>
                <a:spcPts val="1200"/>
              </a:spcAft>
            </a:pPr>
            <a:r>
              <a:rPr lang="en-US" sz="1400" dirty="0" smtClean="0">
                <a:latin typeface="Arial" panose="020B0604020202020204" pitchFamily="34" charset="0"/>
                <a:cs typeface="Arial" panose="020B0604020202020204" pitchFamily="34" charset="0"/>
              </a:rPr>
              <a:t>Identify and </a:t>
            </a:r>
            <a:r>
              <a:rPr lang="en-US" sz="1400" dirty="0" err="1" smtClean="0">
                <a:latin typeface="Arial" panose="020B0604020202020204" pitchFamily="34" charset="0"/>
                <a:cs typeface="Arial" panose="020B0604020202020204" pitchFamily="34" charset="0"/>
              </a:rPr>
              <a:t>prioritise</a:t>
            </a:r>
            <a:r>
              <a:rPr lang="en-US" sz="1400" dirty="0" smtClean="0">
                <a:latin typeface="Arial" panose="020B0604020202020204" pitchFamily="34" charset="0"/>
                <a:cs typeface="Arial" panose="020B0604020202020204" pitchFamily="34" charset="0"/>
              </a:rPr>
              <a:t> the hypotheses (structured around the five main areas of the GBM)</a:t>
            </a:r>
          </a:p>
          <a:p>
            <a:pPr algn="just">
              <a:lnSpc>
                <a:spcPts val="3360"/>
              </a:lnSpc>
              <a:spcBef>
                <a:spcPts val="0"/>
              </a:spcBef>
              <a:spcAft>
                <a:spcPts val="1200"/>
              </a:spcAft>
            </a:pPr>
            <a:r>
              <a:rPr lang="en-US" sz="1400" dirty="0" smtClean="0">
                <a:latin typeface="Arial" panose="020B0604020202020204" pitchFamily="34" charset="0"/>
                <a:cs typeface="Arial" panose="020B0604020202020204" pitchFamily="34" charset="0"/>
              </a:rPr>
              <a:t>Define the questions and how to test (interviews, observation, focus group, sale, etc.)</a:t>
            </a:r>
          </a:p>
          <a:p>
            <a:pPr algn="just">
              <a:lnSpc>
                <a:spcPts val="3360"/>
              </a:lnSpc>
              <a:spcBef>
                <a:spcPts val="0"/>
              </a:spcBef>
              <a:spcAft>
                <a:spcPts val="1200"/>
              </a:spcAft>
            </a:pPr>
            <a:r>
              <a:rPr lang="en-US" sz="1400" dirty="0" smtClean="0">
                <a:latin typeface="Arial" panose="020B0604020202020204" pitchFamily="34" charset="0"/>
                <a:cs typeface="Arial" panose="020B0604020202020204" pitchFamily="34" charset="0"/>
              </a:rPr>
              <a:t>1 test for each area or for several areas at once (VP, business model…)</a:t>
            </a:r>
          </a:p>
          <a:p>
            <a:pPr algn="just">
              <a:lnSpc>
                <a:spcPts val="3360"/>
              </a:lnSpc>
              <a:spcBef>
                <a:spcPts val="0"/>
              </a:spcBef>
              <a:spcAft>
                <a:spcPts val="1200"/>
              </a:spcAft>
            </a:pPr>
            <a:r>
              <a:rPr lang="en-US" sz="1400" dirty="0" smtClean="0">
                <a:latin typeface="Arial" panose="020B0604020202020204" pitchFamily="34" charset="0"/>
                <a:cs typeface="Arial" panose="020B0604020202020204" pitchFamily="34" charset="0"/>
              </a:rPr>
              <a:t>Each test uses its own </a:t>
            </a:r>
            <a:r>
              <a:rPr lang="en-US" sz="1400" dirty="0">
                <a:latin typeface="Arial" panose="020B0604020202020204" pitchFamily="34" charset="0"/>
                <a:cs typeface="Arial" panose="020B0604020202020204" pitchFamily="34" charset="0"/>
              </a:rPr>
              <a:t>metrics and can be run in a number of iterations, as we increasingly approach real market conditions</a:t>
            </a:r>
            <a:r>
              <a:rPr lang="en-US" sz="1400" dirty="0" smtClean="0">
                <a:latin typeface="Arial" panose="020B0604020202020204" pitchFamily="34" charset="0"/>
                <a:cs typeface="Arial" panose="020B0604020202020204" pitchFamily="34" charset="0"/>
              </a:rPr>
              <a:t>.</a:t>
            </a:r>
          </a:p>
          <a:p>
            <a:pPr algn="just">
              <a:lnSpc>
                <a:spcPts val="3360"/>
              </a:lnSpc>
              <a:spcBef>
                <a:spcPts val="0"/>
              </a:spcBef>
              <a:spcAft>
                <a:spcPts val="1200"/>
              </a:spcAft>
            </a:pPr>
            <a:r>
              <a:rPr lang="en-US" sz="1400" dirty="0" smtClean="0">
                <a:latin typeface="Arial" panose="020B0604020202020204" pitchFamily="34" charset="0"/>
                <a:cs typeface="Arial" panose="020B0604020202020204" pitchFamily="34" charset="0"/>
              </a:rPr>
              <a:t>For the last element (business model), we add prices/rates. The </a:t>
            </a:r>
            <a:r>
              <a:rPr lang="en-US" sz="1400" dirty="0">
                <a:latin typeface="Arial" panose="020B0604020202020204" pitchFamily="34" charset="0"/>
                <a:cs typeface="Arial" panose="020B0604020202020204" pitchFamily="34" charset="0"/>
              </a:rPr>
              <a:t>tests </a:t>
            </a:r>
            <a:r>
              <a:rPr lang="en-US" sz="1400" dirty="0" smtClean="0">
                <a:latin typeface="Arial" panose="020B0604020202020204" pitchFamily="34" charset="0"/>
                <a:cs typeface="Arial" panose="020B0604020202020204" pitchFamily="34" charset="0"/>
              </a:rPr>
              <a:t>are thus selling </a:t>
            </a:r>
            <a:r>
              <a:rPr lang="en-US" sz="1400" dirty="0">
                <a:latin typeface="Arial" panose="020B0604020202020204" pitchFamily="34" charset="0"/>
                <a:cs typeface="Arial" panose="020B0604020202020204" pitchFamily="34" charset="0"/>
              </a:rPr>
              <a:t>or pre-selling mechanisms, or even small pilot projects, always with a price signal and a cost estimation</a:t>
            </a:r>
            <a:r>
              <a:rPr lang="en-US" sz="1400" dirty="0" smtClean="0">
                <a:latin typeface="Arial" panose="020B0604020202020204" pitchFamily="34" charset="0"/>
                <a:cs typeface="Arial" panose="020B0604020202020204" pitchFamily="34" charset="0"/>
              </a:rPr>
              <a:t>.</a:t>
            </a:r>
          </a:p>
          <a:p>
            <a:pPr algn="just">
              <a:lnSpc>
                <a:spcPts val="3360"/>
              </a:lnSpc>
              <a:spcBef>
                <a:spcPts val="0"/>
              </a:spcBef>
              <a:spcAft>
                <a:spcPts val="1200"/>
              </a:spcAft>
            </a:pPr>
            <a:r>
              <a:rPr lang="en-US" sz="1400" dirty="0">
                <a:latin typeface="Arial" panose="020B0604020202020204" pitchFamily="34" charset="0"/>
                <a:cs typeface="Arial" panose="020B0604020202020204" pitchFamily="34" charset="0"/>
              </a:rPr>
              <a:t>To be operational our solution has to be scaled up from prototype to the optimal market size where viability is attained (product-market fit).</a:t>
            </a:r>
          </a:p>
          <a:p>
            <a:pPr algn="just">
              <a:lnSpc>
                <a:spcPts val="3360"/>
              </a:lnSpc>
              <a:spcBef>
                <a:spcPts val="0"/>
              </a:spcBef>
              <a:spcAft>
                <a:spcPts val="1200"/>
              </a:spcAft>
            </a:pPr>
            <a:endParaRPr lang="en-US" sz="1600" dirty="0" smtClean="0">
              <a:latin typeface="Arial" panose="020B0604020202020204" pitchFamily="34" charset="0"/>
              <a:cs typeface="Arial" panose="020B0604020202020204" pitchFamily="34" charset="0"/>
            </a:endParaRPr>
          </a:p>
          <a:p>
            <a:pPr algn="just">
              <a:lnSpc>
                <a:spcPts val="3360"/>
              </a:lnSpc>
              <a:spcBef>
                <a:spcPts val="0"/>
              </a:spcBef>
              <a:spcAft>
                <a:spcPts val="1200"/>
              </a:spcAft>
            </a:pPr>
            <a:endParaRPr lang="en-US" sz="1600" dirty="0">
              <a:latin typeface="Arial" panose="020B0604020202020204" pitchFamily="34" charset="0"/>
              <a:cs typeface="Arial" panose="020B0604020202020204" pitchFamily="34" charset="0"/>
            </a:endParaRPr>
          </a:p>
        </p:txBody>
      </p:sp>
      <p:pic>
        <p:nvPicPr>
          <p:cNvPr id="2" name="Imatge 1"/>
          <p:cNvPicPr>
            <a:picLocks noChangeAspect="1"/>
          </p:cNvPicPr>
          <p:nvPr/>
        </p:nvPicPr>
        <p:blipFill>
          <a:blip r:embed="rId3"/>
          <a:stretch>
            <a:fillRect/>
          </a:stretch>
        </p:blipFill>
        <p:spPr>
          <a:xfrm>
            <a:off x="239483" y="1188177"/>
            <a:ext cx="3936347" cy="3513032"/>
          </a:xfrm>
          <a:prstGeom prst="rect">
            <a:avLst/>
          </a:prstGeom>
        </p:spPr>
      </p:pic>
    </p:spTree>
    <p:extLst>
      <p:ext uri="{BB962C8B-B14F-4D97-AF65-F5344CB8AC3E}">
        <p14:creationId xmlns:p14="http://schemas.microsoft.com/office/powerpoint/2010/main" val="646616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3" y="614748"/>
            <a:ext cx="2349605" cy="766792"/>
          </a:xfrm>
        </p:spPr>
        <p:txBody>
          <a:bodyPr/>
          <a:lstStyle/>
          <a:p>
            <a:pPr algn="l"/>
            <a:r>
              <a:rPr lang="en-GB" sz="3800" dirty="0" smtClean="0"/>
              <a:t>Validate results and scale up</a:t>
            </a:r>
            <a:endParaRPr lang="en-GB" sz="3800" dirty="0"/>
          </a:p>
        </p:txBody>
      </p:sp>
      <p:sp>
        <p:nvSpPr>
          <p:cNvPr id="4" name="Contenidor de text 5"/>
          <p:cNvSpPr>
            <a:spLocks noGrp="1"/>
          </p:cNvSpPr>
          <p:nvPr>
            <p:ph type="body" sz="quarter" idx="4294967295"/>
          </p:nvPr>
        </p:nvSpPr>
        <p:spPr>
          <a:xfrm>
            <a:off x="2732926" y="720255"/>
            <a:ext cx="9084700" cy="5203467"/>
          </a:xfrm>
          <a:prstGeom prst="rect">
            <a:avLst/>
          </a:prstGeom>
        </p:spPr>
        <p:txBody>
          <a:bodyPr/>
          <a:lstStyle/>
          <a:p>
            <a:pPr marL="0" indent="0" algn="just">
              <a:lnSpc>
                <a:spcPts val="3360"/>
              </a:lnSpc>
              <a:spcBef>
                <a:spcPts val="0"/>
              </a:spcBef>
              <a:spcAft>
                <a:spcPts val="1200"/>
              </a:spcAft>
              <a:buNone/>
            </a:pPr>
            <a:r>
              <a:rPr lang="en-US" sz="2000" dirty="0" smtClean="0">
                <a:latin typeface="Arial" panose="020B0604020202020204" pitchFamily="34" charset="0"/>
                <a:cs typeface="Arial" panose="020B0604020202020204" pitchFamily="34" charset="0"/>
              </a:rPr>
              <a:t>Let’s run the test and gather </a:t>
            </a:r>
            <a:r>
              <a:rPr lang="en-US" sz="2000" dirty="0">
                <a:latin typeface="Arial" panose="020B0604020202020204" pitchFamily="34" charset="0"/>
                <a:cs typeface="Arial" panose="020B0604020202020204" pitchFamily="34" charset="0"/>
              </a:rPr>
              <a:t>information on the satisfaction customers have about </a:t>
            </a:r>
            <a:r>
              <a:rPr lang="en-US" sz="2000" dirty="0" smtClean="0">
                <a:latin typeface="Arial" panose="020B0604020202020204" pitchFamily="34" charset="0"/>
                <a:cs typeface="Arial" panose="020B0604020202020204" pitchFamily="34" charset="0"/>
              </a:rPr>
              <a:t>our product/service and other results:</a:t>
            </a:r>
          </a:p>
          <a:p>
            <a:pPr algn="just">
              <a:lnSpc>
                <a:spcPts val="3360"/>
              </a:lnSpc>
              <a:spcBef>
                <a:spcPts val="0"/>
              </a:spcBef>
              <a:spcAft>
                <a:spcPts val="1200"/>
              </a:spcAft>
            </a:pPr>
            <a:r>
              <a:rPr lang="en-US" sz="2000" dirty="0" smtClean="0">
                <a:latin typeface="Arial" panose="020B0604020202020204" pitchFamily="34" charset="0"/>
                <a:cs typeface="Arial" panose="020B0604020202020204" pitchFamily="34" charset="0"/>
              </a:rPr>
              <a:t>If hypotheses are proven wrong we need to change them and adapt the GBM building a new prototype</a:t>
            </a:r>
          </a:p>
          <a:p>
            <a:pPr algn="just">
              <a:lnSpc>
                <a:spcPts val="3360"/>
              </a:lnSpc>
              <a:spcBef>
                <a:spcPts val="0"/>
              </a:spcBef>
              <a:spcAft>
                <a:spcPts val="1200"/>
              </a:spcAft>
            </a:pPr>
            <a:r>
              <a:rPr lang="en-US" sz="2000" dirty="0" smtClean="0">
                <a:latin typeface="Arial" panose="020B0604020202020204" pitchFamily="34" charset="0"/>
                <a:cs typeface="Arial" panose="020B0604020202020204" pitchFamily="34" charset="0"/>
              </a:rPr>
              <a:t>If the hypotheses are proven right we are on the right track to scale up</a:t>
            </a:r>
          </a:p>
          <a:p>
            <a:pPr marL="0" indent="0" algn="just">
              <a:lnSpc>
                <a:spcPts val="3360"/>
              </a:lnSpc>
              <a:spcBef>
                <a:spcPts val="0"/>
              </a:spcBef>
              <a:spcAft>
                <a:spcPts val="1200"/>
              </a:spcAft>
              <a:buNone/>
            </a:pPr>
            <a:r>
              <a:rPr lang="en-US" sz="2000" dirty="0" smtClean="0">
                <a:latin typeface="Arial" panose="020B0604020202020204" pitchFamily="34" charset="0"/>
                <a:cs typeface="Arial" panose="020B0604020202020204" pitchFamily="34" charset="0"/>
              </a:rPr>
              <a:t>When all hypotheses have been validated, we can move to the last stage of the testing phase: scaling-up. It consists of increasing the testing level to closer-to-market conditions to render viable and operational our GBM and reach optimal market size.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8967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a:xfrm>
            <a:off x="239485" y="511555"/>
            <a:ext cx="8546706" cy="860425"/>
          </a:xfrm>
        </p:spPr>
        <p:txBody>
          <a:bodyPr/>
          <a:lstStyle/>
          <a:p>
            <a:r>
              <a:rPr lang="en-GB" dirty="0" smtClean="0"/>
              <a:t>12. Implement and Measure</a:t>
            </a:r>
            <a:endParaRPr lang="en-GB" dirty="0"/>
          </a:p>
        </p:txBody>
      </p:sp>
    </p:spTree>
    <p:extLst>
      <p:ext uri="{BB962C8B-B14F-4D97-AF65-F5344CB8AC3E}">
        <p14:creationId xmlns:p14="http://schemas.microsoft.com/office/powerpoint/2010/main" val="3958557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93806" y="734832"/>
            <a:ext cx="4522638" cy="1911169"/>
          </a:xfrm>
        </p:spPr>
        <p:txBody>
          <a:bodyPr/>
          <a:lstStyle/>
          <a:p>
            <a:pPr algn="l"/>
            <a:r>
              <a:rPr lang="en-GB" sz="3800" dirty="0" smtClean="0"/>
              <a:t>Sustainable Business Planning</a:t>
            </a:r>
            <a:endParaRPr lang="en-GB" sz="3800" dirty="0"/>
          </a:p>
        </p:txBody>
      </p:sp>
      <p:sp>
        <p:nvSpPr>
          <p:cNvPr id="4" name="Contenidor de text 5"/>
          <p:cNvSpPr>
            <a:spLocks noGrp="1"/>
          </p:cNvSpPr>
          <p:nvPr>
            <p:ph type="body" sz="quarter" idx="4294967295"/>
          </p:nvPr>
        </p:nvSpPr>
        <p:spPr>
          <a:xfrm>
            <a:off x="5205742" y="633744"/>
            <a:ext cx="5803272" cy="5413971"/>
          </a:xfrm>
          <a:prstGeom prst="rect">
            <a:avLst/>
          </a:prstGeom>
        </p:spPr>
        <p:txBody>
          <a:bodyPr/>
          <a:lstStyle/>
          <a:p>
            <a:pPr marL="0" indent="0" algn="just">
              <a:lnSpc>
                <a:spcPts val="3360"/>
              </a:lnSpc>
              <a:spcBef>
                <a:spcPts val="0"/>
              </a:spcBef>
              <a:spcAft>
                <a:spcPts val="1200"/>
              </a:spcAft>
              <a:buNone/>
            </a:pPr>
            <a:r>
              <a:rPr lang="en-US" sz="1800" dirty="0" smtClean="0">
                <a:latin typeface="Arial" panose="020B0604020202020204" pitchFamily="34" charset="0"/>
                <a:cs typeface="Arial" panose="020B0604020202020204" pitchFamily="34" charset="0"/>
              </a:rPr>
              <a:t>Once the GBM has been successfully validated, it’s time to plan the development and management of our business and proceed with operations.</a:t>
            </a:r>
          </a:p>
          <a:p>
            <a:pPr marL="0" indent="0" algn="just">
              <a:lnSpc>
                <a:spcPct val="100000"/>
              </a:lnSpc>
              <a:spcBef>
                <a:spcPts val="0"/>
              </a:spcBef>
              <a:spcAft>
                <a:spcPts val="1200"/>
              </a:spcAft>
              <a:buNone/>
            </a:pPr>
            <a:r>
              <a:rPr lang="en-US" sz="1800" dirty="0" smtClean="0">
                <a:latin typeface="Arial" panose="020B0604020202020204" pitchFamily="34" charset="0"/>
                <a:cs typeface="Arial" panose="020B0604020202020204" pitchFamily="34" charset="0"/>
              </a:rPr>
              <a:t>Among the major elements which we will have to plan: </a:t>
            </a:r>
          </a:p>
          <a:p>
            <a:pPr algn="just">
              <a:lnSpc>
                <a:spcPct val="100000"/>
              </a:lnSpc>
              <a:spcBef>
                <a:spcPts val="0"/>
              </a:spcBef>
              <a:spcAft>
                <a:spcPts val="1200"/>
              </a:spcAft>
            </a:pPr>
            <a:r>
              <a:rPr lang="en-US" sz="1800" i="1" dirty="0" smtClean="0">
                <a:latin typeface="Arial" panose="020B0604020202020204" pitchFamily="34" charset="0"/>
                <a:cs typeface="Arial" panose="020B0604020202020204" pitchFamily="34" charset="0"/>
              </a:rPr>
              <a:t>Operation and Management Plan</a:t>
            </a:r>
          </a:p>
          <a:p>
            <a:pPr algn="just">
              <a:lnSpc>
                <a:spcPct val="100000"/>
              </a:lnSpc>
              <a:spcBef>
                <a:spcPts val="0"/>
              </a:spcBef>
              <a:spcAft>
                <a:spcPts val="1200"/>
              </a:spcAft>
            </a:pPr>
            <a:r>
              <a:rPr lang="en-US" sz="1800" i="1" dirty="0" smtClean="0">
                <a:latin typeface="Arial" panose="020B0604020202020204" pitchFamily="34" charset="0"/>
                <a:cs typeface="Arial" panose="020B0604020202020204" pitchFamily="34" charset="0"/>
              </a:rPr>
              <a:t>Marketing Plan</a:t>
            </a:r>
          </a:p>
          <a:p>
            <a:pPr algn="just">
              <a:lnSpc>
                <a:spcPct val="100000"/>
              </a:lnSpc>
              <a:spcBef>
                <a:spcPts val="0"/>
              </a:spcBef>
              <a:spcAft>
                <a:spcPts val="1200"/>
              </a:spcAft>
            </a:pPr>
            <a:r>
              <a:rPr lang="en-US" sz="1800" i="1" dirty="0" smtClean="0">
                <a:latin typeface="Arial" panose="020B0604020202020204" pitchFamily="34" charset="0"/>
                <a:cs typeface="Arial" panose="020B0604020202020204" pitchFamily="34" charset="0"/>
              </a:rPr>
              <a:t>Financial Plan</a:t>
            </a:r>
          </a:p>
          <a:p>
            <a:pPr algn="just">
              <a:lnSpc>
                <a:spcPct val="100000"/>
              </a:lnSpc>
              <a:spcBef>
                <a:spcPts val="0"/>
              </a:spcBef>
              <a:spcAft>
                <a:spcPts val="1200"/>
              </a:spcAft>
            </a:pPr>
            <a:r>
              <a:rPr lang="en-US" sz="1800" i="1" dirty="0" smtClean="0">
                <a:latin typeface="Arial" panose="020B0604020202020204" pitchFamily="34" charset="0"/>
                <a:cs typeface="Arial" panose="020B0604020202020204" pitchFamily="34" charset="0"/>
              </a:rPr>
              <a:t>Legal Management Plan</a:t>
            </a:r>
          </a:p>
          <a:p>
            <a:pPr algn="just">
              <a:lnSpc>
                <a:spcPct val="100000"/>
              </a:lnSpc>
              <a:spcBef>
                <a:spcPts val="0"/>
              </a:spcBef>
              <a:spcAft>
                <a:spcPts val="1200"/>
              </a:spcAft>
            </a:pPr>
            <a:r>
              <a:rPr lang="en-US" sz="1800" i="1" dirty="0" smtClean="0">
                <a:latin typeface="Arial" panose="020B0604020202020204" pitchFamily="34" charset="0"/>
                <a:cs typeface="Arial" panose="020B0604020202020204" pitchFamily="34" charset="0"/>
              </a:rPr>
              <a:t>Roadmap to launch the business</a:t>
            </a:r>
          </a:p>
          <a:p>
            <a:pPr marL="0" indent="0" algn="just">
              <a:lnSpc>
                <a:spcPts val="3360"/>
              </a:lnSpc>
              <a:spcBef>
                <a:spcPts val="0"/>
              </a:spcBef>
              <a:spcAft>
                <a:spcPts val="1200"/>
              </a:spcAft>
              <a:buNone/>
            </a:pPr>
            <a:r>
              <a:rPr lang="en-US" sz="2000" b="1" dirty="0" smtClean="0">
                <a:solidFill>
                  <a:schemeClr val="accent1"/>
                </a:solidFill>
                <a:latin typeface="Arial" panose="020B0604020202020204" pitchFamily="34" charset="0"/>
                <a:cs typeface="Arial" panose="020B0604020202020204" pitchFamily="34" charset="0"/>
              </a:rPr>
              <a:t>A </a:t>
            </a:r>
            <a:r>
              <a:rPr lang="en-US" sz="2000" b="1" dirty="0">
                <a:solidFill>
                  <a:schemeClr val="accent1"/>
                </a:solidFill>
                <a:latin typeface="Arial" panose="020B0604020202020204" pitchFamily="34" charset="0"/>
                <a:cs typeface="Arial" panose="020B0604020202020204" pitchFamily="34" charset="0"/>
              </a:rPr>
              <a:t>specific </a:t>
            </a:r>
            <a:r>
              <a:rPr lang="en-US" sz="2000" b="1" dirty="0" smtClean="0">
                <a:solidFill>
                  <a:schemeClr val="accent1"/>
                </a:solidFill>
                <a:latin typeface="Arial" panose="020B0604020202020204" pitchFamily="34" charset="0"/>
                <a:cs typeface="Arial" panose="020B0604020202020204" pitchFamily="34" charset="0"/>
              </a:rPr>
              <a:t>step-by-step Tool </a:t>
            </a:r>
            <a:r>
              <a:rPr lang="en-US" sz="2000" b="1" dirty="0">
                <a:solidFill>
                  <a:schemeClr val="accent1"/>
                </a:solidFill>
                <a:latin typeface="Arial" panose="020B0604020202020204" pitchFamily="34" charset="0"/>
                <a:cs typeface="Arial" panose="020B0604020202020204" pitchFamily="34" charset="0"/>
              </a:rPr>
              <a:t>for Sustainable Business Planning is available </a:t>
            </a:r>
            <a:r>
              <a:rPr lang="en-US" sz="2000" b="1" dirty="0" smtClean="0">
                <a:solidFill>
                  <a:schemeClr val="accent1"/>
                </a:solidFill>
                <a:latin typeface="Arial" panose="020B0604020202020204" pitchFamily="34" charset="0"/>
                <a:cs typeface="Arial" panose="020B0604020202020204" pitchFamily="34" charset="0"/>
              </a:rPr>
              <a:t>into </a:t>
            </a:r>
            <a:r>
              <a:rPr lang="en-US" sz="2000" b="1" dirty="0">
                <a:solidFill>
                  <a:schemeClr val="accent1"/>
                </a:solidFill>
                <a:latin typeface="Arial" panose="020B0604020202020204" pitchFamily="34" charset="0"/>
                <a:cs typeface="Arial" panose="020B0604020202020204" pitchFamily="34" charset="0"/>
              </a:rPr>
              <a:t>the Online Platform.</a:t>
            </a:r>
          </a:p>
          <a:p>
            <a:pPr algn="just">
              <a:lnSpc>
                <a:spcPts val="3360"/>
              </a:lnSpc>
              <a:spcBef>
                <a:spcPts val="0"/>
              </a:spcBef>
              <a:spcAft>
                <a:spcPts val="1200"/>
              </a:spcAft>
            </a:pPr>
            <a:endParaRPr lang="en-US" sz="2000" dirty="0">
              <a:latin typeface="Arial" panose="020B0604020202020204" pitchFamily="34" charset="0"/>
              <a:cs typeface="Arial" panose="020B0604020202020204" pitchFamily="34" charset="0"/>
            </a:endParaRPr>
          </a:p>
        </p:txBody>
      </p:sp>
      <p:pic>
        <p:nvPicPr>
          <p:cNvPr id="5" name="Imatge 4"/>
          <p:cNvPicPr>
            <a:picLocks noChangeAspect="1"/>
          </p:cNvPicPr>
          <p:nvPr/>
        </p:nvPicPr>
        <p:blipFill>
          <a:blip r:embed="rId3"/>
          <a:stretch>
            <a:fillRect/>
          </a:stretch>
        </p:blipFill>
        <p:spPr>
          <a:xfrm>
            <a:off x="408805" y="2295008"/>
            <a:ext cx="4005273" cy="2394687"/>
          </a:xfrm>
          <a:prstGeom prst="rect">
            <a:avLst/>
          </a:prstGeom>
        </p:spPr>
      </p:pic>
    </p:spTree>
    <p:extLst>
      <p:ext uri="{BB962C8B-B14F-4D97-AF65-F5344CB8AC3E}">
        <p14:creationId xmlns:p14="http://schemas.microsoft.com/office/powerpoint/2010/main" val="15340454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93806" y="734832"/>
            <a:ext cx="4522638" cy="1911169"/>
          </a:xfrm>
        </p:spPr>
        <p:txBody>
          <a:bodyPr/>
          <a:lstStyle/>
          <a:p>
            <a:pPr algn="l"/>
            <a:r>
              <a:rPr lang="en-GB" sz="3800" dirty="0" smtClean="0"/>
              <a:t>Measure and</a:t>
            </a:r>
          </a:p>
          <a:p>
            <a:pPr algn="l"/>
            <a:r>
              <a:rPr lang="en-GB" sz="3800" dirty="0" smtClean="0"/>
              <a:t>Improve</a:t>
            </a:r>
            <a:endParaRPr lang="en-GB" sz="3800" dirty="0"/>
          </a:p>
        </p:txBody>
      </p:sp>
      <p:sp>
        <p:nvSpPr>
          <p:cNvPr id="4" name="Contenidor de text 5"/>
          <p:cNvSpPr>
            <a:spLocks noGrp="1"/>
          </p:cNvSpPr>
          <p:nvPr>
            <p:ph type="body" sz="quarter" idx="4294967295"/>
          </p:nvPr>
        </p:nvSpPr>
        <p:spPr>
          <a:xfrm>
            <a:off x="4988459" y="633744"/>
            <a:ext cx="5776111" cy="5413971"/>
          </a:xfrm>
          <a:prstGeom prst="rect">
            <a:avLst/>
          </a:prstGeom>
        </p:spPr>
        <p:txBody>
          <a:bodyPr/>
          <a:lstStyle/>
          <a:p>
            <a:pPr marL="0" indent="0" algn="just">
              <a:lnSpc>
                <a:spcPts val="3360"/>
              </a:lnSpc>
              <a:spcBef>
                <a:spcPts val="0"/>
              </a:spcBef>
              <a:spcAft>
                <a:spcPts val="1200"/>
              </a:spcAft>
              <a:buNone/>
            </a:pPr>
            <a:r>
              <a:rPr lang="en-US" sz="1800" dirty="0" smtClean="0">
                <a:latin typeface="Arial" panose="020B0604020202020204" pitchFamily="34" charset="0"/>
                <a:cs typeface="Arial" panose="020B0604020202020204" pitchFamily="34" charset="0"/>
              </a:rPr>
              <a:t>In order to measure the impact and the real value created by our business we have to define easy-to-measure, effective and functional indicators.</a:t>
            </a:r>
          </a:p>
          <a:p>
            <a:pPr marL="0" indent="0" algn="just">
              <a:lnSpc>
                <a:spcPts val="3360"/>
              </a:lnSpc>
              <a:spcBef>
                <a:spcPts val="0"/>
              </a:spcBef>
              <a:spcAft>
                <a:spcPts val="1200"/>
              </a:spcAft>
              <a:buNone/>
            </a:pPr>
            <a:r>
              <a:rPr lang="en-US" sz="1800" b="1" dirty="0" smtClean="0">
                <a:latin typeface="Arial" panose="020B0604020202020204" pitchFamily="34" charset="0"/>
                <a:cs typeface="Arial" panose="020B0604020202020204" pitchFamily="34" charset="0"/>
              </a:rPr>
              <a:t>Project Indicators </a:t>
            </a:r>
            <a:r>
              <a:rPr lang="en-US" sz="1800" dirty="0" smtClean="0">
                <a:latin typeface="Arial" panose="020B0604020202020204" pitchFamily="34" charset="0"/>
                <a:cs typeface="Arial" panose="020B0604020202020204" pitchFamily="34" charset="0"/>
              </a:rPr>
              <a:t>will track how we are doing regarding the achievement of our objectives and mission: </a:t>
            </a:r>
            <a:r>
              <a:rPr lang="en-US" sz="1800" i="1" dirty="0" smtClean="0">
                <a:latin typeface="Arial" panose="020B0604020202020204" pitchFamily="34" charset="0"/>
                <a:cs typeface="Arial" panose="020B0604020202020204" pitchFamily="34" charset="0"/>
              </a:rPr>
              <a:t>1) Environmental Challenges; 2) Social Challenges; 3) Customer Needs; 4) Team Motivators</a:t>
            </a:r>
            <a:endParaRPr lang="en-US" sz="1800" i="1" dirty="0">
              <a:latin typeface="Arial" panose="020B0604020202020204" pitchFamily="34" charset="0"/>
              <a:cs typeface="Arial" panose="020B0604020202020204" pitchFamily="34" charset="0"/>
            </a:endParaRPr>
          </a:p>
          <a:p>
            <a:pPr marL="0" indent="0" algn="just">
              <a:lnSpc>
                <a:spcPts val="3360"/>
              </a:lnSpc>
              <a:spcBef>
                <a:spcPts val="0"/>
              </a:spcBef>
              <a:spcAft>
                <a:spcPts val="1200"/>
              </a:spcAft>
              <a:buNone/>
            </a:pPr>
            <a:r>
              <a:rPr lang="en-US" sz="1800" dirty="0" smtClean="0">
                <a:latin typeface="Arial" panose="020B0604020202020204" pitchFamily="34" charset="0"/>
                <a:cs typeface="Arial" panose="020B0604020202020204" pitchFamily="34" charset="0"/>
              </a:rPr>
              <a:t>In addition, specific </a:t>
            </a:r>
            <a:r>
              <a:rPr lang="en-US" sz="1800" b="1" dirty="0" smtClean="0">
                <a:latin typeface="Arial" panose="020B0604020202020204" pitchFamily="34" charset="0"/>
                <a:cs typeface="Arial" panose="020B0604020202020204" pitchFamily="34" charset="0"/>
              </a:rPr>
              <a:t>Environmental Performance Indicators</a:t>
            </a:r>
            <a:r>
              <a:rPr lang="en-US" sz="1800" dirty="0" smtClean="0">
                <a:latin typeface="Arial" panose="020B0604020202020204" pitchFamily="34" charset="0"/>
                <a:cs typeface="Arial" panose="020B0604020202020204" pitchFamily="34" charset="0"/>
              </a:rPr>
              <a:t> will measure our ecological impact.</a:t>
            </a:r>
            <a:endParaRPr lang="en-US" sz="1800" b="1" dirty="0" smtClean="0">
              <a:solidFill>
                <a:schemeClr val="accent1"/>
              </a:solidFill>
              <a:latin typeface="Arial" panose="020B0604020202020204" pitchFamily="34" charset="0"/>
              <a:cs typeface="Arial" panose="020B0604020202020204" pitchFamily="34" charset="0"/>
            </a:endParaRPr>
          </a:p>
          <a:p>
            <a:pPr marL="0" indent="0" algn="just">
              <a:lnSpc>
                <a:spcPts val="3360"/>
              </a:lnSpc>
              <a:spcBef>
                <a:spcPts val="0"/>
              </a:spcBef>
              <a:spcAft>
                <a:spcPts val="1200"/>
              </a:spcAft>
              <a:buNone/>
            </a:pPr>
            <a:r>
              <a:rPr lang="en-US" sz="2000" b="1" dirty="0" smtClean="0">
                <a:solidFill>
                  <a:schemeClr val="accent1"/>
                </a:solidFill>
                <a:latin typeface="Arial" panose="020B0604020202020204" pitchFamily="34" charset="0"/>
                <a:cs typeface="Arial" panose="020B0604020202020204" pitchFamily="34" charset="0"/>
              </a:rPr>
              <a:t>A </a:t>
            </a:r>
            <a:r>
              <a:rPr lang="en-US" sz="2000" b="1" dirty="0">
                <a:solidFill>
                  <a:schemeClr val="accent1"/>
                </a:solidFill>
                <a:latin typeface="Arial" panose="020B0604020202020204" pitchFamily="34" charset="0"/>
                <a:cs typeface="Arial" panose="020B0604020202020204" pitchFamily="34" charset="0"/>
              </a:rPr>
              <a:t>specific Impact Monitoring Tool is available </a:t>
            </a:r>
            <a:r>
              <a:rPr lang="en-US" sz="2000" b="1" dirty="0" smtClean="0">
                <a:solidFill>
                  <a:schemeClr val="accent1"/>
                </a:solidFill>
                <a:latin typeface="Arial" panose="020B0604020202020204" pitchFamily="34" charset="0"/>
                <a:cs typeface="Arial" panose="020B0604020202020204" pitchFamily="34" charset="0"/>
              </a:rPr>
              <a:t>into the </a:t>
            </a:r>
            <a:r>
              <a:rPr lang="en-US" sz="2000" b="1" dirty="0">
                <a:solidFill>
                  <a:schemeClr val="accent1"/>
                </a:solidFill>
                <a:latin typeface="Arial" panose="020B0604020202020204" pitchFamily="34" charset="0"/>
                <a:cs typeface="Arial" panose="020B0604020202020204" pitchFamily="34" charset="0"/>
              </a:rPr>
              <a:t>Online </a:t>
            </a:r>
            <a:r>
              <a:rPr lang="en-US" sz="2000" b="1" dirty="0" smtClean="0">
                <a:solidFill>
                  <a:schemeClr val="accent1"/>
                </a:solidFill>
                <a:latin typeface="Arial" panose="020B0604020202020204" pitchFamily="34" charset="0"/>
                <a:cs typeface="Arial" panose="020B0604020202020204" pitchFamily="34" charset="0"/>
              </a:rPr>
              <a:t>Platform.</a:t>
            </a:r>
            <a:endParaRPr lang="en-US" sz="2000" b="1" dirty="0">
              <a:solidFill>
                <a:schemeClr val="accent1"/>
              </a:solidFill>
              <a:latin typeface="Arial" panose="020B0604020202020204" pitchFamily="34" charset="0"/>
              <a:cs typeface="Arial" panose="020B0604020202020204" pitchFamily="34" charset="0"/>
            </a:endParaRPr>
          </a:p>
          <a:p>
            <a:pPr algn="just">
              <a:lnSpc>
                <a:spcPts val="3360"/>
              </a:lnSpc>
              <a:spcBef>
                <a:spcPts val="0"/>
              </a:spcBef>
              <a:spcAft>
                <a:spcPts val="1200"/>
              </a:spcAft>
            </a:pPr>
            <a:endParaRPr lang="en-US" sz="2000" dirty="0">
              <a:latin typeface="Arial" panose="020B0604020202020204" pitchFamily="34" charset="0"/>
              <a:cs typeface="Arial" panose="020B0604020202020204" pitchFamily="34" charset="0"/>
            </a:endParaRPr>
          </a:p>
        </p:txBody>
      </p:sp>
      <p:pic>
        <p:nvPicPr>
          <p:cNvPr id="9" name="Imatge 8"/>
          <p:cNvPicPr>
            <a:picLocks noChangeAspect="1"/>
          </p:cNvPicPr>
          <p:nvPr/>
        </p:nvPicPr>
        <p:blipFill>
          <a:blip r:embed="rId3"/>
          <a:stretch>
            <a:fillRect/>
          </a:stretch>
        </p:blipFill>
        <p:spPr>
          <a:xfrm>
            <a:off x="293806" y="2058513"/>
            <a:ext cx="3696622" cy="1947683"/>
          </a:xfrm>
          <a:prstGeom prst="rect">
            <a:avLst/>
          </a:prstGeom>
        </p:spPr>
      </p:pic>
    </p:spTree>
    <p:extLst>
      <p:ext uri="{BB962C8B-B14F-4D97-AF65-F5344CB8AC3E}">
        <p14:creationId xmlns:p14="http://schemas.microsoft.com/office/powerpoint/2010/main" val="504581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a:xfrm>
            <a:off x="239485" y="511555"/>
            <a:ext cx="11308081" cy="860425"/>
          </a:xfrm>
        </p:spPr>
        <p:txBody>
          <a:bodyPr/>
          <a:lstStyle/>
          <a:p>
            <a:r>
              <a:rPr lang="en-GB" dirty="0" smtClean="0">
                <a:solidFill>
                  <a:srgbClr val="FFC000"/>
                </a:solidFill>
              </a:rPr>
              <a:t>Homework:</a:t>
            </a:r>
          </a:p>
          <a:p>
            <a:r>
              <a:rPr lang="en-US" sz="3400" dirty="0" smtClean="0">
                <a:solidFill>
                  <a:srgbClr val="FFC000"/>
                </a:solidFill>
              </a:rPr>
              <a:t>Exercise </a:t>
            </a:r>
            <a:r>
              <a:rPr lang="en-US" sz="3400" dirty="0">
                <a:solidFill>
                  <a:srgbClr val="FFC000"/>
                </a:solidFill>
              </a:rPr>
              <a:t>16. Cost </a:t>
            </a:r>
            <a:r>
              <a:rPr lang="en-US" sz="3400" dirty="0" smtClean="0">
                <a:solidFill>
                  <a:srgbClr val="FFC000"/>
                </a:solidFill>
              </a:rPr>
              <a:t>structure</a:t>
            </a:r>
            <a:endParaRPr lang="en-US" sz="3400" dirty="0">
              <a:solidFill>
                <a:srgbClr val="FFC000"/>
              </a:solidFill>
            </a:endParaRPr>
          </a:p>
          <a:p>
            <a:r>
              <a:rPr lang="en-US" sz="3400" dirty="0">
                <a:solidFill>
                  <a:srgbClr val="FFC000"/>
                </a:solidFill>
              </a:rPr>
              <a:t>Exercise 17. Revenue </a:t>
            </a:r>
            <a:r>
              <a:rPr lang="en-US" sz="3400" dirty="0" smtClean="0">
                <a:solidFill>
                  <a:srgbClr val="FFC000"/>
                </a:solidFill>
              </a:rPr>
              <a:t>streams</a:t>
            </a:r>
            <a:endParaRPr lang="en-US" sz="3400" dirty="0">
              <a:solidFill>
                <a:srgbClr val="FFC000"/>
              </a:solidFill>
            </a:endParaRPr>
          </a:p>
          <a:p>
            <a:r>
              <a:rPr lang="en-US" sz="3400" dirty="0">
                <a:solidFill>
                  <a:srgbClr val="FFC000"/>
                </a:solidFill>
              </a:rPr>
              <a:t>Exercise 18. Summary cost and </a:t>
            </a:r>
            <a:r>
              <a:rPr lang="en-US" sz="3400" dirty="0" smtClean="0">
                <a:solidFill>
                  <a:srgbClr val="FFC000"/>
                </a:solidFill>
              </a:rPr>
              <a:t>revenues</a:t>
            </a:r>
          </a:p>
          <a:p>
            <a:r>
              <a:rPr lang="en-US" sz="3400" dirty="0">
                <a:solidFill>
                  <a:srgbClr val="FFC000"/>
                </a:solidFill>
              </a:rPr>
              <a:t>Exercise 19. Test</a:t>
            </a:r>
          </a:p>
          <a:p>
            <a:r>
              <a:rPr lang="en-US" sz="3400" dirty="0">
                <a:solidFill>
                  <a:srgbClr val="FFC000"/>
                </a:solidFill>
              </a:rPr>
              <a:t>Exercise 20. Indicators</a:t>
            </a:r>
          </a:p>
          <a:p>
            <a:endParaRPr lang="en-US" sz="3400" dirty="0">
              <a:solidFill>
                <a:srgbClr val="FFC000"/>
              </a:solidFill>
            </a:endParaRPr>
          </a:p>
          <a:p>
            <a:endParaRPr lang="en-US" sz="3400" dirty="0">
              <a:solidFill>
                <a:srgbClr val="FFC000"/>
              </a:solidFill>
            </a:endParaRPr>
          </a:p>
        </p:txBody>
      </p:sp>
    </p:spTree>
    <p:extLst>
      <p:ext uri="{BB962C8B-B14F-4D97-AF65-F5344CB8AC3E}">
        <p14:creationId xmlns:p14="http://schemas.microsoft.com/office/powerpoint/2010/main" val="3199883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a:xfrm>
            <a:off x="239486" y="614747"/>
            <a:ext cx="4051778" cy="796041"/>
          </a:xfrm>
        </p:spPr>
        <p:txBody>
          <a:bodyPr/>
          <a:lstStyle/>
          <a:p>
            <a:r>
              <a:rPr lang="en-GB" sz="3800" dirty="0" smtClean="0"/>
              <a:t>Agenda</a:t>
            </a:r>
            <a:br>
              <a:rPr lang="en-GB" sz="3800" dirty="0" smtClean="0"/>
            </a:br>
            <a:r>
              <a:rPr lang="en-GB" sz="3800" dirty="0" smtClean="0"/>
              <a:t>Day 4</a:t>
            </a:r>
            <a:endParaRPr lang="en-GB" sz="3800" dirty="0"/>
          </a:p>
        </p:txBody>
      </p:sp>
      <p:pic>
        <p:nvPicPr>
          <p:cNvPr id="3" name="Imatge 2"/>
          <p:cNvPicPr>
            <a:picLocks noChangeAspect="1"/>
          </p:cNvPicPr>
          <p:nvPr/>
        </p:nvPicPr>
        <p:blipFill>
          <a:blip r:embed="rId2"/>
          <a:stretch>
            <a:fillRect/>
          </a:stretch>
        </p:blipFill>
        <p:spPr>
          <a:xfrm>
            <a:off x="3249160" y="614747"/>
            <a:ext cx="8735644" cy="4124901"/>
          </a:xfrm>
          <a:prstGeom prst="rect">
            <a:avLst/>
          </a:prstGeom>
        </p:spPr>
      </p:pic>
    </p:spTree>
    <p:extLst>
      <p:ext uri="{BB962C8B-B14F-4D97-AF65-F5344CB8AC3E}">
        <p14:creationId xmlns:p14="http://schemas.microsoft.com/office/powerpoint/2010/main" val="3603571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p:txBody>
          <a:bodyPr/>
          <a:lstStyle/>
          <a:p>
            <a:r>
              <a:rPr lang="en-GB" dirty="0" smtClean="0">
                <a:solidFill>
                  <a:schemeClr val="accent6">
                    <a:lumMod val="40000"/>
                    <a:lumOff val="60000"/>
                  </a:schemeClr>
                </a:solidFill>
              </a:rPr>
              <a:t>Questions and Answers</a:t>
            </a:r>
          </a:p>
          <a:p>
            <a:r>
              <a:rPr lang="en-GB" dirty="0" smtClean="0">
                <a:solidFill>
                  <a:schemeClr val="accent6">
                    <a:lumMod val="40000"/>
                    <a:lumOff val="60000"/>
                  </a:schemeClr>
                </a:solidFill>
              </a:rPr>
              <a:t>Experience-sharing</a:t>
            </a:r>
            <a:endParaRPr lang="en-GB" dirty="0">
              <a:solidFill>
                <a:schemeClr val="accent6">
                  <a:lumMod val="40000"/>
                  <a:lumOff val="60000"/>
                </a:schemeClr>
              </a:solidFill>
            </a:endParaRPr>
          </a:p>
        </p:txBody>
      </p:sp>
    </p:spTree>
    <p:extLst>
      <p:ext uri="{BB962C8B-B14F-4D97-AF65-F5344CB8AC3E}">
        <p14:creationId xmlns:p14="http://schemas.microsoft.com/office/powerpoint/2010/main" val="867178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tge 7"/>
          <p:cNvPicPr/>
          <p:nvPr/>
        </p:nvPicPr>
        <p:blipFill>
          <a:blip r:embed="rId2"/>
          <a:stretch>
            <a:fillRect/>
          </a:stretch>
        </p:blipFill>
        <p:spPr>
          <a:xfrm>
            <a:off x="7059405" y="3024585"/>
            <a:ext cx="3253882" cy="2479233"/>
          </a:xfrm>
          <a:prstGeom prst="rect">
            <a:avLst/>
          </a:prstGeom>
        </p:spPr>
      </p:pic>
      <p:sp>
        <p:nvSpPr>
          <p:cNvPr id="10" name="Contenidor de text 5"/>
          <p:cNvSpPr>
            <a:spLocks noGrp="1"/>
          </p:cNvSpPr>
          <p:nvPr>
            <p:ph type="body" sz="quarter" idx="4294967295"/>
          </p:nvPr>
        </p:nvSpPr>
        <p:spPr>
          <a:xfrm>
            <a:off x="434566" y="1230236"/>
            <a:ext cx="5893806" cy="4906005"/>
          </a:xfrm>
          <a:prstGeom prst="rect">
            <a:avLst/>
          </a:prstGeom>
        </p:spPr>
        <p:txBody>
          <a:bodyPr/>
          <a:lstStyle/>
          <a:p>
            <a:pPr marL="0" indent="0" algn="just">
              <a:lnSpc>
                <a:spcPct val="100000"/>
              </a:lnSpc>
              <a:spcBef>
                <a:spcPts val="0"/>
              </a:spcBef>
              <a:spcAft>
                <a:spcPts val="1200"/>
              </a:spcAft>
              <a:buNone/>
            </a:pPr>
            <a:r>
              <a:rPr lang="en-US" sz="1600" b="1" dirty="0">
                <a:solidFill>
                  <a:schemeClr val="accent5"/>
                </a:solidFill>
                <a:latin typeface="Arial" panose="020B0604020202020204" pitchFamily="34" charset="0"/>
                <a:cs typeface="Arial" panose="020B0604020202020204" pitchFamily="34" charset="0"/>
              </a:rPr>
              <a:t>GBM</a:t>
            </a:r>
            <a:r>
              <a:rPr lang="en-US" sz="1600" dirty="0">
                <a:latin typeface="Arial" panose="020B0604020202020204" pitchFamily="34" charset="0"/>
                <a:cs typeface="Arial" panose="020B0604020202020204" pitchFamily="34" charset="0"/>
              </a:rPr>
              <a:t> as central design tool in each iteration with 4 main areas:</a:t>
            </a:r>
          </a:p>
          <a:p>
            <a:pPr marL="342900" indent="-342900" algn="just">
              <a:lnSpc>
                <a:spcPct val="100000"/>
              </a:lnSpc>
              <a:spcBef>
                <a:spcPts val="0"/>
              </a:spcBef>
              <a:buFont typeface="+mj-lt"/>
              <a:buAutoNum type="arabicPeriod"/>
            </a:pPr>
            <a:r>
              <a:rPr lang="en-US" sz="1600" b="1" dirty="0">
                <a:solidFill>
                  <a:schemeClr val="accent5"/>
                </a:solidFill>
                <a:latin typeface="Arial" panose="020B0604020202020204" pitchFamily="34" charset="0"/>
                <a:cs typeface="Arial" panose="020B0604020202020204" pitchFamily="34" charset="0"/>
              </a:rPr>
              <a:t>Who?</a:t>
            </a:r>
            <a:r>
              <a:rPr lang="en-US" sz="1600" dirty="0">
                <a:latin typeface="Arial" panose="020B0604020202020204" pitchFamily="34" charset="0"/>
                <a:cs typeface="Arial" panose="020B0604020202020204" pitchFamily="34" charset="0"/>
              </a:rPr>
              <a:t>: Stakeholders and Customers Segments</a:t>
            </a:r>
          </a:p>
          <a:p>
            <a:pPr marL="342900" indent="-342900" algn="just">
              <a:lnSpc>
                <a:spcPct val="100000"/>
              </a:lnSpc>
              <a:spcBef>
                <a:spcPts val="0"/>
              </a:spcBef>
              <a:buFont typeface="+mj-lt"/>
              <a:buAutoNum type="arabicPeriod"/>
            </a:pPr>
            <a:r>
              <a:rPr lang="en-US" sz="1600" b="1" dirty="0">
                <a:solidFill>
                  <a:schemeClr val="accent5"/>
                </a:solidFill>
                <a:latin typeface="Arial" panose="020B0604020202020204" pitchFamily="34" charset="0"/>
                <a:cs typeface="Arial" panose="020B0604020202020204" pitchFamily="34" charset="0"/>
              </a:rPr>
              <a:t>What?</a:t>
            </a:r>
            <a:r>
              <a:rPr lang="en-US" sz="1600" dirty="0">
                <a:latin typeface="Arial" panose="020B0604020202020204" pitchFamily="34" charset="0"/>
                <a:cs typeface="Arial" panose="020B0604020202020204" pitchFamily="34" charset="0"/>
              </a:rPr>
              <a:t>: Value Proposition</a:t>
            </a:r>
          </a:p>
          <a:p>
            <a:pPr marL="342900" indent="-342900" algn="just">
              <a:lnSpc>
                <a:spcPct val="100000"/>
              </a:lnSpc>
              <a:spcBef>
                <a:spcPts val="0"/>
              </a:spcBef>
              <a:buFont typeface="+mj-lt"/>
              <a:buAutoNum type="arabicPeriod"/>
            </a:pPr>
            <a:r>
              <a:rPr lang="en-US" sz="1600" b="1" dirty="0">
                <a:solidFill>
                  <a:schemeClr val="accent5"/>
                </a:solidFill>
                <a:latin typeface="Arial" panose="020B0604020202020204" pitchFamily="34" charset="0"/>
                <a:cs typeface="Arial" panose="020B0604020202020204" pitchFamily="34" charset="0"/>
              </a:rPr>
              <a:t>How?</a:t>
            </a:r>
            <a:r>
              <a:rPr lang="en-US" sz="1600" dirty="0">
                <a:latin typeface="Arial" panose="020B0604020202020204" pitchFamily="34" charset="0"/>
                <a:cs typeface="Arial" panose="020B0604020202020204" pitchFamily="34" charset="0"/>
              </a:rPr>
              <a:t>: Customers relationships and channels, and key activities and resources</a:t>
            </a:r>
          </a:p>
          <a:p>
            <a:pPr marL="342900" indent="-342900" algn="just">
              <a:lnSpc>
                <a:spcPct val="100000"/>
              </a:lnSpc>
              <a:spcBef>
                <a:spcPts val="0"/>
              </a:spcBef>
              <a:buFont typeface="+mj-lt"/>
              <a:buAutoNum type="arabicPeriod"/>
            </a:pPr>
            <a:r>
              <a:rPr lang="en-US" sz="1600" b="1" dirty="0">
                <a:solidFill>
                  <a:schemeClr val="accent5"/>
                </a:solidFill>
                <a:latin typeface="Arial" panose="020B0604020202020204" pitchFamily="34" charset="0"/>
                <a:cs typeface="Arial" panose="020B0604020202020204" pitchFamily="34" charset="0"/>
              </a:rPr>
              <a:t>How?</a:t>
            </a:r>
            <a:r>
              <a:rPr lang="en-US" sz="1600" dirty="0">
                <a:latin typeface="Arial" panose="020B0604020202020204" pitchFamily="34" charset="0"/>
                <a:cs typeface="Arial" panose="020B0604020202020204" pitchFamily="34" charset="0"/>
              </a:rPr>
              <a:t>: Cost structure and revenue stream</a:t>
            </a:r>
          </a:p>
          <a:p>
            <a:pPr marL="0" indent="0" algn="just">
              <a:lnSpc>
                <a:spcPct val="100000"/>
              </a:lnSpc>
              <a:spcBef>
                <a:spcPts val="0"/>
              </a:spcBef>
              <a:buNone/>
            </a:pPr>
            <a:endParaRPr lang="en-US" sz="1600" dirty="0" smtClean="0">
              <a:latin typeface="Arial" panose="020B0604020202020204" pitchFamily="34" charset="0"/>
              <a:cs typeface="Arial" panose="020B0604020202020204" pitchFamily="34" charset="0"/>
            </a:endParaRPr>
          </a:p>
          <a:p>
            <a:pPr algn="just">
              <a:lnSpc>
                <a:spcPct val="100000"/>
              </a:lnSpc>
              <a:spcBef>
                <a:spcPts val="0"/>
              </a:spcBef>
              <a:buFont typeface="Wingdings" panose="05000000000000000000" pitchFamily="2" charset="2"/>
              <a:buChar char="ü"/>
            </a:pPr>
            <a:r>
              <a:rPr lang="en-US" sz="1600" dirty="0" smtClean="0">
                <a:latin typeface="Arial" panose="020B0604020202020204" pitchFamily="34" charset="0"/>
                <a:cs typeface="Arial" panose="020B0604020202020204" pitchFamily="34" charset="0"/>
              </a:rPr>
              <a:t>Green business’ direction has been set (</a:t>
            </a:r>
            <a:r>
              <a:rPr lang="en-US" sz="1600" b="1" dirty="0" smtClean="0">
                <a:solidFill>
                  <a:schemeClr val="accent5"/>
                </a:solidFill>
                <a:latin typeface="Arial" panose="020B0604020202020204" pitchFamily="34" charset="0"/>
                <a:cs typeface="Arial" panose="020B0604020202020204" pitchFamily="34" charset="0"/>
              </a:rPr>
              <a:t>Why?</a:t>
            </a:r>
            <a:r>
              <a:rPr lang="en-US" sz="1600" dirty="0" smtClean="0">
                <a:latin typeface="Arial" panose="020B0604020202020204" pitchFamily="34" charset="0"/>
                <a:cs typeface="Arial" panose="020B0604020202020204" pitchFamily="34" charset="0"/>
              </a:rPr>
              <a:t>). Stakeholders and Customers Segments (</a:t>
            </a:r>
            <a:r>
              <a:rPr lang="en-US" sz="1600" b="1" dirty="0">
                <a:solidFill>
                  <a:schemeClr val="accent5"/>
                </a:solidFill>
                <a:latin typeface="Arial" panose="020B0604020202020204" pitchFamily="34" charset="0"/>
                <a:cs typeface="Arial" panose="020B0604020202020204" pitchFamily="34" charset="0"/>
              </a:rPr>
              <a:t>Who</a:t>
            </a:r>
            <a:r>
              <a:rPr lang="en-US" sz="1600" b="1" dirty="0" smtClean="0">
                <a:solidFill>
                  <a:schemeClr val="accent5"/>
                </a:solidFill>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 Value Proposition </a:t>
            </a:r>
            <a:r>
              <a:rPr lang="en-US" sz="1600" dirty="0">
                <a:latin typeface="Arial" panose="020B0604020202020204" pitchFamily="34" charset="0"/>
                <a:cs typeface="Arial" panose="020B0604020202020204" pitchFamily="34" charset="0"/>
              </a:rPr>
              <a:t>(</a:t>
            </a:r>
            <a:r>
              <a:rPr lang="en-US" sz="1600" b="1" dirty="0" smtClean="0">
                <a:solidFill>
                  <a:schemeClr val="accent5"/>
                </a:solidFill>
                <a:latin typeface="Arial" panose="020B0604020202020204" pitchFamily="34" charset="0"/>
                <a:cs typeface="Arial" panose="020B0604020202020204" pitchFamily="34" charset="0"/>
              </a:rPr>
              <a:t>What?</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Customers relationships and channels, and key activities and </a:t>
            </a:r>
            <a:r>
              <a:rPr lang="en-US" sz="1600" dirty="0" smtClean="0">
                <a:latin typeface="Arial" panose="020B0604020202020204" pitchFamily="34" charset="0"/>
                <a:cs typeface="Arial" panose="020B0604020202020204" pitchFamily="34" charset="0"/>
              </a:rPr>
              <a:t>resources </a:t>
            </a:r>
            <a:r>
              <a:rPr lang="en-US" sz="1600" dirty="0">
                <a:latin typeface="Arial" panose="020B0604020202020204" pitchFamily="34" charset="0"/>
                <a:cs typeface="Arial" panose="020B0604020202020204" pitchFamily="34" charset="0"/>
              </a:rPr>
              <a:t>(</a:t>
            </a:r>
            <a:r>
              <a:rPr lang="en-US" sz="1600" b="1" dirty="0">
                <a:solidFill>
                  <a:schemeClr val="accent5"/>
                </a:solidFill>
                <a:latin typeface="Arial" panose="020B0604020202020204" pitchFamily="34" charset="0"/>
                <a:cs typeface="Arial" panose="020B0604020202020204" pitchFamily="34" charset="0"/>
              </a:rPr>
              <a:t>How</a:t>
            </a:r>
            <a:r>
              <a:rPr lang="en-US" sz="1600" b="1" dirty="0" smtClean="0">
                <a:solidFill>
                  <a:schemeClr val="accent5"/>
                </a:solidFill>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 have been defined and </a:t>
            </a:r>
            <a:r>
              <a:rPr lang="en-US" sz="1600" b="1" dirty="0" smtClean="0">
                <a:solidFill>
                  <a:schemeClr val="accent5"/>
                </a:solidFill>
                <a:latin typeface="Arial" panose="020B0604020202020204" pitchFamily="34" charset="0"/>
                <a:cs typeface="Arial" panose="020B0604020202020204" pitchFamily="34" charset="0"/>
              </a:rPr>
              <a:t>eco-designed</a:t>
            </a:r>
            <a:r>
              <a:rPr lang="en-US" sz="1600" dirty="0" smtClean="0">
                <a:latin typeface="Arial" panose="020B0604020202020204" pitchFamily="34" charset="0"/>
                <a:cs typeface="Arial" panose="020B0604020202020204" pitchFamily="34" charset="0"/>
              </a:rPr>
              <a:t>.</a:t>
            </a:r>
          </a:p>
          <a:p>
            <a:pPr marL="0" indent="0" algn="just">
              <a:lnSpc>
                <a:spcPct val="100000"/>
              </a:lnSpc>
              <a:spcBef>
                <a:spcPts val="0"/>
              </a:spcBef>
              <a:buNone/>
            </a:pPr>
            <a:endParaRPr lang="en-US" sz="16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n-US" sz="1600" dirty="0">
                <a:solidFill>
                  <a:schemeClr val="accent5"/>
                </a:solidFill>
                <a:latin typeface="Arial" panose="020B0604020202020204" pitchFamily="34" charset="0"/>
                <a:cs typeface="Arial" panose="020B0604020202020204" pitchFamily="34" charset="0"/>
              </a:rPr>
              <a:t>Now </a:t>
            </a:r>
            <a:r>
              <a:rPr lang="en-US" sz="1600" dirty="0" smtClean="0">
                <a:solidFill>
                  <a:schemeClr val="accent5"/>
                </a:solidFill>
                <a:latin typeface="Arial" panose="020B0604020202020204" pitchFamily="34" charset="0"/>
                <a:cs typeface="Arial" panose="020B0604020202020204" pitchFamily="34" charset="0"/>
              </a:rPr>
              <a:t>let’s calculate the costs of starting and running our project as well as our expected revenues (</a:t>
            </a:r>
            <a:r>
              <a:rPr lang="en-US" sz="1600" b="1" dirty="0">
                <a:solidFill>
                  <a:schemeClr val="accent5"/>
                </a:solidFill>
                <a:latin typeface="Arial" panose="020B0604020202020204" pitchFamily="34" charset="0"/>
                <a:cs typeface="Arial" panose="020B0604020202020204" pitchFamily="34" charset="0"/>
              </a:rPr>
              <a:t>How</a:t>
            </a:r>
            <a:r>
              <a:rPr lang="en-US" sz="1600" b="1" dirty="0" smtClean="0">
                <a:solidFill>
                  <a:schemeClr val="accent5"/>
                </a:solidFill>
                <a:latin typeface="Arial" panose="020B0604020202020204" pitchFamily="34" charset="0"/>
                <a:cs typeface="Arial" panose="020B0604020202020204" pitchFamily="34" charset="0"/>
              </a:rPr>
              <a:t>?</a:t>
            </a:r>
            <a:r>
              <a:rPr lang="en-US" sz="1600" dirty="0" smtClean="0">
                <a:solidFill>
                  <a:schemeClr val="accent5"/>
                </a:solidFill>
                <a:latin typeface="Arial" panose="020B0604020202020204" pitchFamily="34" charset="0"/>
                <a:cs typeface="Arial" panose="020B0604020202020204" pitchFamily="34" charset="0"/>
              </a:rPr>
              <a:t>). The </a:t>
            </a:r>
            <a:r>
              <a:rPr lang="en-US" sz="1600" dirty="0">
                <a:solidFill>
                  <a:schemeClr val="accent5"/>
                </a:solidFill>
                <a:latin typeface="Arial" panose="020B0604020202020204" pitchFamily="34" charset="0"/>
                <a:cs typeface="Arial" panose="020B0604020202020204" pitchFamily="34" charset="0"/>
              </a:rPr>
              <a:t>cost structure is not a financial plan, but a rough calculation about the costs of the implementation of the </a:t>
            </a:r>
            <a:r>
              <a:rPr lang="en-US" sz="1600" dirty="0" smtClean="0">
                <a:solidFill>
                  <a:schemeClr val="accent5"/>
                </a:solidFill>
                <a:latin typeface="Arial" panose="020B0604020202020204" pitchFamily="34" charset="0"/>
                <a:cs typeface="Arial" panose="020B0604020202020204" pitchFamily="34" charset="0"/>
              </a:rPr>
              <a:t>project. Finally let’s see how to </a:t>
            </a:r>
            <a:r>
              <a:rPr lang="en-US" sz="1600" b="1" dirty="0" smtClean="0">
                <a:solidFill>
                  <a:schemeClr val="accent5"/>
                </a:solidFill>
                <a:latin typeface="Arial" panose="020B0604020202020204" pitchFamily="34" charset="0"/>
                <a:cs typeface="Arial" panose="020B0604020202020204" pitchFamily="34" charset="0"/>
              </a:rPr>
              <a:t>Test</a:t>
            </a:r>
            <a:r>
              <a:rPr lang="en-US" sz="1600" dirty="0" smtClean="0">
                <a:solidFill>
                  <a:schemeClr val="accent5"/>
                </a:solidFill>
                <a:latin typeface="Arial" panose="020B0604020202020204" pitchFamily="34" charset="0"/>
                <a:cs typeface="Arial" panose="020B0604020202020204" pitchFamily="34" charset="0"/>
              </a:rPr>
              <a:t> and </a:t>
            </a:r>
            <a:r>
              <a:rPr lang="en-US" sz="1600" b="1" dirty="0" smtClean="0">
                <a:solidFill>
                  <a:schemeClr val="accent5"/>
                </a:solidFill>
                <a:latin typeface="Arial" panose="020B0604020202020204" pitchFamily="34" charset="0"/>
                <a:cs typeface="Arial" panose="020B0604020202020204" pitchFamily="34" charset="0"/>
              </a:rPr>
              <a:t>Implement</a:t>
            </a:r>
            <a:r>
              <a:rPr lang="en-US" sz="1600" dirty="0" smtClean="0">
                <a:solidFill>
                  <a:schemeClr val="accent5"/>
                </a:solidFill>
                <a:latin typeface="Arial" panose="020B0604020202020204" pitchFamily="34" charset="0"/>
                <a:cs typeface="Arial" panose="020B0604020202020204" pitchFamily="34" charset="0"/>
              </a:rPr>
              <a:t> our GBM as well as </a:t>
            </a:r>
            <a:r>
              <a:rPr lang="en-US" sz="1600" b="1" dirty="0" smtClean="0">
                <a:solidFill>
                  <a:schemeClr val="accent5"/>
                </a:solidFill>
                <a:latin typeface="Arial" panose="020B0604020202020204" pitchFamily="34" charset="0"/>
                <a:cs typeface="Arial" panose="020B0604020202020204" pitchFamily="34" charset="0"/>
              </a:rPr>
              <a:t>Measure and Improve</a:t>
            </a:r>
            <a:r>
              <a:rPr lang="en-US" sz="1600" dirty="0" smtClean="0">
                <a:solidFill>
                  <a:schemeClr val="accent5"/>
                </a:solidFill>
                <a:latin typeface="Arial" panose="020B0604020202020204" pitchFamily="34" charset="0"/>
                <a:cs typeface="Arial" panose="020B0604020202020204" pitchFamily="34" charset="0"/>
              </a:rPr>
              <a:t> our performance.</a:t>
            </a:r>
            <a:endParaRPr lang="en-US" sz="1600" dirty="0">
              <a:solidFill>
                <a:schemeClr val="accent5"/>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n-US" sz="1600" dirty="0">
              <a:solidFill>
                <a:schemeClr val="accent5"/>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n-US" sz="1600" dirty="0">
              <a:latin typeface="Arial" panose="020B0604020202020204" pitchFamily="34" charset="0"/>
              <a:cs typeface="Arial" panose="020B0604020202020204" pitchFamily="34" charset="0"/>
            </a:endParaRPr>
          </a:p>
          <a:p>
            <a:pPr marL="0" indent="0">
              <a:buNone/>
            </a:pPr>
            <a:endParaRPr lang="en-GB" sz="1600" dirty="0"/>
          </a:p>
        </p:txBody>
      </p:sp>
      <p:sp>
        <p:nvSpPr>
          <p:cNvPr id="11" name="Contenidor de text 4"/>
          <p:cNvSpPr>
            <a:spLocks noGrp="1"/>
          </p:cNvSpPr>
          <p:nvPr>
            <p:ph type="body" sz="quarter" idx="14"/>
          </p:nvPr>
        </p:nvSpPr>
        <p:spPr>
          <a:xfrm>
            <a:off x="239485" y="614748"/>
            <a:ext cx="5691052" cy="595744"/>
          </a:xfrm>
        </p:spPr>
        <p:txBody>
          <a:bodyPr/>
          <a:lstStyle/>
          <a:p>
            <a:pPr algn="l"/>
            <a:r>
              <a:rPr lang="en-GB" sz="3800" dirty="0" smtClean="0"/>
              <a:t>Methodological </a:t>
            </a:r>
            <a:r>
              <a:rPr lang="en-GB" sz="3800" dirty="0"/>
              <a:t>reminder</a:t>
            </a:r>
          </a:p>
        </p:txBody>
      </p:sp>
      <p:pic>
        <p:nvPicPr>
          <p:cNvPr id="2" name="Imatge 1"/>
          <p:cNvPicPr>
            <a:picLocks noChangeAspect="1"/>
          </p:cNvPicPr>
          <p:nvPr/>
        </p:nvPicPr>
        <p:blipFill>
          <a:blip r:embed="rId3"/>
          <a:stretch>
            <a:fillRect/>
          </a:stretch>
        </p:blipFill>
        <p:spPr>
          <a:xfrm>
            <a:off x="6854848" y="780345"/>
            <a:ext cx="3585188" cy="1903693"/>
          </a:xfrm>
          <a:prstGeom prst="rect">
            <a:avLst/>
          </a:prstGeom>
        </p:spPr>
      </p:pic>
    </p:spTree>
    <p:extLst>
      <p:ext uri="{BB962C8B-B14F-4D97-AF65-F5344CB8AC3E}">
        <p14:creationId xmlns:p14="http://schemas.microsoft.com/office/powerpoint/2010/main" val="1503379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p:txBody>
          <a:bodyPr/>
          <a:lstStyle/>
          <a:p>
            <a:r>
              <a:rPr lang="en-GB" dirty="0" smtClean="0"/>
              <a:t>10. Costs and Revenues</a:t>
            </a:r>
            <a:endParaRPr lang="en-GB" dirty="0"/>
          </a:p>
        </p:txBody>
      </p:sp>
    </p:spTree>
    <p:extLst>
      <p:ext uri="{BB962C8B-B14F-4D97-AF65-F5344CB8AC3E}">
        <p14:creationId xmlns:p14="http://schemas.microsoft.com/office/powerpoint/2010/main" val="2326991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8"/>
            <a:ext cx="5691052" cy="595744"/>
          </a:xfrm>
        </p:spPr>
        <p:txBody>
          <a:bodyPr/>
          <a:lstStyle/>
          <a:p>
            <a:pPr algn="l"/>
            <a:r>
              <a:rPr lang="en-GB" sz="3800" dirty="0" smtClean="0"/>
              <a:t>Cost Structure</a:t>
            </a:r>
            <a:endParaRPr lang="en-GB" sz="3800" dirty="0"/>
          </a:p>
        </p:txBody>
      </p:sp>
      <p:sp>
        <p:nvSpPr>
          <p:cNvPr id="5" name="Contenidor de text 5"/>
          <p:cNvSpPr>
            <a:spLocks noGrp="1"/>
          </p:cNvSpPr>
          <p:nvPr>
            <p:ph type="body" sz="quarter" idx="4294967295"/>
          </p:nvPr>
        </p:nvSpPr>
        <p:spPr>
          <a:xfrm>
            <a:off x="4105835" y="754890"/>
            <a:ext cx="6496309" cy="5348218"/>
          </a:xfrm>
          <a:prstGeom prst="rect">
            <a:avLst/>
          </a:prstGeom>
        </p:spPr>
        <p:txBody>
          <a:bodyPr/>
          <a:lstStyle/>
          <a:p>
            <a:pPr marL="0" indent="0" algn="just">
              <a:lnSpc>
                <a:spcPts val="3360"/>
              </a:lnSpc>
              <a:spcBef>
                <a:spcPts val="0"/>
              </a:spcBef>
              <a:spcAft>
                <a:spcPts val="600"/>
              </a:spcAft>
              <a:buNone/>
            </a:pPr>
            <a:r>
              <a:rPr lang="en-US" sz="1600" b="1" dirty="0">
                <a:latin typeface="Arial" panose="020B0604020202020204" pitchFamily="34" charset="0"/>
                <a:ea typeface="Times New Roman" charset="0"/>
                <a:cs typeface="Arial" panose="020B0604020202020204" pitchFamily="34" charset="0"/>
              </a:rPr>
              <a:t>Direct vs. indirect </a:t>
            </a:r>
            <a:r>
              <a:rPr lang="en-US" sz="1600" b="1" dirty="0" smtClean="0">
                <a:latin typeface="Arial" panose="020B0604020202020204" pitchFamily="34" charset="0"/>
                <a:ea typeface="Times New Roman" charset="0"/>
                <a:cs typeface="Arial" panose="020B0604020202020204" pitchFamily="34" charset="0"/>
              </a:rPr>
              <a:t>costs</a:t>
            </a:r>
            <a:r>
              <a:rPr lang="en-US" sz="1600" dirty="0" smtClean="0">
                <a:latin typeface="Arial" panose="020B0604020202020204" pitchFamily="34" charset="0"/>
                <a:ea typeface="Times New Roman" charset="0"/>
                <a:cs typeface="Arial" panose="020B0604020202020204" pitchFamily="34" charset="0"/>
              </a:rPr>
              <a:t>. Direct </a:t>
            </a:r>
            <a:r>
              <a:rPr lang="en-US" sz="1600" dirty="0">
                <a:latin typeface="Arial" panose="020B0604020202020204" pitchFamily="34" charset="0"/>
                <a:ea typeface="Times New Roman" charset="0"/>
                <a:cs typeface="Arial" panose="020B0604020202020204" pitchFamily="34" charset="0"/>
              </a:rPr>
              <a:t>costs are costs that can be identified directly with the production of a good or service; e.g. raw materials. Indirect costs are costs that cannot be matched against each product because they need to be paid regardless of whether or not the goods or services are produced; e.g. rent of the building/offices.</a:t>
            </a:r>
          </a:p>
          <a:p>
            <a:pPr marL="0" indent="0" algn="just">
              <a:lnSpc>
                <a:spcPts val="3360"/>
              </a:lnSpc>
              <a:spcBef>
                <a:spcPts val="0"/>
              </a:spcBef>
              <a:spcAft>
                <a:spcPts val="600"/>
              </a:spcAft>
              <a:buNone/>
            </a:pPr>
            <a:r>
              <a:rPr lang="en-US" sz="1600" b="1" dirty="0" smtClean="0">
                <a:latin typeface="Arial" panose="020B0604020202020204" pitchFamily="34" charset="0"/>
                <a:ea typeface="Times New Roman" charset="0"/>
                <a:cs typeface="Arial" panose="020B0604020202020204" pitchFamily="34" charset="0"/>
              </a:rPr>
              <a:t>Opportunity cost</a:t>
            </a:r>
            <a:r>
              <a:rPr lang="en-US" sz="1600" dirty="0" smtClean="0">
                <a:latin typeface="Arial" panose="020B0604020202020204" pitchFamily="34" charset="0"/>
                <a:ea typeface="Times New Roman" charset="0"/>
                <a:cs typeface="Arial" panose="020B0604020202020204" pitchFamily="34" charset="0"/>
              </a:rPr>
              <a:t>. An </a:t>
            </a:r>
            <a:r>
              <a:rPr lang="en-US" sz="1600" dirty="0">
                <a:latin typeface="Arial" panose="020B0604020202020204" pitchFamily="34" charset="0"/>
                <a:ea typeface="Times New Roman" charset="0"/>
                <a:cs typeface="Arial" panose="020B0604020202020204" pitchFamily="34" charset="0"/>
              </a:rPr>
              <a:t>opportunity cost is the loss of potential gain from other alternatives when one alternative is chosen. A business can measure the outcome of a decision by comparing it with the benefits (probably measured in profits or revenue) it could have had if it had taken the next best option. The </a:t>
            </a:r>
            <a:r>
              <a:rPr lang="en-US" sz="1600" dirty="0" smtClean="0">
                <a:latin typeface="Arial" panose="020B0604020202020204" pitchFamily="34" charset="0"/>
                <a:ea typeface="Times New Roman" charset="0"/>
                <a:cs typeface="Arial" panose="020B0604020202020204" pitchFamily="34" charset="0"/>
              </a:rPr>
              <a:t>opportunity cost </a:t>
            </a:r>
            <a:r>
              <a:rPr lang="en-US" sz="1600" dirty="0">
                <a:latin typeface="Arial" panose="020B0604020202020204" pitchFamily="34" charset="0"/>
                <a:ea typeface="Times New Roman" charset="0"/>
                <a:cs typeface="Arial" panose="020B0604020202020204" pitchFamily="34" charset="0"/>
              </a:rPr>
              <a:t>of buying a new piece of machinery might be compared with the benefits of spending the money on a new advertising campaign, for example.</a:t>
            </a:r>
          </a:p>
          <a:p>
            <a:pPr marL="0" indent="0">
              <a:buNone/>
            </a:pPr>
            <a:endParaRPr lang="en-GB" sz="2400" dirty="0"/>
          </a:p>
        </p:txBody>
      </p:sp>
      <p:pic>
        <p:nvPicPr>
          <p:cNvPr id="6" name="Google Shape;197;p25"/>
          <p:cNvPicPr preferRelativeResize="0"/>
          <p:nvPr/>
        </p:nvPicPr>
        <p:blipFill rotWithShape="1">
          <a:blip r:embed="rId3">
            <a:alphaModFix/>
          </a:blip>
          <a:srcRect/>
          <a:stretch/>
        </p:blipFill>
        <p:spPr>
          <a:xfrm>
            <a:off x="340565" y="1493557"/>
            <a:ext cx="1878011" cy="1363660"/>
          </a:xfrm>
          <a:prstGeom prst="rect">
            <a:avLst/>
          </a:prstGeom>
          <a:noFill/>
          <a:ln>
            <a:noFill/>
          </a:ln>
        </p:spPr>
      </p:pic>
    </p:spTree>
    <p:extLst>
      <p:ext uri="{BB962C8B-B14F-4D97-AF65-F5344CB8AC3E}">
        <p14:creationId xmlns:p14="http://schemas.microsoft.com/office/powerpoint/2010/main" val="443072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8"/>
            <a:ext cx="5691052" cy="595744"/>
          </a:xfrm>
        </p:spPr>
        <p:txBody>
          <a:bodyPr/>
          <a:lstStyle/>
          <a:p>
            <a:pPr algn="l"/>
            <a:r>
              <a:rPr lang="en-GB" sz="3800" dirty="0" smtClean="0"/>
              <a:t>Cost Structure</a:t>
            </a:r>
            <a:endParaRPr lang="en-GB" sz="3800" dirty="0"/>
          </a:p>
        </p:txBody>
      </p:sp>
      <p:sp>
        <p:nvSpPr>
          <p:cNvPr id="5" name="Contenidor de text 5"/>
          <p:cNvSpPr>
            <a:spLocks noGrp="1"/>
          </p:cNvSpPr>
          <p:nvPr>
            <p:ph type="body" sz="quarter" idx="4294967295"/>
          </p:nvPr>
        </p:nvSpPr>
        <p:spPr>
          <a:xfrm>
            <a:off x="239485" y="1386638"/>
            <a:ext cx="3182725" cy="2706415"/>
          </a:xfrm>
          <a:prstGeom prst="rect">
            <a:avLst/>
          </a:prstGeom>
        </p:spPr>
        <p:txBody>
          <a:bodyPr/>
          <a:lstStyle/>
          <a:p>
            <a:pPr marL="0" indent="0">
              <a:lnSpc>
                <a:spcPts val="3360"/>
              </a:lnSpc>
              <a:spcBef>
                <a:spcPts val="0"/>
              </a:spcBef>
              <a:spcAft>
                <a:spcPts val="600"/>
              </a:spcAft>
              <a:buNone/>
            </a:pPr>
            <a:r>
              <a:rPr lang="en-US" sz="2400" dirty="0" smtClean="0">
                <a:latin typeface="Arial" panose="020B0604020202020204" pitchFamily="34" charset="0"/>
                <a:ea typeface="Times New Roman" charset="0"/>
                <a:cs typeface="Arial" panose="020B0604020202020204" pitchFamily="34" charset="0"/>
              </a:rPr>
              <a:t>Let’s try to keep a well-balanced cost structure. The more costs we can put on the variable costs side, the better!</a:t>
            </a:r>
            <a:endParaRPr lang="en-GB" sz="2400" dirty="0"/>
          </a:p>
        </p:txBody>
      </p:sp>
      <p:sp>
        <p:nvSpPr>
          <p:cNvPr id="9" name="Contenidor de text 5"/>
          <p:cNvSpPr>
            <a:spLocks noGrp="1"/>
          </p:cNvSpPr>
          <p:nvPr>
            <p:ph type="body" sz="quarter" idx="4294967295"/>
          </p:nvPr>
        </p:nvSpPr>
        <p:spPr>
          <a:xfrm>
            <a:off x="418011" y="5083387"/>
            <a:ext cx="11433330" cy="948650"/>
          </a:xfrm>
          <a:prstGeom prst="rect">
            <a:avLst/>
          </a:prstGeom>
        </p:spPr>
        <p:txBody>
          <a:bodyPr/>
          <a:lstStyle/>
          <a:p>
            <a:pPr marL="0" indent="0" algn="just">
              <a:lnSpc>
                <a:spcPts val="3360"/>
              </a:lnSpc>
              <a:spcBef>
                <a:spcPts val="0"/>
              </a:spcBef>
              <a:buNone/>
            </a:pPr>
            <a:r>
              <a:rPr lang="en-US" sz="1100" b="1" dirty="0" smtClean="0">
                <a:latin typeface="Arial" panose="020B0604020202020204" pitchFamily="34" charset="0"/>
                <a:ea typeface="Times New Roman" charset="0"/>
                <a:cs typeface="Arial" panose="020B0604020202020204" pitchFamily="34" charset="0"/>
              </a:rPr>
              <a:t>Fixed costs:</a:t>
            </a:r>
            <a:r>
              <a:rPr lang="en-US" sz="1100" dirty="0" smtClean="0">
                <a:latin typeface="Arial" panose="020B0604020202020204" pitchFamily="34" charset="0"/>
                <a:ea typeface="Times New Roman" charset="0"/>
                <a:cs typeface="Arial" panose="020B0604020202020204" pitchFamily="34" charset="0"/>
              </a:rPr>
              <a:t> Costs </a:t>
            </a:r>
            <a:r>
              <a:rPr lang="en-US" sz="1100" dirty="0">
                <a:latin typeface="Arial" panose="020B0604020202020204" pitchFamily="34" charset="0"/>
                <a:ea typeface="Times New Roman" charset="0"/>
                <a:cs typeface="Arial" panose="020B0604020202020204" pitchFamily="34" charset="0"/>
              </a:rPr>
              <a:t>that remain the same </a:t>
            </a:r>
            <a:r>
              <a:rPr lang="en-US" sz="1100" dirty="0" smtClean="0">
                <a:latin typeface="Arial" panose="020B0604020202020204" pitchFamily="34" charset="0"/>
                <a:ea typeface="Times New Roman" charset="0"/>
                <a:cs typeface="Arial" panose="020B0604020202020204" pitchFamily="34" charset="0"/>
              </a:rPr>
              <a:t>no matter the </a:t>
            </a:r>
            <a:r>
              <a:rPr lang="en-US" sz="1100" dirty="0">
                <a:latin typeface="Arial" panose="020B0604020202020204" pitchFamily="34" charset="0"/>
                <a:ea typeface="Times New Roman" charset="0"/>
                <a:cs typeface="Arial" panose="020B0604020202020204" pitchFamily="34" charset="0"/>
              </a:rPr>
              <a:t>volume of goods or services produced. </a:t>
            </a:r>
            <a:r>
              <a:rPr lang="en-US" sz="1100" dirty="0" smtClean="0">
                <a:latin typeface="Arial" panose="020B0604020202020204" pitchFamily="34" charset="0"/>
                <a:ea typeface="Times New Roman" charset="0"/>
                <a:cs typeface="Arial" panose="020B0604020202020204" pitchFamily="34" charset="0"/>
              </a:rPr>
              <a:t>Salaries</a:t>
            </a:r>
            <a:r>
              <a:rPr lang="en-US" sz="1100" dirty="0">
                <a:latin typeface="Arial" panose="020B0604020202020204" pitchFamily="34" charset="0"/>
                <a:ea typeface="Times New Roman" charset="0"/>
                <a:cs typeface="Arial" panose="020B0604020202020204" pitchFamily="34" charset="0"/>
              </a:rPr>
              <a:t>, rents, </a:t>
            </a:r>
            <a:r>
              <a:rPr lang="en-US" sz="1100" dirty="0" smtClean="0">
                <a:latin typeface="Arial" panose="020B0604020202020204" pitchFamily="34" charset="0"/>
                <a:ea typeface="Times New Roman" charset="0"/>
                <a:cs typeface="Arial" panose="020B0604020202020204" pitchFamily="34" charset="0"/>
              </a:rPr>
              <a:t>heating, lightning, physical </a:t>
            </a:r>
            <a:r>
              <a:rPr lang="en-US" sz="1100" dirty="0">
                <a:latin typeface="Arial" panose="020B0604020202020204" pitchFamily="34" charset="0"/>
                <a:ea typeface="Times New Roman" charset="0"/>
                <a:cs typeface="Arial" panose="020B0604020202020204" pitchFamily="34" charset="0"/>
              </a:rPr>
              <a:t>manufacturing </a:t>
            </a:r>
            <a:r>
              <a:rPr lang="en-US" sz="1100" dirty="0" smtClean="0">
                <a:latin typeface="Arial" panose="020B0604020202020204" pitchFamily="34" charset="0"/>
                <a:ea typeface="Times New Roman" charset="0"/>
                <a:cs typeface="Arial" panose="020B0604020202020204" pitchFamily="34" charset="0"/>
              </a:rPr>
              <a:t>facilities...</a:t>
            </a:r>
            <a:endParaRPr lang="en-US" sz="1100" dirty="0">
              <a:latin typeface="Arial" panose="020B0604020202020204" pitchFamily="34" charset="0"/>
              <a:ea typeface="Times New Roman" charset="0"/>
              <a:cs typeface="Arial" panose="020B0604020202020204" pitchFamily="34" charset="0"/>
            </a:endParaRPr>
          </a:p>
          <a:p>
            <a:pPr marL="0" indent="0" algn="just">
              <a:lnSpc>
                <a:spcPts val="3360"/>
              </a:lnSpc>
              <a:spcBef>
                <a:spcPts val="0"/>
              </a:spcBef>
              <a:buNone/>
            </a:pPr>
            <a:r>
              <a:rPr lang="en-US" sz="1100" b="1" dirty="0" smtClean="0">
                <a:latin typeface="Arial" panose="020B0604020202020204" pitchFamily="34" charset="0"/>
                <a:ea typeface="Times New Roman" charset="0"/>
                <a:cs typeface="Arial" panose="020B0604020202020204" pitchFamily="34" charset="0"/>
              </a:rPr>
              <a:t>Variable costs:</a:t>
            </a:r>
            <a:r>
              <a:rPr lang="en-US" sz="1100" dirty="0">
                <a:latin typeface="Arial" panose="020B0604020202020204" pitchFamily="34" charset="0"/>
                <a:ea typeface="Times New Roman" charset="0"/>
                <a:cs typeface="Arial" panose="020B0604020202020204" pitchFamily="34" charset="0"/>
              </a:rPr>
              <a:t> Costs that </a:t>
            </a:r>
            <a:r>
              <a:rPr lang="en-US" sz="1100" dirty="0" smtClean="0">
                <a:latin typeface="Arial" panose="020B0604020202020204" pitchFamily="34" charset="0"/>
                <a:ea typeface="Times New Roman" charset="0"/>
                <a:cs typeface="Arial" panose="020B0604020202020204" pitchFamily="34" charset="0"/>
              </a:rPr>
              <a:t>change in proportion of the volume </a:t>
            </a:r>
            <a:r>
              <a:rPr lang="en-US" sz="1100" dirty="0">
                <a:latin typeface="Arial" panose="020B0604020202020204" pitchFamily="34" charset="0"/>
                <a:ea typeface="Times New Roman" charset="0"/>
                <a:cs typeface="Arial" panose="020B0604020202020204" pitchFamily="34" charset="0"/>
              </a:rPr>
              <a:t>of goods or services produced</a:t>
            </a:r>
            <a:r>
              <a:rPr lang="en-US" sz="1100" dirty="0" smtClean="0">
                <a:latin typeface="Arial" panose="020B0604020202020204" pitchFamily="34" charset="0"/>
                <a:ea typeface="Times New Roman" charset="0"/>
                <a:cs typeface="Arial" panose="020B0604020202020204" pitchFamily="34" charset="0"/>
              </a:rPr>
              <a:t>. Production materials and energy, distribution costs, outsourced human resources…</a:t>
            </a:r>
            <a:endParaRPr lang="en-GB" sz="1100" dirty="0"/>
          </a:p>
        </p:txBody>
      </p:sp>
      <p:pic>
        <p:nvPicPr>
          <p:cNvPr id="3" name="Imatge 2"/>
          <p:cNvPicPr>
            <a:picLocks noChangeAspect="1"/>
          </p:cNvPicPr>
          <p:nvPr/>
        </p:nvPicPr>
        <p:blipFill>
          <a:blip r:embed="rId2"/>
          <a:stretch>
            <a:fillRect/>
          </a:stretch>
        </p:blipFill>
        <p:spPr>
          <a:xfrm>
            <a:off x="5061045" y="1094261"/>
            <a:ext cx="5439883" cy="3291167"/>
          </a:xfrm>
          <a:prstGeom prst="rect">
            <a:avLst/>
          </a:prstGeom>
        </p:spPr>
      </p:pic>
    </p:spTree>
    <p:extLst>
      <p:ext uri="{BB962C8B-B14F-4D97-AF65-F5344CB8AC3E}">
        <p14:creationId xmlns:p14="http://schemas.microsoft.com/office/powerpoint/2010/main" val="1091061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8"/>
            <a:ext cx="5691052" cy="595744"/>
          </a:xfrm>
        </p:spPr>
        <p:txBody>
          <a:bodyPr/>
          <a:lstStyle/>
          <a:p>
            <a:pPr algn="l"/>
            <a:r>
              <a:rPr lang="en-GB" sz="3800" dirty="0" smtClean="0"/>
              <a:t>Cost Structure</a:t>
            </a:r>
            <a:endParaRPr lang="en-GB" sz="3800" dirty="0"/>
          </a:p>
        </p:txBody>
      </p:sp>
      <p:sp>
        <p:nvSpPr>
          <p:cNvPr id="5" name="Contenidor de text 5"/>
          <p:cNvSpPr>
            <a:spLocks noGrp="1"/>
          </p:cNvSpPr>
          <p:nvPr>
            <p:ph type="body" sz="quarter" idx="4294967295"/>
          </p:nvPr>
        </p:nvSpPr>
        <p:spPr>
          <a:xfrm>
            <a:off x="239484" y="1386638"/>
            <a:ext cx="5363457" cy="4198374"/>
          </a:xfrm>
          <a:prstGeom prst="rect">
            <a:avLst/>
          </a:prstGeom>
        </p:spPr>
        <p:txBody>
          <a:bodyPr/>
          <a:lstStyle/>
          <a:p>
            <a:pPr marL="0" indent="0">
              <a:lnSpc>
                <a:spcPts val="3360"/>
              </a:lnSpc>
              <a:spcBef>
                <a:spcPts val="0"/>
              </a:spcBef>
              <a:spcAft>
                <a:spcPts val="600"/>
              </a:spcAft>
              <a:buNone/>
            </a:pPr>
            <a:r>
              <a:rPr lang="en-US" sz="2400" dirty="0" smtClean="0">
                <a:latin typeface="Arial" panose="020B0604020202020204" pitchFamily="34" charset="0"/>
                <a:ea typeface="Times New Roman" charset="0"/>
                <a:cs typeface="Arial" panose="020B0604020202020204" pitchFamily="34" charset="0"/>
              </a:rPr>
              <a:t>The cost structure is directly related to the key activities and resources which in turn are related to the value proposition. If something is not affordable, we can go back and revise the activities and resources which have been defined. This is an iterative process that may have an effect on the entire business model.</a:t>
            </a:r>
            <a:endParaRPr lang="en-GB" sz="2400" dirty="0"/>
          </a:p>
        </p:txBody>
      </p:sp>
    </p:spTree>
    <p:extLst>
      <p:ext uri="{BB962C8B-B14F-4D97-AF65-F5344CB8AC3E}">
        <p14:creationId xmlns:p14="http://schemas.microsoft.com/office/powerpoint/2010/main" val="2661338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CDE72D9B86BCF7478FE35F6382F2030B" ma:contentTypeVersion="10" ma:contentTypeDescription="Crear nuevo documento." ma:contentTypeScope="" ma:versionID="db5f238b4c992ca347d1ad6d366ce31a">
  <xsd:schema xmlns:xsd="http://www.w3.org/2001/XMLSchema" xmlns:xs="http://www.w3.org/2001/XMLSchema" xmlns:p="http://schemas.microsoft.com/office/2006/metadata/properties" xmlns:ns2="8db90943-e48f-4afb-9647-7ae1d97de5a2" xmlns:ns3="19efcf70-6170-49d9-a7b1-2caaa10abb93" targetNamespace="http://schemas.microsoft.com/office/2006/metadata/properties" ma:root="true" ma:fieldsID="80e5924a87d84cf5300a55fe741afc2e" ns2:_="" ns3:_="">
    <xsd:import namespace="8db90943-e48f-4afb-9647-7ae1d97de5a2"/>
    <xsd:import namespace="19efcf70-6170-49d9-a7b1-2caaa10abb9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90943-e48f-4afb-9647-7ae1d97de5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efcf70-6170-49d9-a7b1-2caaa10abb93"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818EA6-C528-4B72-8B1E-3ECD2B4FAFF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AE77EAF-CB8A-4252-8D9A-ECFA38B69FBE}">
  <ds:schemaRefs>
    <ds:schemaRef ds:uri="http://schemas.microsoft.com/sharepoint/v3/contenttype/forms"/>
  </ds:schemaRefs>
</ds:datastoreItem>
</file>

<file path=customXml/itemProps3.xml><?xml version="1.0" encoding="utf-8"?>
<ds:datastoreItem xmlns:ds="http://schemas.openxmlformats.org/officeDocument/2006/customXml" ds:itemID="{CCCC9A70-C887-4167-A875-4E6086ED60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90943-e48f-4afb-9647-7ae1d97de5a2"/>
    <ds:schemaRef ds:uri="19efcf70-6170-49d9-a7b1-2caaa10abb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6681</TotalTime>
  <Words>2211</Words>
  <Application>Microsoft Office PowerPoint</Application>
  <PresentationFormat>Grand écran</PresentationFormat>
  <Paragraphs>131</Paragraphs>
  <Slides>27</Slides>
  <Notes>16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27</vt:i4>
      </vt:variant>
    </vt:vector>
  </HeadingPairs>
  <TitlesOfParts>
    <vt:vector size="32" baseType="lpstr">
      <vt:lpstr>Arial</vt:lpstr>
      <vt:lpstr>Calibri</vt:lpstr>
      <vt:lpstr>Times New Roman</vt:lpstr>
      <vt:lpstr>Wingdings</vt:lpstr>
      <vt:lpstr>Custom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Salem , Hichem</cp:lastModifiedBy>
  <cp:revision>394</cp:revision>
  <dcterms:created xsi:type="dcterms:W3CDTF">2020-03-04T12:22:35Z</dcterms:created>
  <dcterms:modified xsi:type="dcterms:W3CDTF">2021-05-14T08:51:49Z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0x010100CDE72D9B86BCF7478FE35F6382F2030B</vt:lpwstr>
  </property>
</Properties>
</file>