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40"/>
  </p:notesMasterIdLst>
  <p:handoutMasterIdLst>
    <p:handoutMasterId r:id="rId41"/>
  </p:handoutMasterIdLst>
  <p:sldIdLst>
    <p:sldId id="256" r:id="rId5"/>
    <p:sldId id="257" r:id="rId6"/>
    <p:sldId id="296" r:id="rId7"/>
    <p:sldId id="259" r:id="rId8"/>
    <p:sldId id="260" r:id="rId9"/>
    <p:sldId id="261" r:id="rId10"/>
    <p:sldId id="262" r:id="rId11"/>
    <p:sldId id="263" r:id="rId12"/>
    <p:sldId id="264" r:id="rId13"/>
    <p:sldId id="266" r:id="rId14"/>
    <p:sldId id="267" r:id="rId15"/>
    <p:sldId id="268" r:id="rId16"/>
    <p:sldId id="269" r:id="rId17"/>
    <p:sldId id="270" r:id="rId18"/>
    <p:sldId id="271" r:id="rId19"/>
    <p:sldId id="272" r:id="rId20"/>
    <p:sldId id="273" r:id="rId21"/>
    <p:sldId id="274" r:id="rId22"/>
    <p:sldId id="275" r:id="rId23"/>
    <p:sldId id="277" r:id="rId24"/>
    <p:sldId id="279" r:id="rId25"/>
    <p:sldId id="280" r:id="rId26"/>
    <p:sldId id="281" r:id="rId27"/>
    <p:sldId id="282" r:id="rId28"/>
    <p:sldId id="284" r:id="rId29"/>
    <p:sldId id="285" r:id="rId30"/>
    <p:sldId id="286" r:id="rId31"/>
    <p:sldId id="287" r:id="rId32"/>
    <p:sldId id="289" r:id="rId33"/>
    <p:sldId id="290" r:id="rId34"/>
    <p:sldId id="291" r:id="rId35"/>
    <p:sldId id="292" r:id="rId36"/>
    <p:sldId id="293" r:id="rId37"/>
    <p:sldId id="294" r:id="rId38"/>
    <p:sldId id="29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em , Hichem" initials="S,H" lastIdx="1" clrIdx="0">
    <p:extLst>
      <p:ext uri="{19B8F6BF-5375-455C-9EA6-DF929625EA0E}">
        <p15:presenceInfo xmlns:p15="http://schemas.microsoft.com/office/powerpoint/2012/main" userId="S-1-5-21-1708537768-838170752-682003330-105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DDB"/>
    <a:srgbClr val="41AD49"/>
    <a:srgbClr val="42A9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D07542-E4EE-4B11-D591-30D4BF61ED8C}" v="5" dt="2020-09-14T09:20:12.750"/>
    <p1510:client id="{6305B450-3762-41C4-1E71-FC6B35E789B1}" v="89" dt="2020-09-14T09:45:58.513"/>
    <p1510:client id="{6A7FB2EC-99E2-4275-9BB9-9F819C73939C}" v="65" dt="2020-09-14T10:44:37.429"/>
    <p1510:client id="{8547072D-A185-4B94-5FAE-77D6A628ABB8}" v="35" dt="2020-09-14T14:30:17.760"/>
    <p1510:client id="{88431D27-B0C9-4E11-07CE-D79B3C83FF1C}" v="93" dt="2020-09-14T15:08:52.471"/>
    <p1510:client id="{CDED4EF7-AC86-49E1-CAD6-96226D73711B}" v="34" dt="2020-09-14T11:34:42.95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81512" autoAdjust="0"/>
  </p:normalViewPr>
  <p:slideViewPr>
    <p:cSldViewPr snapToGrid="0" snapToObjects="1">
      <p:cViewPr varScale="1">
        <p:scale>
          <a:sx n="90" d="100"/>
          <a:sy n="90" d="100"/>
        </p:scale>
        <p:origin x="1374" y="9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sangini, Giorgio" userId="S::gmosangini@gencat.cat::9ed7739b-76c2-4c34-be33-2b8e6f64bba4" providerId="AD" clId="Web-{CDED4EF7-AC86-49E1-CAD6-96226D73711B}"/>
    <pc:docChg chg="modSld">
      <pc:chgData name="Mosangini, Giorgio" userId="S::gmosangini@gencat.cat::9ed7739b-76c2-4c34-be33-2b8e6f64bba4" providerId="AD" clId="Web-{CDED4EF7-AC86-49E1-CAD6-96226D73711B}" dt="2020-09-14T11:34:42.951" v="68" actId="20577"/>
      <pc:docMkLst>
        <pc:docMk/>
      </pc:docMkLst>
      <pc:sldChg chg="modNotes">
        <pc:chgData name="Mosangini, Giorgio" userId="S::gmosangini@gencat.cat::9ed7739b-76c2-4c34-be33-2b8e6f64bba4" providerId="AD" clId="Web-{CDED4EF7-AC86-49E1-CAD6-96226D73711B}" dt="2020-09-14T10:56:44.601" v="2"/>
        <pc:sldMkLst>
          <pc:docMk/>
          <pc:sldMk cId="10880303" sldId="284"/>
        </pc:sldMkLst>
      </pc:sldChg>
      <pc:sldChg chg="modSp">
        <pc:chgData name="Mosangini, Giorgio" userId="S::gmosangini@gencat.cat::9ed7739b-76c2-4c34-be33-2b8e6f64bba4" providerId="AD" clId="Web-{CDED4EF7-AC86-49E1-CAD6-96226D73711B}" dt="2020-09-14T11:20:27.400" v="4" actId="20577"/>
        <pc:sldMkLst>
          <pc:docMk/>
          <pc:sldMk cId="3877294416" sldId="287"/>
        </pc:sldMkLst>
        <pc:spChg chg="mod">
          <ac:chgData name="Mosangini, Giorgio" userId="S::gmosangini@gencat.cat::9ed7739b-76c2-4c34-be33-2b8e6f64bba4" providerId="AD" clId="Web-{CDED4EF7-AC86-49E1-CAD6-96226D73711B}" dt="2020-09-14T11:20:27.400" v="4" actId="20577"/>
          <ac:spMkLst>
            <pc:docMk/>
            <pc:sldMk cId="3877294416" sldId="287"/>
            <ac:spMk id="5" creationId="{00000000-0000-0000-0000-000000000000}"/>
          </ac:spMkLst>
        </pc:spChg>
      </pc:sldChg>
      <pc:sldChg chg="modSp">
        <pc:chgData name="Mosangini, Giorgio" userId="S::gmosangini@gencat.cat::9ed7739b-76c2-4c34-be33-2b8e6f64bba4" providerId="AD" clId="Web-{CDED4EF7-AC86-49E1-CAD6-96226D73711B}" dt="2020-09-14T11:21:29.480" v="7" actId="20577"/>
        <pc:sldMkLst>
          <pc:docMk/>
          <pc:sldMk cId="821564240" sldId="289"/>
        </pc:sldMkLst>
        <pc:spChg chg="mod">
          <ac:chgData name="Mosangini, Giorgio" userId="S::gmosangini@gencat.cat::9ed7739b-76c2-4c34-be33-2b8e6f64bba4" providerId="AD" clId="Web-{CDED4EF7-AC86-49E1-CAD6-96226D73711B}" dt="2020-09-14T11:21:29.480" v="7" actId="20577"/>
          <ac:spMkLst>
            <pc:docMk/>
            <pc:sldMk cId="821564240" sldId="289"/>
            <ac:spMk id="5" creationId="{00000000-0000-0000-0000-000000000000}"/>
          </ac:spMkLst>
        </pc:spChg>
      </pc:sldChg>
      <pc:sldChg chg="modSp modNotes">
        <pc:chgData name="Mosangini, Giorgio" userId="S::gmosangini@gencat.cat::9ed7739b-76c2-4c34-be33-2b8e6f64bba4" providerId="AD" clId="Web-{CDED4EF7-AC86-49E1-CAD6-96226D73711B}" dt="2020-09-14T11:24:00.577" v="25"/>
        <pc:sldMkLst>
          <pc:docMk/>
          <pc:sldMk cId="1582279537" sldId="290"/>
        </pc:sldMkLst>
        <pc:spChg chg="mod">
          <ac:chgData name="Mosangini, Giorgio" userId="S::gmosangini@gencat.cat::9ed7739b-76c2-4c34-be33-2b8e6f64bba4" providerId="AD" clId="Web-{CDED4EF7-AC86-49E1-CAD6-96226D73711B}" dt="2020-09-14T11:23:21.842" v="8" actId="20577"/>
          <ac:spMkLst>
            <pc:docMk/>
            <pc:sldMk cId="1582279537" sldId="290"/>
            <ac:spMk id="5" creationId="{00000000-0000-0000-0000-000000000000}"/>
          </ac:spMkLst>
        </pc:spChg>
      </pc:sldChg>
      <pc:sldChg chg="modSp">
        <pc:chgData name="Mosangini, Giorgio" userId="S::gmosangini@gencat.cat::9ed7739b-76c2-4c34-be33-2b8e6f64bba4" providerId="AD" clId="Web-{CDED4EF7-AC86-49E1-CAD6-96226D73711B}" dt="2020-09-14T11:25:26.766" v="26" actId="20577"/>
        <pc:sldMkLst>
          <pc:docMk/>
          <pc:sldMk cId="899211265" sldId="291"/>
        </pc:sldMkLst>
        <pc:spChg chg="mod">
          <ac:chgData name="Mosangini, Giorgio" userId="S::gmosangini@gencat.cat::9ed7739b-76c2-4c34-be33-2b8e6f64bba4" providerId="AD" clId="Web-{CDED4EF7-AC86-49E1-CAD6-96226D73711B}" dt="2020-09-14T11:25:26.766" v="26" actId="20577"/>
          <ac:spMkLst>
            <pc:docMk/>
            <pc:sldMk cId="899211265" sldId="291"/>
            <ac:spMk id="5" creationId="{00000000-0000-0000-0000-000000000000}"/>
          </ac:spMkLst>
        </pc:spChg>
      </pc:sldChg>
      <pc:sldChg chg="modNotes">
        <pc:chgData name="Mosangini, Giorgio" userId="S::gmosangini@gencat.cat::9ed7739b-76c2-4c34-be33-2b8e6f64bba4" providerId="AD" clId="Web-{CDED4EF7-AC86-49E1-CAD6-96226D73711B}" dt="2020-09-14T11:29:32.209" v="41"/>
        <pc:sldMkLst>
          <pc:docMk/>
          <pc:sldMk cId="487507762" sldId="292"/>
        </pc:sldMkLst>
      </pc:sldChg>
      <pc:sldChg chg="modSp">
        <pc:chgData name="Mosangini, Giorgio" userId="S::gmosangini@gencat.cat::9ed7739b-76c2-4c34-be33-2b8e6f64bba4" providerId="AD" clId="Web-{CDED4EF7-AC86-49E1-CAD6-96226D73711B}" dt="2020-09-14T11:34:42.951" v="68" actId="20577"/>
        <pc:sldMkLst>
          <pc:docMk/>
          <pc:sldMk cId="3054846614" sldId="293"/>
        </pc:sldMkLst>
        <pc:spChg chg="mod">
          <ac:chgData name="Mosangini, Giorgio" userId="S::gmosangini@gencat.cat::9ed7739b-76c2-4c34-be33-2b8e6f64bba4" providerId="AD" clId="Web-{CDED4EF7-AC86-49E1-CAD6-96226D73711B}" dt="2020-09-14T11:34:42.951" v="68" actId="20577"/>
          <ac:spMkLst>
            <pc:docMk/>
            <pc:sldMk cId="3054846614" sldId="293"/>
            <ac:spMk id="6" creationId="{00000000-0000-0000-0000-000000000000}"/>
          </ac:spMkLst>
        </pc:spChg>
      </pc:sldChg>
    </pc:docChg>
  </pc:docChgLst>
  <pc:docChgLst>
    <pc:chgData name="Mosangini, Giorgio" userId="S::gmosangini@gencat.cat::9ed7739b-76c2-4c34-be33-2b8e6f64bba4" providerId="AD" clId="Web-{6A7FB2EC-99E2-4275-9BB9-9F819C73939C}"/>
    <pc:docChg chg="modSld">
      <pc:chgData name="Mosangini, Giorgio" userId="S::gmosangini@gencat.cat::9ed7739b-76c2-4c34-be33-2b8e6f64bba4" providerId="AD" clId="Web-{6A7FB2EC-99E2-4275-9BB9-9F819C73939C}" dt="2020-09-14T10:44:37.398" v="413" actId="20577"/>
      <pc:docMkLst>
        <pc:docMk/>
      </pc:docMkLst>
      <pc:sldChg chg="modNotes">
        <pc:chgData name="Mosangini, Giorgio" userId="S::gmosangini@gencat.cat::9ed7739b-76c2-4c34-be33-2b8e6f64bba4" providerId="AD" clId="Web-{6A7FB2EC-99E2-4275-9BB9-9F819C73939C}" dt="2020-09-14T09:57:44.935" v="231"/>
        <pc:sldMkLst>
          <pc:docMk/>
          <pc:sldMk cId="3042592330" sldId="269"/>
        </pc:sldMkLst>
      </pc:sldChg>
      <pc:sldChg chg="addSp delSp modSp">
        <pc:chgData name="Mosangini, Giorgio" userId="S::gmosangini@gencat.cat::9ed7739b-76c2-4c34-be33-2b8e6f64bba4" providerId="AD" clId="Web-{6A7FB2EC-99E2-4275-9BB9-9F819C73939C}" dt="2020-09-14T10:05:07.303" v="239" actId="1076"/>
        <pc:sldMkLst>
          <pc:docMk/>
          <pc:sldMk cId="2864324641" sldId="270"/>
        </pc:sldMkLst>
        <pc:spChg chg="mod">
          <ac:chgData name="Mosangini, Giorgio" userId="S::gmosangini@gencat.cat::9ed7739b-76c2-4c34-be33-2b8e6f64bba4" providerId="AD" clId="Web-{6A7FB2EC-99E2-4275-9BB9-9F819C73939C}" dt="2020-09-14T09:50:25.957" v="0" actId="20577"/>
          <ac:spMkLst>
            <pc:docMk/>
            <pc:sldMk cId="2864324641" sldId="270"/>
            <ac:spMk id="5" creationId="{00000000-0000-0000-0000-000000000000}"/>
          </ac:spMkLst>
        </pc:spChg>
        <pc:spChg chg="mod">
          <ac:chgData name="Mosangini, Giorgio" userId="S::gmosangini@gencat.cat::9ed7739b-76c2-4c34-be33-2b8e6f64bba4" providerId="AD" clId="Web-{6A7FB2EC-99E2-4275-9BB9-9F819C73939C}" dt="2020-09-14T09:57:53.498" v="232" actId="20577"/>
          <ac:spMkLst>
            <pc:docMk/>
            <pc:sldMk cId="2864324641" sldId="270"/>
            <ac:spMk id="6" creationId="{00000000-0000-0000-0000-000000000000}"/>
          </ac:spMkLst>
        </pc:spChg>
        <pc:picChg chg="add mod">
          <ac:chgData name="Mosangini, Giorgio" userId="S::gmosangini@gencat.cat::9ed7739b-76c2-4c34-be33-2b8e6f64bba4" providerId="AD" clId="Web-{6A7FB2EC-99E2-4275-9BB9-9F819C73939C}" dt="2020-09-14T10:05:07.303" v="239" actId="1076"/>
          <ac:picMkLst>
            <pc:docMk/>
            <pc:sldMk cId="2864324641" sldId="270"/>
            <ac:picMk id="2" creationId="{3AFB98A6-D972-4509-BA05-3CEC8E1CD9C9}"/>
          </ac:picMkLst>
        </pc:picChg>
        <pc:picChg chg="del">
          <ac:chgData name="Mosangini, Giorgio" userId="S::gmosangini@gencat.cat::9ed7739b-76c2-4c34-be33-2b8e6f64bba4" providerId="AD" clId="Web-{6A7FB2EC-99E2-4275-9BB9-9F819C73939C}" dt="2020-09-14T10:04:47.959" v="233"/>
          <ac:picMkLst>
            <pc:docMk/>
            <pc:sldMk cId="2864324641" sldId="270"/>
            <ac:picMk id="7" creationId="{00000000-0000-0000-0000-000000000000}"/>
          </ac:picMkLst>
        </pc:picChg>
      </pc:sldChg>
      <pc:sldChg chg="modSp modNotes">
        <pc:chgData name="Mosangini, Giorgio" userId="S::gmosangini@gencat.cat::9ed7739b-76c2-4c34-be33-2b8e6f64bba4" providerId="AD" clId="Web-{6A7FB2EC-99E2-4275-9BB9-9F819C73939C}" dt="2020-09-14T10:20:20.353" v="249"/>
        <pc:sldMkLst>
          <pc:docMk/>
          <pc:sldMk cId="710183679" sldId="271"/>
        </pc:sldMkLst>
        <pc:spChg chg="mod">
          <ac:chgData name="Mosangini, Giorgio" userId="S::gmosangini@gencat.cat::9ed7739b-76c2-4c34-be33-2b8e6f64bba4" providerId="AD" clId="Web-{6A7FB2EC-99E2-4275-9BB9-9F819C73939C}" dt="2020-09-14T10:06:34.180" v="240" actId="20577"/>
          <ac:spMkLst>
            <pc:docMk/>
            <pc:sldMk cId="710183679" sldId="271"/>
            <ac:spMk id="7" creationId="{00000000-0000-0000-0000-000000000000}"/>
          </ac:spMkLst>
        </pc:spChg>
      </pc:sldChg>
      <pc:sldChg chg="modSp modNotes">
        <pc:chgData name="Mosangini, Giorgio" userId="S::gmosangini@gencat.cat::9ed7739b-76c2-4c34-be33-2b8e6f64bba4" providerId="AD" clId="Web-{6A7FB2EC-99E2-4275-9BB9-9F819C73939C}" dt="2020-09-14T10:24:22.733" v="304" actId="20577"/>
        <pc:sldMkLst>
          <pc:docMk/>
          <pc:sldMk cId="1443338659" sldId="272"/>
        </pc:sldMkLst>
        <pc:spChg chg="mod">
          <ac:chgData name="Mosangini, Giorgio" userId="S::gmosangini@gencat.cat::9ed7739b-76c2-4c34-be33-2b8e6f64bba4" providerId="AD" clId="Web-{6A7FB2EC-99E2-4275-9BB9-9F819C73939C}" dt="2020-09-14T10:24:22.733" v="304" actId="20577"/>
          <ac:spMkLst>
            <pc:docMk/>
            <pc:sldMk cId="1443338659" sldId="272"/>
            <ac:spMk id="6" creationId="{00000000-0000-0000-0000-000000000000}"/>
          </ac:spMkLst>
        </pc:spChg>
      </pc:sldChg>
      <pc:sldChg chg="modSp modNotes">
        <pc:chgData name="Mosangini, Giorgio" userId="S::gmosangini@gencat.cat::9ed7739b-76c2-4c34-be33-2b8e6f64bba4" providerId="AD" clId="Web-{6A7FB2EC-99E2-4275-9BB9-9F819C73939C}" dt="2020-09-14T10:27:08.033" v="338" actId="20577"/>
        <pc:sldMkLst>
          <pc:docMk/>
          <pc:sldMk cId="4213244556" sldId="273"/>
        </pc:sldMkLst>
        <pc:spChg chg="mod">
          <ac:chgData name="Mosangini, Giorgio" userId="S::gmosangini@gencat.cat::9ed7739b-76c2-4c34-be33-2b8e6f64bba4" providerId="AD" clId="Web-{6A7FB2EC-99E2-4275-9BB9-9F819C73939C}" dt="2020-09-14T10:27:08.033" v="338" actId="20577"/>
          <ac:spMkLst>
            <pc:docMk/>
            <pc:sldMk cId="4213244556" sldId="273"/>
            <ac:spMk id="5" creationId="{00000000-0000-0000-0000-000000000000}"/>
          </ac:spMkLst>
        </pc:spChg>
        <pc:spChg chg="mod">
          <ac:chgData name="Mosangini, Giorgio" userId="S::gmosangini@gencat.cat::9ed7739b-76c2-4c34-be33-2b8e6f64bba4" providerId="AD" clId="Web-{6A7FB2EC-99E2-4275-9BB9-9F819C73939C}" dt="2020-09-14T10:25:11.093" v="319" actId="20577"/>
          <ac:spMkLst>
            <pc:docMk/>
            <pc:sldMk cId="4213244556" sldId="273"/>
            <ac:spMk id="7" creationId="{00000000-0000-0000-0000-000000000000}"/>
          </ac:spMkLst>
        </pc:spChg>
      </pc:sldChg>
      <pc:sldChg chg="modSp">
        <pc:chgData name="Mosangini, Giorgio" userId="S::gmosangini@gencat.cat::9ed7739b-76c2-4c34-be33-2b8e6f64bba4" providerId="AD" clId="Web-{6A7FB2EC-99E2-4275-9BB9-9F819C73939C}" dt="2020-09-14T10:27:40.096" v="339" actId="20577"/>
        <pc:sldMkLst>
          <pc:docMk/>
          <pc:sldMk cId="32032668" sldId="274"/>
        </pc:sldMkLst>
        <pc:spChg chg="mod">
          <ac:chgData name="Mosangini, Giorgio" userId="S::gmosangini@gencat.cat::9ed7739b-76c2-4c34-be33-2b8e6f64bba4" providerId="AD" clId="Web-{6A7FB2EC-99E2-4275-9BB9-9F819C73939C}" dt="2020-09-14T10:27:40.096" v="339" actId="20577"/>
          <ac:spMkLst>
            <pc:docMk/>
            <pc:sldMk cId="32032668" sldId="274"/>
            <ac:spMk id="6" creationId="{00000000-0000-0000-0000-000000000000}"/>
          </ac:spMkLst>
        </pc:spChg>
      </pc:sldChg>
      <pc:sldChg chg="modSp modNotes">
        <pc:chgData name="Mosangini, Giorgio" userId="S::gmosangini@gencat.cat::9ed7739b-76c2-4c34-be33-2b8e6f64bba4" providerId="AD" clId="Web-{6A7FB2EC-99E2-4275-9BB9-9F819C73939C}" dt="2020-09-14T10:37:43.593" v="348" actId="20577"/>
        <pc:sldMkLst>
          <pc:docMk/>
          <pc:sldMk cId="1049312059" sldId="277"/>
        </pc:sldMkLst>
        <pc:spChg chg="mod">
          <ac:chgData name="Mosangini, Giorgio" userId="S::gmosangini@gencat.cat::9ed7739b-76c2-4c34-be33-2b8e6f64bba4" providerId="AD" clId="Web-{6A7FB2EC-99E2-4275-9BB9-9F819C73939C}" dt="2020-09-14T10:37:43.593" v="348" actId="20577"/>
          <ac:spMkLst>
            <pc:docMk/>
            <pc:sldMk cId="1049312059" sldId="277"/>
            <ac:spMk id="5" creationId="{00000000-0000-0000-0000-000000000000}"/>
          </ac:spMkLst>
        </pc:spChg>
      </pc:sldChg>
      <pc:sldChg chg="modSp">
        <pc:chgData name="Mosangini, Giorgio" userId="S::gmosangini@gencat.cat::9ed7739b-76c2-4c34-be33-2b8e6f64bba4" providerId="AD" clId="Web-{6A7FB2EC-99E2-4275-9BB9-9F819C73939C}" dt="2020-09-14T10:38:49.297" v="354" actId="20577"/>
        <pc:sldMkLst>
          <pc:docMk/>
          <pc:sldMk cId="1749196592" sldId="279"/>
        </pc:sldMkLst>
        <pc:spChg chg="mod">
          <ac:chgData name="Mosangini, Giorgio" userId="S::gmosangini@gencat.cat::9ed7739b-76c2-4c34-be33-2b8e6f64bba4" providerId="AD" clId="Web-{6A7FB2EC-99E2-4275-9BB9-9F819C73939C}" dt="2020-09-14T10:38:49.297" v="354" actId="20577"/>
          <ac:spMkLst>
            <pc:docMk/>
            <pc:sldMk cId="1749196592" sldId="279"/>
            <ac:spMk id="6" creationId="{00000000-0000-0000-0000-000000000000}"/>
          </ac:spMkLst>
        </pc:spChg>
      </pc:sldChg>
      <pc:sldChg chg="modSp modNotes">
        <pc:chgData name="Mosangini, Giorgio" userId="S::gmosangini@gencat.cat::9ed7739b-76c2-4c34-be33-2b8e6f64bba4" providerId="AD" clId="Web-{6A7FB2EC-99E2-4275-9BB9-9F819C73939C}" dt="2020-09-14T10:44:30.445" v="412" actId="20577"/>
        <pc:sldMkLst>
          <pc:docMk/>
          <pc:sldMk cId="2244907233" sldId="281"/>
        </pc:sldMkLst>
        <pc:spChg chg="mod">
          <ac:chgData name="Mosangini, Giorgio" userId="S::gmosangini@gencat.cat::9ed7739b-76c2-4c34-be33-2b8e6f64bba4" providerId="AD" clId="Web-{6A7FB2EC-99E2-4275-9BB9-9F819C73939C}" dt="2020-09-14T10:44:30.445" v="412" actId="20577"/>
          <ac:spMkLst>
            <pc:docMk/>
            <pc:sldMk cId="2244907233" sldId="281"/>
            <ac:spMk id="6" creationId="{00000000-0000-0000-0000-000000000000}"/>
          </ac:spMkLst>
        </pc:spChg>
      </pc:sldChg>
      <pc:sldChg chg="modSp">
        <pc:chgData name="Mosangini, Giorgio" userId="S::gmosangini@gencat.cat::9ed7739b-76c2-4c34-be33-2b8e6f64bba4" providerId="AD" clId="Web-{6A7FB2EC-99E2-4275-9BB9-9F819C73939C}" dt="2020-09-14T10:44:37.398" v="413" actId="20577"/>
        <pc:sldMkLst>
          <pc:docMk/>
          <pc:sldMk cId="2975287689" sldId="282"/>
        </pc:sldMkLst>
        <pc:spChg chg="mod">
          <ac:chgData name="Mosangini, Giorgio" userId="S::gmosangini@gencat.cat::9ed7739b-76c2-4c34-be33-2b8e6f64bba4" providerId="AD" clId="Web-{6A7FB2EC-99E2-4275-9BB9-9F819C73939C}" dt="2020-09-14T10:44:37.398" v="413" actId="20577"/>
          <ac:spMkLst>
            <pc:docMk/>
            <pc:sldMk cId="2975287689" sldId="282"/>
            <ac:spMk id="6" creationId="{00000000-0000-0000-0000-000000000000}"/>
          </ac:spMkLst>
        </pc:spChg>
        <pc:spChg chg="mod">
          <ac:chgData name="Mosangini, Giorgio" userId="S::gmosangini@gencat.cat::9ed7739b-76c2-4c34-be33-2b8e6f64bba4" providerId="AD" clId="Web-{6A7FB2EC-99E2-4275-9BB9-9F819C73939C}" dt="2020-09-14T10:44:21.820" v="409" actId="20577"/>
          <ac:spMkLst>
            <pc:docMk/>
            <pc:sldMk cId="2975287689" sldId="282"/>
            <ac:spMk id="7" creationId="{00000000-0000-0000-0000-000000000000}"/>
          </ac:spMkLst>
        </pc:spChg>
      </pc:sldChg>
    </pc:docChg>
  </pc:docChgLst>
  <pc:docChgLst>
    <pc:chgData name="Mosangini, Giorgio" userId="S::gmosangini@gencat.cat::9ed7739b-76c2-4c34-be33-2b8e6f64bba4" providerId="AD" clId="Web-{88431D27-B0C9-4E11-07CE-D79B3C83FF1C}"/>
    <pc:docChg chg="modSld">
      <pc:chgData name="Mosangini, Giorgio" userId="S::gmosangini@gencat.cat::9ed7739b-76c2-4c34-be33-2b8e6f64bba4" providerId="AD" clId="Web-{88431D27-B0C9-4E11-07CE-D79B3C83FF1C}" dt="2020-09-14T15:08:52.471" v="90" actId="20577"/>
      <pc:docMkLst>
        <pc:docMk/>
      </pc:docMkLst>
      <pc:sldChg chg="modSp">
        <pc:chgData name="Mosangini, Giorgio" userId="S::gmosangini@gencat.cat::9ed7739b-76c2-4c34-be33-2b8e6f64bba4" providerId="AD" clId="Web-{88431D27-B0C9-4E11-07CE-D79B3C83FF1C}" dt="2020-09-14T15:08:43.252" v="88" actId="20577"/>
        <pc:sldMkLst>
          <pc:docMk/>
          <pc:sldMk cId="3054846614" sldId="293"/>
        </pc:sldMkLst>
        <pc:spChg chg="mod">
          <ac:chgData name="Mosangini, Giorgio" userId="S::gmosangini@gencat.cat::9ed7739b-76c2-4c34-be33-2b8e6f64bba4" providerId="AD" clId="Web-{88431D27-B0C9-4E11-07CE-D79B3C83FF1C}" dt="2020-09-14T15:08:43.252" v="88" actId="20577"/>
          <ac:spMkLst>
            <pc:docMk/>
            <pc:sldMk cId="3054846614" sldId="293"/>
            <ac:spMk id="6" creationId="{00000000-0000-0000-0000-000000000000}"/>
          </ac:spMkLst>
        </pc:spChg>
        <pc:spChg chg="mod">
          <ac:chgData name="Mosangini, Giorgio" userId="S::gmosangini@gencat.cat::9ed7739b-76c2-4c34-be33-2b8e6f64bba4" providerId="AD" clId="Web-{88431D27-B0C9-4E11-07CE-D79B3C83FF1C}" dt="2020-09-14T15:07:16.235" v="86" actId="20577"/>
          <ac:spMkLst>
            <pc:docMk/>
            <pc:sldMk cId="3054846614" sldId="293"/>
            <ac:spMk id="7" creationId="{00000000-0000-0000-0000-000000000000}"/>
          </ac:spMkLst>
        </pc:spChg>
      </pc:sldChg>
      <pc:sldChg chg="modSp">
        <pc:chgData name="Mosangini, Giorgio" userId="S::gmosangini@gencat.cat::9ed7739b-76c2-4c34-be33-2b8e6f64bba4" providerId="AD" clId="Web-{88431D27-B0C9-4E11-07CE-D79B3C83FF1C}" dt="2020-09-14T15:08:52.471" v="90" actId="20577"/>
        <pc:sldMkLst>
          <pc:docMk/>
          <pc:sldMk cId="3914161643" sldId="294"/>
        </pc:sldMkLst>
        <pc:spChg chg="mod">
          <ac:chgData name="Mosangini, Giorgio" userId="S::gmosangini@gencat.cat::9ed7739b-76c2-4c34-be33-2b8e6f64bba4" providerId="AD" clId="Web-{88431D27-B0C9-4E11-07CE-D79B3C83FF1C}" dt="2020-09-14T15:08:52.471" v="90" actId="20577"/>
          <ac:spMkLst>
            <pc:docMk/>
            <pc:sldMk cId="3914161643" sldId="294"/>
            <ac:spMk id="6" creationId="{00000000-0000-0000-0000-000000000000}"/>
          </ac:spMkLst>
        </pc:spChg>
      </pc:sldChg>
    </pc:docChg>
  </pc:docChgLst>
  <pc:docChgLst>
    <pc:chgData name="Mosangini, Giorgio" userId="S::gmosangini@gencat.cat::9ed7739b-76c2-4c34-be33-2b8e6f64bba4" providerId="AD" clId="Web-{37D07542-E4EE-4B11-D591-30D4BF61ED8C}"/>
    <pc:docChg chg="modSld">
      <pc:chgData name="Mosangini, Giorgio" userId="S::gmosangini@gencat.cat::9ed7739b-76c2-4c34-be33-2b8e6f64bba4" providerId="AD" clId="Web-{37D07542-E4EE-4B11-D591-30D4BF61ED8C}" dt="2020-09-14T09:20:12.641" v="3" actId="1076"/>
      <pc:docMkLst>
        <pc:docMk/>
      </pc:docMkLst>
      <pc:sldChg chg="modSp">
        <pc:chgData name="Mosangini, Giorgio" userId="S::gmosangini@gencat.cat::9ed7739b-76c2-4c34-be33-2b8e6f64bba4" providerId="AD" clId="Web-{37D07542-E4EE-4B11-D591-30D4BF61ED8C}" dt="2020-09-14T09:20:12.641" v="3" actId="1076"/>
        <pc:sldMkLst>
          <pc:docMk/>
          <pc:sldMk cId="2261686060" sldId="296"/>
        </pc:sldMkLst>
        <pc:spChg chg="mod">
          <ac:chgData name="Mosangini, Giorgio" userId="S::gmosangini@gencat.cat::9ed7739b-76c2-4c34-be33-2b8e6f64bba4" providerId="AD" clId="Web-{37D07542-E4EE-4B11-D591-30D4BF61ED8C}" dt="2020-09-14T09:20:12.641" v="3" actId="1076"/>
          <ac:spMkLst>
            <pc:docMk/>
            <pc:sldMk cId="2261686060" sldId="296"/>
            <ac:spMk id="6" creationId="{00000000-0000-0000-0000-000000000000}"/>
          </ac:spMkLst>
        </pc:spChg>
      </pc:sldChg>
    </pc:docChg>
  </pc:docChgLst>
  <pc:docChgLst>
    <pc:chgData name="Mosangini, Giorgio" userId="S::gmosangini@gencat.cat::9ed7739b-76c2-4c34-be33-2b8e6f64bba4" providerId="AD" clId="Web-{6305B450-3762-41C4-1E71-FC6B35E789B1}"/>
    <pc:docChg chg="modSld">
      <pc:chgData name="Mosangini, Giorgio" userId="S::gmosangini@gencat.cat::9ed7739b-76c2-4c34-be33-2b8e6f64bba4" providerId="AD" clId="Web-{6305B450-3762-41C4-1E71-FC6B35E789B1}" dt="2020-09-14T09:45:57.154" v="85"/>
      <pc:docMkLst>
        <pc:docMk/>
      </pc:docMkLst>
      <pc:sldChg chg="modSp">
        <pc:chgData name="Mosangini, Giorgio" userId="S::gmosangini@gencat.cat::9ed7739b-76c2-4c34-be33-2b8e6f64bba4" providerId="AD" clId="Web-{6305B450-3762-41C4-1E71-FC6B35E789B1}" dt="2020-09-14T09:23:31.540" v="5" actId="20577"/>
        <pc:sldMkLst>
          <pc:docMk/>
          <pc:sldMk cId="2011958844" sldId="259"/>
        </pc:sldMkLst>
        <pc:spChg chg="mod">
          <ac:chgData name="Mosangini, Giorgio" userId="S::gmosangini@gencat.cat::9ed7739b-76c2-4c34-be33-2b8e6f64bba4" providerId="AD" clId="Web-{6305B450-3762-41C4-1E71-FC6B35E789B1}" dt="2020-09-14T09:23:31.540" v="5" actId="20577"/>
          <ac:spMkLst>
            <pc:docMk/>
            <pc:sldMk cId="2011958844" sldId="259"/>
            <ac:spMk id="6" creationId="{00000000-0000-0000-0000-000000000000}"/>
          </ac:spMkLst>
        </pc:spChg>
      </pc:sldChg>
      <pc:sldChg chg="modSp">
        <pc:chgData name="Mosangini, Giorgio" userId="S::gmosangini@gencat.cat::9ed7739b-76c2-4c34-be33-2b8e6f64bba4" providerId="AD" clId="Web-{6305B450-3762-41C4-1E71-FC6B35E789B1}" dt="2020-09-14T09:27:00.686" v="23"/>
        <pc:sldMkLst>
          <pc:docMk/>
          <pc:sldMk cId="2622049796" sldId="260"/>
        </pc:sldMkLst>
        <pc:graphicFrameChg chg="mod modGraphic">
          <ac:chgData name="Mosangini, Giorgio" userId="S::gmosangini@gencat.cat::9ed7739b-76c2-4c34-be33-2b8e6f64bba4" providerId="AD" clId="Web-{6305B450-3762-41C4-1E71-FC6B35E789B1}" dt="2020-09-14T09:27:00.686" v="23"/>
          <ac:graphicFrameMkLst>
            <pc:docMk/>
            <pc:sldMk cId="2622049796" sldId="260"/>
            <ac:graphicFrameMk id="7" creationId="{00000000-0000-0000-0000-000000000000}"/>
          </ac:graphicFrameMkLst>
        </pc:graphicFrameChg>
      </pc:sldChg>
      <pc:sldChg chg="modSp">
        <pc:chgData name="Mosangini, Giorgio" userId="S::gmosangini@gencat.cat::9ed7739b-76c2-4c34-be33-2b8e6f64bba4" providerId="AD" clId="Web-{6305B450-3762-41C4-1E71-FC6B35E789B1}" dt="2020-09-14T09:31:37.771" v="45"/>
        <pc:sldMkLst>
          <pc:docMk/>
          <pc:sldMk cId="1769445658" sldId="261"/>
        </pc:sldMkLst>
        <pc:graphicFrameChg chg="mod modGraphic">
          <ac:chgData name="Mosangini, Giorgio" userId="S::gmosangini@gencat.cat::9ed7739b-76c2-4c34-be33-2b8e6f64bba4" providerId="AD" clId="Web-{6305B450-3762-41C4-1E71-FC6B35E789B1}" dt="2020-09-14T09:31:37.771" v="45"/>
          <ac:graphicFrameMkLst>
            <pc:docMk/>
            <pc:sldMk cId="1769445658" sldId="261"/>
            <ac:graphicFrameMk id="7" creationId="{00000000-0000-0000-0000-000000000000}"/>
          </ac:graphicFrameMkLst>
        </pc:graphicFrameChg>
      </pc:sldChg>
      <pc:sldChg chg="modSp">
        <pc:chgData name="Mosangini, Giorgio" userId="S::gmosangini@gencat.cat::9ed7739b-76c2-4c34-be33-2b8e6f64bba4" providerId="AD" clId="Web-{6305B450-3762-41C4-1E71-FC6B35E789B1}" dt="2020-09-14T09:34:36.573" v="50" actId="20577"/>
        <pc:sldMkLst>
          <pc:docMk/>
          <pc:sldMk cId="2662913626" sldId="262"/>
        </pc:sldMkLst>
        <pc:spChg chg="mod">
          <ac:chgData name="Mosangini, Giorgio" userId="S::gmosangini@gencat.cat::9ed7739b-76c2-4c34-be33-2b8e6f64bba4" providerId="AD" clId="Web-{6305B450-3762-41C4-1E71-FC6B35E789B1}" dt="2020-09-14T09:34:36.573" v="50" actId="20577"/>
          <ac:spMkLst>
            <pc:docMk/>
            <pc:sldMk cId="2662913626" sldId="262"/>
            <ac:spMk id="10" creationId="{00000000-0000-0000-0000-000000000000}"/>
          </ac:spMkLst>
        </pc:spChg>
      </pc:sldChg>
      <pc:sldChg chg="delSp">
        <pc:chgData name="Mosangini, Giorgio" userId="S::gmosangini@gencat.cat::9ed7739b-76c2-4c34-be33-2b8e6f64bba4" providerId="AD" clId="Web-{6305B450-3762-41C4-1E71-FC6B35E789B1}" dt="2020-09-14T09:42:24.149" v="74"/>
        <pc:sldMkLst>
          <pc:docMk/>
          <pc:sldMk cId="2037603870" sldId="264"/>
        </pc:sldMkLst>
        <pc:spChg chg="del">
          <ac:chgData name="Mosangini, Giorgio" userId="S::gmosangini@gencat.cat::9ed7739b-76c2-4c34-be33-2b8e6f64bba4" providerId="AD" clId="Web-{6305B450-3762-41C4-1E71-FC6B35E789B1}" dt="2020-09-14T09:42:21.773" v="73"/>
          <ac:spMkLst>
            <pc:docMk/>
            <pc:sldMk cId="2037603870" sldId="264"/>
            <ac:spMk id="2" creationId="{00000000-0000-0000-0000-000000000000}"/>
          </ac:spMkLst>
        </pc:spChg>
        <pc:spChg chg="del">
          <ac:chgData name="Mosangini, Giorgio" userId="S::gmosangini@gencat.cat::9ed7739b-76c2-4c34-be33-2b8e6f64bba4" providerId="AD" clId="Web-{6305B450-3762-41C4-1E71-FC6B35E789B1}" dt="2020-09-14T09:42:24.149" v="74"/>
          <ac:spMkLst>
            <pc:docMk/>
            <pc:sldMk cId="2037603870" sldId="264"/>
            <ac:spMk id="3" creationId="{00000000-0000-0000-0000-000000000000}"/>
          </ac:spMkLst>
        </pc:spChg>
      </pc:sldChg>
      <pc:sldChg chg="modSp modNotes">
        <pc:chgData name="Mosangini, Giorgio" userId="S::gmosangini@gencat.cat::9ed7739b-76c2-4c34-be33-2b8e6f64bba4" providerId="AD" clId="Web-{6305B450-3762-41C4-1E71-FC6B35E789B1}" dt="2020-09-14T09:44:57.121" v="83"/>
        <pc:sldMkLst>
          <pc:docMk/>
          <pc:sldMk cId="3650001210" sldId="266"/>
        </pc:sldMkLst>
        <pc:spChg chg="mod">
          <ac:chgData name="Mosangini, Giorgio" userId="S::gmosangini@gencat.cat::9ed7739b-76c2-4c34-be33-2b8e6f64bba4" providerId="AD" clId="Web-{6305B450-3762-41C4-1E71-FC6B35E789B1}" dt="2020-09-14T09:43:17.259" v="77" actId="20577"/>
          <ac:spMkLst>
            <pc:docMk/>
            <pc:sldMk cId="3650001210" sldId="266"/>
            <ac:spMk id="6" creationId="{00000000-0000-0000-0000-000000000000}"/>
          </ac:spMkLst>
        </pc:spChg>
      </pc:sldChg>
      <pc:sldChg chg="modNotes">
        <pc:chgData name="Mosangini, Giorgio" userId="S::gmosangini@gencat.cat::9ed7739b-76c2-4c34-be33-2b8e6f64bba4" providerId="AD" clId="Web-{6305B450-3762-41C4-1E71-FC6B35E789B1}" dt="2020-09-14T09:45:57.154" v="85"/>
        <pc:sldMkLst>
          <pc:docMk/>
          <pc:sldMk cId="775342336" sldId="267"/>
        </pc:sldMkLst>
      </pc:sldChg>
      <pc:sldChg chg="modNotes">
        <pc:chgData name="Mosangini, Giorgio" userId="S::gmosangini@gencat.cat::9ed7739b-76c2-4c34-be33-2b8e6f64bba4" providerId="AD" clId="Web-{6305B450-3762-41C4-1E71-FC6B35E789B1}" dt="2020-09-14T09:45:50.622" v="84"/>
        <pc:sldMkLst>
          <pc:docMk/>
          <pc:sldMk cId="3909284787" sldId="268"/>
        </pc:sldMkLst>
      </pc:sldChg>
    </pc:docChg>
  </pc:docChgLst>
  <pc:docChgLst>
    <pc:chgData name="Mosangini, Giorgio" userId="S::gmosangini@gencat.cat::9ed7739b-76c2-4c34-be33-2b8e6f64bba4" providerId="AD" clId="Web-{8547072D-A185-4B94-5FAE-77D6A628ABB8}"/>
    <pc:docChg chg="modSld">
      <pc:chgData name="Mosangini, Giorgio" userId="S::gmosangini@gencat.cat::9ed7739b-76c2-4c34-be33-2b8e6f64bba4" providerId="AD" clId="Web-{8547072D-A185-4B94-5FAE-77D6A628ABB8}" dt="2020-09-14T14:30:17.760" v="34" actId="20577"/>
      <pc:docMkLst>
        <pc:docMk/>
      </pc:docMkLst>
      <pc:sldChg chg="modSp">
        <pc:chgData name="Mosangini, Giorgio" userId="S::gmosangini@gencat.cat::9ed7739b-76c2-4c34-be33-2b8e6f64bba4" providerId="AD" clId="Web-{8547072D-A185-4B94-5FAE-77D6A628ABB8}" dt="2020-09-14T14:30:17.760" v="34" actId="20577"/>
        <pc:sldMkLst>
          <pc:docMk/>
          <pc:sldMk cId="3054846614" sldId="293"/>
        </pc:sldMkLst>
        <pc:spChg chg="mod">
          <ac:chgData name="Mosangini, Giorgio" userId="S::gmosangini@gencat.cat::9ed7739b-76c2-4c34-be33-2b8e6f64bba4" providerId="AD" clId="Web-{8547072D-A185-4B94-5FAE-77D6A628ABB8}" dt="2020-09-14T14:30:17.760" v="34" actId="20577"/>
          <ac:spMkLst>
            <pc:docMk/>
            <pc:sldMk cId="3054846614" sldId="293"/>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75808A-D817-304D-9F1A-9CB2FDF3E113}" type="slidenum">
              <a:t>‹N°›</a:t>
            </a:fld>
            <a:endParaRPr lang="en-US"/>
          </a:p>
        </p:txBody>
      </p:sp>
    </p:spTree>
    <p:extLst>
      <p:ext uri="{BB962C8B-B14F-4D97-AF65-F5344CB8AC3E}">
        <p14:creationId xmlns:p14="http://schemas.microsoft.com/office/powerpoint/2010/main" val="1303013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9B049-4E1B-BE4E-9637-4AFEA6B8BBEE}" type="datetimeFigureOut">
              <a:t>23/02/2022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3B12F-3BF3-DE42-AACD-E2329F0D66EC}" type="slidenum">
              <a:t>‹N°›</a:t>
            </a:fld>
            <a:endParaRPr lang="en-US"/>
          </a:p>
        </p:txBody>
      </p:sp>
    </p:spTree>
    <p:extLst>
      <p:ext uri="{BB962C8B-B14F-4D97-AF65-F5344CB8AC3E}">
        <p14:creationId xmlns:p14="http://schemas.microsoft.com/office/powerpoint/2010/main" val="2002371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3</a:t>
            </a:fld>
            <a:endParaRPr lang="fr-FR"/>
          </a:p>
        </p:txBody>
      </p:sp>
    </p:spTree>
    <p:extLst>
      <p:ext uri="{BB962C8B-B14F-4D97-AF65-F5344CB8AC3E}">
        <p14:creationId xmlns:p14="http://schemas.microsoft.com/office/powerpoint/2010/main" val="49752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12</a:t>
            </a:fld>
            <a:endParaRPr lang="fr-FR"/>
          </a:p>
        </p:txBody>
      </p:sp>
    </p:spTree>
    <p:extLst>
      <p:ext uri="{BB962C8B-B14F-4D97-AF65-F5344CB8AC3E}">
        <p14:creationId xmlns:p14="http://schemas.microsoft.com/office/powerpoint/2010/main" val="415859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fr-FR" dirty="0">
              <a:cs typeface="Calibri"/>
            </a:endParaRPr>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13</a:t>
            </a:fld>
            <a:endParaRPr lang="fr-FR"/>
          </a:p>
        </p:txBody>
      </p:sp>
    </p:spTree>
    <p:extLst>
      <p:ext uri="{BB962C8B-B14F-4D97-AF65-F5344CB8AC3E}">
        <p14:creationId xmlns:p14="http://schemas.microsoft.com/office/powerpoint/2010/main" val="3968429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14</a:t>
            </a:fld>
            <a:endParaRPr lang="fr-FR"/>
          </a:p>
        </p:txBody>
      </p:sp>
    </p:spTree>
    <p:extLst>
      <p:ext uri="{BB962C8B-B14F-4D97-AF65-F5344CB8AC3E}">
        <p14:creationId xmlns:p14="http://schemas.microsoft.com/office/powerpoint/2010/main" val="369013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15</a:t>
            </a:fld>
            <a:endParaRPr lang="fr-FR"/>
          </a:p>
        </p:txBody>
      </p:sp>
    </p:spTree>
    <p:extLst>
      <p:ext uri="{BB962C8B-B14F-4D97-AF65-F5344CB8AC3E}">
        <p14:creationId xmlns:p14="http://schemas.microsoft.com/office/powerpoint/2010/main" val="1642270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16</a:t>
            </a:fld>
            <a:endParaRPr lang="fr-FR"/>
          </a:p>
        </p:txBody>
      </p:sp>
    </p:spTree>
    <p:extLst>
      <p:ext uri="{BB962C8B-B14F-4D97-AF65-F5344CB8AC3E}">
        <p14:creationId xmlns:p14="http://schemas.microsoft.com/office/powerpoint/2010/main" val="1447439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cs typeface="Calibri"/>
            </a:endParaRPr>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17</a:t>
            </a:fld>
            <a:endParaRPr lang="fr-FR"/>
          </a:p>
        </p:txBody>
      </p:sp>
    </p:spTree>
    <p:extLst>
      <p:ext uri="{BB962C8B-B14F-4D97-AF65-F5344CB8AC3E}">
        <p14:creationId xmlns:p14="http://schemas.microsoft.com/office/powerpoint/2010/main" val="2044173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18</a:t>
            </a:fld>
            <a:endParaRPr lang="fr-FR"/>
          </a:p>
        </p:txBody>
      </p:sp>
    </p:spTree>
    <p:extLst>
      <p:ext uri="{BB962C8B-B14F-4D97-AF65-F5344CB8AC3E}">
        <p14:creationId xmlns:p14="http://schemas.microsoft.com/office/powerpoint/2010/main" val="976178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20</a:t>
            </a:fld>
            <a:endParaRPr lang="fr-FR"/>
          </a:p>
        </p:txBody>
      </p:sp>
    </p:spTree>
    <p:extLst>
      <p:ext uri="{BB962C8B-B14F-4D97-AF65-F5344CB8AC3E}">
        <p14:creationId xmlns:p14="http://schemas.microsoft.com/office/powerpoint/2010/main" val="4088518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21</a:t>
            </a:fld>
            <a:endParaRPr lang="fr-FR"/>
          </a:p>
        </p:txBody>
      </p:sp>
    </p:spTree>
    <p:extLst>
      <p:ext uri="{BB962C8B-B14F-4D97-AF65-F5344CB8AC3E}">
        <p14:creationId xmlns:p14="http://schemas.microsoft.com/office/powerpoint/2010/main" val="4044568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22</a:t>
            </a:fld>
            <a:endParaRPr lang="fr-FR"/>
          </a:p>
        </p:txBody>
      </p:sp>
    </p:spTree>
    <p:extLst>
      <p:ext uri="{BB962C8B-B14F-4D97-AF65-F5344CB8AC3E}">
        <p14:creationId xmlns:p14="http://schemas.microsoft.com/office/powerpoint/2010/main" val="2066653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4</a:t>
            </a:fld>
            <a:endParaRPr lang="fr-FR"/>
          </a:p>
        </p:txBody>
      </p:sp>
    </p:spTree>
    <p:extLst>
      <p:ext uri="{BB962C8B-B14F-4D97-AF65-F5344CB8AC3E}">
        <p14:creationId xmlns:p14="http://schemas.microsoft.com/office/powerpoint/2010/main" val="1095206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23</a:t>
            </a:fld>
            <a:endParaRPr lang="fr-FR"/>
          </a:p>
        </p:txBody>
      </p:sp>
    </p:spTree>
    <p:extLst>
      <p:ext uri="{BB962C8B-B14F-4D97-AF65-F5344CB8AC3E}">
        <p14:creationId xmlns:p14="http://schemas.microsoft.com/office/powerpoint/2010/main" val="599692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24</a:t>
            </a:fld>
            <a:endParaRPr lang="fr-FR"/>
          </a:p>
        </p:txBody>
      </p:sp>
    </p:spTree>
    <p:extLst>
      <p:ext uri="{BB962C8B-B14F-4D97-AF65-F5344CB8AC3E}">
        <p14:creationId xmlns:p14="http://schemas.microsoft.com/office/powerpoint/2010/main" val="3579366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25</a:t>
            </a:fld>
            <a:endParaRPr lang="fr-FR"/>
          </a:p>
        </p:txBody>
      </p:sp>
    </p:spTree>
    <p:extLst>
      <p:ext uri="{BB962C8B-B14F-4D97-AF65-F5344CB8AC3E}">
        <p14:creationId xmlns:p14="http://schemas.microsoft.com/office/powerpoint/2010/main" val="1962924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26</a:t>
            </a:fld>
            <a:endParaRPr lang="fr-FR"/>
          </a:p>
        </p:txBody>
      </p:sp>
    </p:spTree>
    <p:extLst>
      <p:ext uri="{BB962C8B-B14F-4D97-AF65-F5344CB8AC3E}">
        <p14:creationId xmlns:p14="http://schemas.microsoft.com/office/powerpoint/2010/main" val="3316290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28</a:t>
            </a:fld>
            <a:endParaRPr lang="fr-FR"/>
          </a:p>
        </p:txBody>
      </p:sp>
    </p:spTree>
    <p:extLst>
      <p:ext uri="{BB962C8B-B14F-4D97-AF65-F5344CB8AC3E}">
        <p14:creationId xmlns:p14="http://schemas.microsoft.com/office/powerpoint/2010/main" val="611256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sz="1200" kern="1200" dirty="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29</a:t>
            </a:fld>
            <a:endParaRPr lang="fr-FR"/>
          </a:p>
        </p:txBody>
      </p:sp>
    </p:spTree>
    <p:extLst>
      <p:ext uri="{BB962C8B-B14F-4D97-AF65-F5344CB8AC3E}">
        <p14:creationId xmlns:p14="http://schemas.microsoft.com/office/powerpoint/2010/main" val="1818710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30</a:t>
            </a:fld>
            <a:endParaRPr lang="fr-FR"/>
          </a:p>
        </p:txBody>
      </p:sp>
    </p:spTree>
    <p:extLst>
      <p:ext uri="{BB962C8B-B14F-4D97-AF65-F5344CB8AC3E}">
        <p14:creationId xmlns:p14="http://schemas.microsoft.com/office/powerpoint/2010/main" val="10898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31</a:t>
            </a:fld>
            <a:endParaRPr lang="fr-FR"/>
          </a:p>
        </p:txBody>
      </p:sp>
    </p:spTree>
    <p:extLst>
      <p:ext uri="{BB962C8B-B14F-4D97-AF65-F5344CB8AC3E}">
        <p14:creationId xmlns:p14="http://schemas.microsoft.com/office/powerpoint/2010/main" val="2810009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32</a:t>
            </a:fld>
            <a:endParaRPr lang="fr-FR"/>
          </a:p>
        </p:txBody>
      </p:sp>
    </p:spTree>
    <p:extLst>
      <p:ext uri="{BB962C8B-B14F-4D97-AF65-F5344CB8AC3E}">
        <p14:creationId xmlns:p14="http://schemas.microsoft.com/office/powerpoint/2010/main" val="3415343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33</a:t>
            </a:fld>
            <a:endParaRPr lang="fr-FR"/>
          </a:p>
        </p:txBody>
      </p:sp>
    </p:spTree>
    <p:extLst>
      <p:ext uri="{BB962C8B-B14F-4D97-AF65-F5344CB8AC3E}">
        <p14:creationId xmlns:p14="http://schemas.microsoft.com/office/powerpoint/2010/main" val="63457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5</a:t>
            </a:fld>
            <a:endParaRPr lang="fr-FR"/>
          </a:p>
        </p:txBody>
      </p:sp>
    </p:spTree>
    <p:extLst>
      <p:ext uri="{BB962C8B-B14F-4D97-AF65-F5344CB8AC3E}">
        <p14:creationId xmlns:p14="http://schemas.microsoft.com/office/powerpoint/2010/main" val="4034824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34</a:t>
            </a:fld>
            <a:endParaRPr lang="fr-FR"/>
          </a:p>
        </p:txBody>
      </p:sp>
    </p:spTree>
    <p:extLst>
      <p:ext uri="{BB962C8B-B14F-4D97-AF65-F5344CB8AC3E}">
        <p14:creationId xmlns:p14="http://schemas.microsoft.com/office/powerpoint/2010/main" val="2424529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35</a:t>
            </a:fld>
            <a:endParaRPr lang="fr-FR"/>
          </a:p>
        </p:txBody>
      </p:sp>
    </p:spTree>
    <p:extLst>
      <p:ext uri="{BB962C8B-B14F-4D97-AF65-F5344CB8AC3E}">
        <p14:creationId xmlns:p14="http://schemas.microsoft.com/office/powerpoint/2010/main" val="4214989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6</a:t>
            </a:fld>
            <a:endParaRPr lang="fr-FR"/>
          </a:p>
        </p:txBody>
      </p:sp>
    </p:spTree>
    <p:extLst>
      <p:ext uri="{BB962C8B-B14F-4D97-AF65-F5344CB8AC3E}">
        <p14:creationId xmlns:p14="http://schemas.microsoft.com/office/powerpoint/2010/main" val="2884859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7</a:t>
            </a:fld>
            <a:endParaRPr lang="fr-FR"/>
          </a:p>
        </p:txBody>
      </p:sp>
    </p:spTree>
    <p:extLst>
      <p:ext uri="{BB962C8B-B14F-4D97-AF65-F5344CB8AC3E}">
        <p14:creationId xmlns:p14="http://schemas.microsoft.com/office/powerpoint/2010/main" val="3153147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8</a:t>
            </a:fld>
            <a:endParaRPr lang="fr-FR"/>
          </a:p>
        </p:txBody>
      </p:sp>
    </p:spTree>
    <p:extLst>
      <p:ext uri="{BB962C8B-B14F-4D97-AF65-F5344CB8AC3E}">
        <p14:creationId xmlns:p14="http://schemas.microsoft.com/office/powerpoint/2010/main" val="2001478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9</a:t>
            </a:fld>
            <a:endParaRPr lang="fr-FR"/>
          </a:p>
        </p:txBody>
      </p:sp>
    </p:spTree>
    <p:extLst>
      <p:ext uri="{BB962C8B-B14F-4D97-AF65-F5344CB8AC3E}">
        <p14:creationId xmlns:p14="http://schemas.microsoft.com/office/powerpoint/2010/main" val="2616356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10</a:t>
            </a:fld>
            <a:endParaRPr lang="fr-FR"/>
          </a:p>
        </p:txBody>
      </p:sp>
    </p:spTree>
    <p:extLst>
      <p:ext uri="{BB962C8B-B14F-4D97-AF65-F5344CB8AC3E}">
        <p14:creationId xmlns:p14="http://schemas.microsoft.com/office/powerpoint/2010/main" val="544552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11</a:t>
            </a:fld>
            <a:endParaRPr lang="fr-FR"/>
          </a:p>
        </p:txBody>
      </p:sp>
    </p:spTree>
    <p:extLst>
      <p:ext uri="{BB962C8B-B14F-4D97-AF65-F5344CB8AC3E}">
        <p14:creationId xmlns:p14="http://schemas.microsoft.com/office/powerpoint/2010/main" val="2933815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1. Title pag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258963" y="5515178"/>
            <a:ext cx="3849687" cy="471736"/>
          </a:xfrm>
          <a:prstGeom prst="rect">
            <a:avLst/>
          </a:prstGeom>
        </p:spPr>
        <p:txBody>
          <a:bodyPr lIns="0" tIns="0" rIns="0" bIns="0"/>
          <a:lstStyle>
            <a:lvl1pPr marL="0" indent="0" algn="l">
              <a:buNone/>
              <a:defRPr sz="1800" b="0" i="0" baseline="0">
                <a:solidFill>
                  <a:schemeClr val="bg1"/>
                </a:solidFill>
                <a:latin typeface="Arial" charset="0"/>
                <a:ea typeface="Arial" charset="0"/>
                <a:cs typeface="Arial" charset="0"/>
              </a:defRPr>
            </a:lvl1pPr>
          </a:lstStyle>
          <a:p>
            <a:pPr lvl="0"/>
            <a:r>
              <a:rPr lang="en-US" sz="1800"/>
              <a:t>Name of speaker, email or any other additional information</a:t>
            </a:r>
            <a:endParaRPr lang="en-US"/>
          </a:p>
        </p:txBody>
      </p:sp>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33"/>
          <p:cNvSpPr>
            <a:spLocks noGrp="1"/>
          </p:cNvSpPr>
          <p:nvPr>
            <p:ph type="body" sz="quarter" idx="14" hasCustomPrompt="1"/>
          </p:nvPr>
        </p:nvSpPr>
        <p:spPr>
          <a:xfrm>
            <a:off x="239713" y="322383"/>
            <a:ext cx="6770687" cy="608060"/>
          </a:xfrm>
          <a:prstGeom prst="rect">
            <a:avLst/>
          </a:prstGeom>
        </p:spPr>
        <p:txBody>
          <a:bodyPr lIns="0" tIns="0" rIns="0" bIns="0"/>
          <a:lstStyle>
            <a:lvl1pPr marL="0" indent="0">
              <a:buNone/>
              <a:defRPr sz="5500" b="0" i="0" baseline="0">
                <a:solidFill>
                  <a:schemeClr val="bg1"/>
                </a:solidFill>
                <a:latin typeface="Times New Roman" charset="0"/>
                <a:ea typeface="Times New Roman" charset="0"/>
                <a:cs typeface="Times New Roman" charset="0"/>
              </a:defRPr>
            </a:lvl1pPr>
          </a:lstStyle>
          <a:p>
            <a:pPr lvl="0"/>
            <a:r>
              <a:rPr lang="en-US"/>
              <a:t>Title of presentation</a:t>
            </a:r>
          </a:p>
        </p:txBody>
      </p:sp>
      <p:cxnSp>
        <p:nvCxnSpPr>
          <p:cNvPr id="9" name="Straight Connector 8"/>
          <p:cNvCxnSpPr/>
          <p:nvPr userDrawn="1"/>
        </p:nvCxnSpPr>
        <p:spPr>
          <a:xfrm>
            <a:off x="239485" y="246031"/>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A1A2213-6C6F-894C-AC74-8F61900F0D62}"/>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14CBAC9-D8DC-9D41-B6A7-4538146FBE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3" name="Picture 12">
            <a:extLst>
              <a:ext uri="{FF2B5EF4-FFF2-40B4-BE49-F238E27FC236}">
                <a16:creationId xmlns:a16="http://schemas.microsoft.com/office/drawing/2014/main" id="{149D81D1-C620-A242-97B7-29691CCB26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382076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Section opening page">
    <p:bg>
      <p:bgPr>
        <a:solidFill>
          <a:srgbClr val="579DDB"/>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chemeClr val="bg1"/>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chemeClr val="bg1"/>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chemeClr val="bg1"/>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39485" y="511555"/>
            <a:ext cx="6770687" cy="860425"/>
          </a:xfrm>
          <a:prstGeom prst="rect">
            <a:avLst/>
          </a:prstGeom>
        </p:spPr>
        <p:txBody>
          <a:bodyPr lIns="0" tIns="0" rIns="0" bIns="0"/>
          <a:lstStyle>
            <a:lvl1pPr marL="0" indent="0">
              <a:buNone/>
              <a:defRPr sz="5500" b="0" i="0" baseline="0">
                <a:solidFill>
                  <a:schemeClr val="bg1"/>
                </a:solidFill>
                <a:latin typeface="Times New Roman" charset="0"/>
                <a:ea typeface="Times New Roman" charset="0"/>
                <a:cs typeface="Times New Roman" charset="0"/>
              </a:defRPr>
            </a:lvl1pPr>
          </a:lstStyle>
          <a:p>
            <a:pPr lvl="0"/>
            <a:r>
              <a:rPr lang="en-US"/>
              <a:t>Section Opening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 y="5448512"/>
            <a:ext cx="4000248" cy="2182754"/>
          </a:xfrm>
          <a:prstGeom prst="rect">
            <a:avLst/>
          </a:prstGeom>
        </p:spPr>
      </p:pic>
      <p:pic>
        <p:nvPicPr>
          <p:cNvPr id="10" name="Picture 9">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47591"/>
            <a:ext cx="3287483" cy="369148"/>
          </a:xfrm>
          <a:prstGeom prst="rect">
            <a:avLst/>
          </a:prstGeom>
        </p:spPr>
      </p:pic>
    </p:spTree>
    <p:extLst>
      <p:ext uri="{BB962C8B-B14F-4D97-AF65-F5344CB8AC3E}">
        <p14:creationId xmlns:p14="http://schemas.microsoft.com/office/powerpoint/2010/main" val="30125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quote page_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chemeClr val="bg1"/>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chemeClr val="bg1"/>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chemeClr val="bg1"/>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710657" y="2885788"/>
            <a:ext cx="6770687" cy="475033"/>
          </a:xfrm>
          <a:prstGeom prst="rect">
            <a:avLst/>
          </a:prstGeom>
        </p:spPr>
        <p:txBody>
          <a:bodyPr lIns="0" tIns="0" rIns="0" bIns="0"/>
          <a:lstStyle>
            <a:lvl1pPr marL="0" indent="0" algn="ctr">
              <a:lnSpc>
                <a:spcPts val="3360"/>
              </a:lnSpc>
              <a:spcBef>
                <a:spcPts val="0"/>
              </a:spcBef>
              <a:buNone/>
              <a:defRPr sz="2800" b="0" i="0" baseline="0">
                <a:solidFill>
                  <a:schemeClr val="bg1"/>
                </a:solidFill>
                <a:latin typeface="Times New Roman" charset="0"/>
                <a:ea typeface="Times New Roman" charset="0"/>
                <a:cs typeface="Times New Roman" charset="0"/>
              </a:defRPr>
            </a:lvl1pPr>
          </a:lstStyle>
          <a:p>
            <a:pPr lvl="0"/>
            <a:r>
              <a:rPr lang="en-US" dirty="0"/>
              <a:t>Enter here a quote or important message.</a:t>
            </a:r>
          </a:p>
        </p:txBody>
      </p:sp>
      <p:sp>
        <p:nvSpPr>
          <p:cNvPr id="2" name="Rectangle 1">
            <a:extLst>
              <a:ext uri="{FF2B5EF4-FFF2-40B4-BE49-F238E27FC236}">
                <a16:creationId xmlns:a16="http://schemas.microsoft.com/office/drawing/2014/main" id="{D540A14E-26D3-D54C-B8A9-A7F9D84F6410}"/>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51C34612-8B49-AD49-8B1B-06DECF97E0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2" name="Picture 11">
            <a:extLst>
              <a:ext uri="{FF2B5EF4-FFF2-40B4-BE49-F238E27FC236}">
                <a16:creationId xmlns:a16="http://schemas.microsoft.com/office/drawing/2014/main" id="{149D81D1-C620-A242-97B7-29691CCB26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393809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quote page_option2">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710657" y="2885788"/>
            <a:ext cx="6770687" cy="370759"/>
          </a:xfrm>
          <a:prstGeom prst="rect">
            <a:avLst/>
          </a:prstGeom>
        </p:spPr>
        <p:txBody>
          <a:bodyPr lIns="0" tIns="0" rIns="0" bIns="0"/>
          <a:lstStyle>
            <a:lvl1pPr marL="0" indent="0" algn="ctr">
              <a:lnSpc>
                <a:spcPts val="3360"/>
              </a:lnSpc>
              <a:spcBef>
                <a:spcPts val="0"/>
              </a:spcBef>
              <a:buNone/>
              <a:defRPr sz="2800" b="0" i="0" baseline="0">
                <a:solidFill>
                  <a:srgbClr val="579DDB"/>
                </a:solidFill>
                <a:latin typeface="Times New Roman" charset="0"/>
                <a:ea typeface="Times New Roman" charset="0"/>
                <a:cs typeface="Times New Roman" charset="0"/>
              </a:defRPr>
            </a:lvl1pPr>
          </a:lstStyle>
          <a:p>
            <a:pPr lvl="0"/>
            <a:r>
              <a:rPr lang="en-US" dirty="0"/>
              <a:t>Enter here a quote or important message.</a:t>
            </a:r>
          </a:p>
        </p:txBody>
      </p:sp>
      <p:sp>
        <p:nvSpPr>
          <p:cNvPr id="14"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a:t>Title of Presentation</a:t>
            </a:r>
          </a:p>
        </p:txBody>
      </p:sp>
      <p:sp>
        <p:nvSpPr>
          <p:cNvPr id="16"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7"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18" name="Straight Connector 1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1" name="Picture 10">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94150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ullet points">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dirty="0"/>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39486" y="614748"/>
            <a:ext cx="4051778" cy="370760"/>
          </a:xfrm>
          <a:prstGeom prst="rect">
            <a:avLst/>
          </a:prstGeom>
        </p:spPr>
        <p:txBody>
          <a:bodyPr lIns="0" tIns="0" rIns="0" bIns="0"/>
          <a:lstStyle>
            <a:lvl1pPr marL="0" indent="0">
              <a:buNone/>
              <a:defRPr sz="3200" b="0" i="0" baseline="0">
                <a:solidFill>
                  <a:srgbClr val="579DDB"/>
                </a:solidFill>
                <a:latin typeface="Times New Roman" charset="0"/>
                <a:ea typeface="Times New Roman" charset="0"/>
                <a:cs typeface="Times New Roman" charset="0"/>
              </a:defRPr>
            </a:lvl1pPr>
          </a:lstStyle>
          <a:p>
            <a:pPr lvl="0"/>
            <a:r>
              <a:rPr lang="en-US"/>
              <a:t>Page Title</a:t>
            </a:r>
          </a:p>
        </p:txBody>
      </p:sp>
      <p:sp>
        <p:nvSpPr>
          <p:cNvPr id="4" name="Text Placeholder 3"/>
          <p:cNvSpPr>
            <a:spLocks noGrp="1"/>
          </p:cNvSpPr>
          <p:nvPr>
            <p:ph type="body" sz="quarter" idx="15"/>
          </p:nvPr>
        </p:nvSpPr>
        <p:spPr>
          <a:xfrm>
            <a:off x="4355432" y="676189"/>
            <a:ext cx="7539706" cy="5251369"/>
          </a:xfrm>
          <a:prstGeom prst="rect">
            <a:avLst/>
          </a:prstGeom>
        </p:spPr>
        <p:txBody>
          <a:bodyPr/>
          <a:lstStyle>
            <a:lvl1pPr marL="514350" marR="0" indent="-514350" algn="l" defTabSz="914400" rtl="0" eaLnBrk="1" fontAlgn="auto" latinLnBrk="0" hangingPunct="1">
              <a:lnSpc>
                <a:spcPct val="90000"/>
              </a:lnSpc>
              <a:spcBef>
                <a:spcPts val="1000"/>
              </a:spcBef>
              <a:spcAft>
                <a:spcPts val="0"/>
              </a:spcAft>
              <a:buClrTx/>
              <a:buSzTx/>
              <a:buFont typeface="+mj-lt"/>
              <a:buAutoNum type="arabicPeriod"/>
              <a:tabLst/>
              <a:defRPr sz="2000" b="0" i="0">
                <a:latin typeface="Arial" charset="0"/>
                <a:ea typeface="Arial" charset="0"/>
                <a:cs typeface="Arial" charset="0"/>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4" name="Picture 13">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1156789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ext and imag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dirty="0"/>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5" hasCustomPrompt="1"/>
          </p:nvPr>
        </p:nvSpPr>
        <p:spPr>
          <a:xfrm>
            <a:off x="247649" y="1969032"/>
            <a:ext cx="4548939" cy="4072995"/>
          </a:xfrm>
          <a:prstGeom prst="rect">
            <a:avLst/>
          </a:prstGeom>
        </p:spPr>
        <p:txBody>
          <a:bodyPr lIns="0" tIns="0" rIns="0" bIns="0"/>
          <a:lstStyle>
            <a:lvl1pPr marL="0" indent="0" algn="l">
              <a:lnSpc>
                <a:spcPts val="1800"/>
              </a:lnSpc>
              <a:spcBef>
                <a:spcPts val="0"/>
              </a:spcBef>
              <a:buNone/>
              <a:defRPr sz="1500" baseline="0">
                <a:latin typeface="Arial" charset="0"/>
                <a:ea typeface="Arial" charset="0"/>
                <a:cs typeface="Arial" charset="0"/>
              </a:defRPr>
            </a:lvl1pPr>
          </a:lstStyle>
          <a:p>
            <a:pPr lvl="0"/>
            <a:r>
              <a:rPr lang="en-US" dirty="0"/>
              <a:t>Information about the page</a:t>
            </a:r>
          </a:p>
          <a:p>
            <a:pPr lvl="0"/>
            <a:r>
              <a:rPr lang="en-US" dirty="0"/>
              <a:t>Paragraph text</a:t>
            </a:r>
          </a:p>
        </p:txBody>
      </p:sp>
      <p:sp>
        <p:nvSpPr>
          <p:cNvPr id="5" name="Picture Placeholder 4"/>
          <p:cNvSpPr>
            <a:spLocks noGrp="1"/>
          </p:cNvSpPr>
          <p:nvPr>
            <p:ph type="pic" sz="quarter" idx="16" hasCustomPrompt="1"/>
          </p:nvPr>
        </p:nvSpPr>
        <p:spPr>
          <a:xfrm>
            <a:off x="5021180" y="511175"/>
            <a:ext cx="6873958" cy="5592763"/>
          </a:xfrm>
          <a:prstGeom prst="rect">
            <a:avLst/>
          </a:prstGeom>
        </p:spPr>
        <p:txBody>
          <a:bodyPr/>
          <a:lstStyle>
            <a:lvl1pPr marL="0" indent="0">
              <a:buNone/>
              <a:defRPr sz="1400" b="0" i="0">
                <a:latin typeface="Arial" charset="0"/>
                <a:ea typeface="Arial" charset="0"/>
                <a:cs typeface="Arial" charset="0"/>
              </a:defRPr>
            </a:lvl1pPr>
          </a:lstStyle>
          <a:p>
            <a:r>
              <a:rPr lang="en-US" dirty="0"/>
              <a:t>Place image here</a:t>
            </a:r>
          </a:p>
        </p:txBody>
      </p:sp>
      <p:sp>
        <p:nvSpPr>
          <p:cNvPr id="14" name="Text Placeholder 33"/>
          <p:cNvSpPr>
            <a:spLocks noGrp="1"/>
          </p:cNvSpPr>
          <p:nvPr>
            <p:ph type="body" sz="quarter" idx="14" hasCustomPrompt="1"/>
          </p:nvPr>
        </p:nvSpPr>
        <p:spPr>
          <a:xfrm>
            <a:off x="239486" y="614748"/>
            <a:ext cx="4051778" cy="370760"/>
          </a:xfrm>
          <a:prstGeom prst="rect">
            <a:avLst/>
          </a:prstGeom>
        </p:spPr>
        <p:txBody>
          <a:bodyPr lIns="0" tIns="0" rIns="0" bIns="0"/>
          <a:lstStyle>
            <a:lvl1pPr marL="0" indent="0">
              <a:buNone/>
              <a:defRPr sz="3200" b="0" i="0" baseline="0">
                <a:solidFill>
                  <a:srgbClr val="579DDB"/>
                </a:solidFill>
                <a:latin typeface="Times New Roman" charset="0"/>
                <a:ea typeface="Times New Roman" charset="0"/>
                <a:cs typeface="Times New Roman" charset="0"/>
              </a:defRPr>
            </a:lvl1pPr>
          </a:lstStyle>
          <a:p>
            <a:pPr lvl="0"/>
            <a:r>
              <a:rPr lang="en-US"/>
              <a:t>Page Title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6" name="Picture 15">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1041681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Series of images">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dirty="0"/>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5" hasCustomPrompt="1"/>
          </p:nvPr>
        </p:nvSpPr>
        <p:spPr>
          <a:xfrm>
            <a:off x="6105840" y="624351"/>
            <a:ext cx="5789297" cy="1001049"/>
          </a:xfrm>
          <a:prstGeom prst="rect">
            <a:avLst/>
          </a:prstGeom>
        </p:spPr>
        <p:txBody>
          <a:bodyPr lIns="0" tIns="0" rIns="0" bIns="0"/>
          <a:lstStyle>
            <a:lvl1pPr marL="0" indent="0" algn="l">
              <a:lnSpc>
                <a:spcPts val="1800"/>
              </a:lnSpc>
              <a:spcBef>
                <a:spcPts val="0"/>
              </a:spcBef>
              <a:buNone/>
              <a:defRPr sz="1500" baseline="0">
                <a:latin typeface="Arial" charset="0"/>
                <a:ea typeface="Arial" charset="0"/>
                <a:cs typeface="Arial" charset="0"/>
              </a:defRPr>
            </a:lvl1pPr>
          </a:lstStyle>
          <a:p>
            <a:pPr lvl="0"/>
            <a:r>
              <a:rPr lang="en-US"/>
              <a:t>Add any descriptive texts here</a:t>
            </a:r>
          </a:p>
        </p:txBody>
      </p:sp>
      <p:sp>
        <p:nvSpPr>
          <p:cNvPr id="5" name="Picture Placeholder 4"/>
          <p:cNvSpPr>
            <a:spLocks noGrp="1"/>
          </p:cNvSpPr>
          <p:nvPr>
            <p:ph type="pic" sz="quarter" idx="16" hasCustomPrompt="1"/>
          </p:nvPr>
        </p:nvSpPr>
        <p:spPr>
          <a:xfrm>
            <a:off x="248181"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14" name="Text Placeholder 33"/>
          <p:cNvSpPr>
            <a:spLocks noGrp="1"/>
          </p:cNvSpPr>
          <p:nvPr>
            <p:ph type="body" sz="quarter" idx="14" hasCustomPrompt="1"/>
          </p:nvPr>
        </p:nvSpPr>
        <p:spPr>
          <a:xfrm>
            <a:off x="239486" y="614748"/>
            <a:ext cx="4051778" cy="370760"/>
          </a:xfrm>
          <a:prstGeom prst="rect">
            <a:avLst/>
          </a:prstGeom>
        </p:spPr>
        <p:txBody>
          <a:bodyPr lIns="0" tIns="0" rIns="0" bIns="0"/>
          <a:lstStyle>
            <a:lvl1pPr marL="0" indent="0">
              <a:buNone/>
              <a:defRPr sz="3200" b="0" i="0" baseline="0">
                <a:solidFill>
                  <a:srgbClr val="579DDB"/>
                </a:solidFill>
                <a:latin typeface="Times New Roman" charset="0"/>
                <a:ea typeface="Times New Roman" charset="0"/>
                <a:cs typeface="Times New Roman" charset="0"/>
              </a:defRPr>
            </a:lvl1pPr>
          </a:lstStyle>
          <a:p>
            <a:pPr lvl="0"/>
            <a:r>
              <a:rPr lang="en-US" dirty="0"/>
              <a:t>Page Title</a:t>
            </a:r>
          </a:p>
        </p:txBody>
      </p:sp>
      <p:sp>
        <p:nvSpPr>
          <p:cNvPr id="23" name="Picture Placeholder 4"/>
          <p:cNvSpPr>
            <a:spLocks noGrp="1"/>
          </p:cNvSpPr>
          <p:nvPr>
            <p:ph type="pic" sz="quarter" idx="17" hasCustomPrompt="1"/>
          </p:nvPr>
        </p:nvSpPr>
        <p:spPr>
          <a:xfrm>
            <a:off x="3177011"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24" name="Picture Placeholder 4"/>
          <p:cNvSpPr>
            <a:spLocks noGrp="1"/>
          </p:cNvSpPr>
          <p:nvPr>
            <p:ph type="pic" sz="quarter" idx="18" hasCustomPrompt="1"/>
          </p:nvPr>
        </p:nvSpPr>
        <p:spPr>
          <a:xfrm>
            <a:off x="6105841"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25" name="Picture Placeholder 4"/>
          <p:cNvSpPr>
            <a:spLocks noGrp="1"/>
          </p:cNvSpPr>
          <p:nvPr>
            <p:ph type="pic" sz="quarter" idx="19" hasCustomPrompt="1"/>
          </p:nvPr>
        </p:nvSpPr>
        <p:spPr>
          <a:xfrm>
            <a:off x="9036107"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26" name="Text Placeholder 2"/>
          <p:cNvSpPr>
            <a:spLocks noGrp="1"/>
          </p:cNvSpPr>
          <p:nvPr>
            <p:ph type="body" sz="quarter" idx="20" hasCustomPrompt="1"/>
          </p:nvPr>
        </p:nvSpPr>
        <p:spPr>
          <a:xfrm>
            <a:off x="248180"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sp>
        <p:nvSpPr>
          <p:cNvPr id="31" name="Text Placeholder 2"/>
          <p:cNvSpPr>
            <a:spLocks noGrp="1"/>
          </p:cNvSpPr>
          <p:nvPr>
            <p:ph type="body" sz="quarter" idx="21" hasCustomPrompt="1"/>
          </p:nvPr>
        </p:nvSpPr>
        <p:spPr>
          <a:xfrm>
            <a:off x="3177011"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sp>
        <p:nvSpPr>
          <p:cNvPr id="32" name="Text Placeholder 2"/>
          <p:cNvSpPr>
            <a:spLocks noGrp="1"/>
          </p:cNvSpPr>
          <p:nvPr>
            <p:ph type="body" sz="quarter" idx="22" hasCustomPrompt="1"/>
          </p:nvPr>
        </p:nvSpPr>
        <p:spPr>
          <a:xfrm>
            <a:off x="6105840"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sp>
        <p:nvSpPr>
          <p:cNvPr id="33" name="Text Placeholder 2"/>
          <p:cNvSpPr>
            <a:spLocks noGrp="1"/>
          </p:cNvSpPr>
          <p:nvPr>
            <p:ph type="body" sz="quarter" idx="23" hasCustomPrompt="1"/>
          </p:nvPr>
        </p:nvSpPr>
        <p:spPr>
          <a:xfrm>
            <a:off x="9036106"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pic>
        <p:nvPicPr>
          <p:cNvPr id="20" name="Picture 19">
            <a:extLst>
              <a:ext uri="{FF2B5EF4-FFF2-40B4-BE49-F238E27FC236}">
                <a16:creationId xmlns:a16="http://schemas.microsoft.com/office/drawing/2014/main" id="{CD7BCD95-409A-9941-B69A-0B5C6C801C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9" name="Picture 18">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887546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 disclaimer">
    <p:bg>
      <p:bgPr>
        <a:solidFill>
          <a:srgbClr val="579DDB"/>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41B44D-C628-864D-B09D-9766AACB298E}"/>
              </a:ext>
            </a:extLst>
          </p:cNvPr>
          <p:cNvSpPr txBox="1"/>
          <p:nvPr userDrawn="1"/>
        </p:nvSpPr>
        <p:spPr>
          <a:xfrm>
            <a:off x="2916456" y="2809457"/>
            <a:ext cx="6477801" cy="784830"/>
          </a:xfrm>
          <a:prstGeom prst="rect">
            <a:avLst/>
          </a:prstGeom>
          <a:noFill/>
        </p:spPr>
        <p:txBody>
          <a:bodyPr wrap="square" rtlCol="0">
            <a:spAutoFit/>
          </a:bodyPr>
          <a:lstStyle/>
          <a:p>
            <a:pPr rtl="0">
              <a:buSzPts val="2800"/>
              <a:buFont typeface="Arial" panose="020B0604020202020204" pitchFamily="34" charset="0"/>
              <a:buNone/>
            </a:pPr>
            <a:r>
              <a:rPr lang="en-GB" sz="1500" b="0" i="0" kern="1200" dirty="0">
                <a:solidFill>
                  <a:schemeClr val="bg1"/>
                </a:solidFill>
                <a:effectLst/>
                <a:latin typeface="Arial" panose="020B0604020202020204" pitchFamily="34" charset="0"/>
                <a:ea typeface="+mn-ea"/>
                <a:cs typeface="Arial" panose="020B0604020202020204" pitchFamily="34" charset="0"/>
              </a:rPr>
              <a:t>This presentation was produced with the financial support of the </a:t>
            </a:r>
          </a:p>
          <a:p>
            <a:pPr rtl="0">
              <a:buSzPts val="2800"/>
              <a:buFont typeface="Arial" panose="020B0604020202020204" pitchFamily="34" charset="0"/>
              <a:buNone/>
            </a:pPr>
            <a:r>
              <a:rPr lang="en-GB" sz="1500" b="0" i="0" kern="1200" dirty="0">
                <a:solidFill>
                  <a:schemeClr val="bg1"/>
                </a:solidFill>
                <a:effectLst/>
                <a:latin typeface="Arial" panose="020B0604020202020204" pitchFamily="34" charset="0"/>
                <a:ea typeface="+mn-ea"/>
                <a:cs typeface="Arial" panose="020B0604020202020204" pitchFamily="34" charset="0"/>
              </a:rPr>
              <a:t>European Union. Its contents are the sole responsibility of </a:t>
            </a:r>
            <a:r>
              <a:rPr lang="en-GB" sz="1500" b="0" i="0" kern="1200" dirty="0" err="1">
                <a:solidFill>
                  <a:schemeClr val="bg1"/>
                </a:solidFill>
                <a:effectLst/>
                <a:latin typeface="Arial" panose="020B0604020202020204" pitchFamily="34" charset="0"/>
                <a:ea typeface="+mn-ea"/>
                <a:cs typeface="Arial" panose="020B0604020202020204" pitchFamily="34" charset="0"/>
              </a:rPr>
              <a:t>SwitchMed</a:t>
            </a:r>
            <a:r>
              <a:rPr lang="en-GB" sz="1500" b="0" i="0" kern="1200" dirty="0">
                <a:solidFill>
                  <a:schemeClr val="bg1"/>
                </a:solidFill>
                <a:effectLst/>
                <a:latin typeface="Arial" panose="020B0604020202020204" pitchFamily="34" charset="0"/>
                <a:ea typeface="+mn-ea"/>
                <a:cs typeface="Arial" panose="020B0604020202020204" pitchFamily="34" charset="0"/>
              </a:rPr>
              <a:t> </a:t>
            </a:r>
          </a:p>
          <a:p>
            <a:pPr rtl="0">
              <a:buSzPts val="2800"/>
              <a:buFont typeface="Arial" panose="020B0604020202020204" pitchFamily="34" charset="0"/>
              <a:buNone/>
            </a:pPr>
            <a:r>
              <a:rPr lang="en-GB" sz="1500" b="0" i="0" kern="1200" dirty="0">
                <a:solidFill>
                  <a:schemeClr val="bg1"/>
                </a:solidFill>
                <a:effectLst/>
                <a:latin typeface="Arial" panose="020B0604020202020204" pitchFamily="34" charset="0"/>
                <a:ea typeface="+mn-ea"/>
                <a:cs typeface="Arial" panose="020B0604020202020204" pitchFamily="34" charset="0"/>
              </a:rPr>
              <a:t>and do not necessarily reflect the views of the European Union. </a:t>
            </a:r>
            <a:r>
              <a:rPr lang="en-GB" sz="1500" b="0" i="0" dirty="0">
                <a:solidFill>
                  <a:schemeClr val="bg1"/>
                </a:solidFill>
                <a:effectLst/>
                <a:latin typeface="Arial" panose="020B0604020202020204" pitchFamily="34" charset="0"/>
                <a:cs typeface="Arial" panose="020B0604020202020204" pitchFamily="34" charset="0"/>
              </a:rPr>
              <a:t> </a:t>
            </a:r>
            <a:endParaRPr lang="en-US" sz="1500" b="0" i="0" u="none" strike="noStrike" kern="1200" baseline="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F6EE1EB-FD85-364B-8736-A1C04CCC7CF1}"/>
              </a:ext>
            </a:extLst>
          </p:cNvPr>
          <p:cNvSpPr txBox="1"/>
          <p:nvPr userDrawn="1"/>
        </p:nvSpPr>
        <p:spPr>
          <a:xfrm>
            <a:off x="2916456" y="380967"/>
            <a:ext cx="2208011" cy="2169825"/>
          </a:xfrm>
          <a:prstGeom prst="rect">
            <a:avLst/>
          </a:prstGeom>
          <a:noFill/>
        </p:spPr>
        <p:txBody>
          <a:bodyPr wrap="square" rtlCol="0">
            <a:spAutoFit/>
          </a:bodyPr>
          <a:lstStyle/>
          <a:p>
            <a:pPr lvl="0"/>
            <a:r>
              <a:rPr lang="en-US" sz="1500" b="0" i="0" dirty="0" err="1">
                <a:solidFill>
                  <a:schemeClr val="bg1"/>
                </a:solidFill>
                <a:latin typeface="Arial" panose="020B0604020202020204" pitchFamily="34" charset="0"/>
                <a:cs typeface="Arial" panose="020B0604020202020204" pitchFamily="34" charset="0"/>
              </a:rPr>
              <a:t>www.switchmed.eu</a:t>
            </a:r>
            <a:endParaRPr lang="en-US" sz="1500" b="0" i="0" dirty="0">
              <a:solidFill>
                <a:schemeClr val="bg1"/>
              </a:solidFill>
              <a:latin typeface="Arial" panose="020B0604020202020204" pitchFamily="34" charset="0"/>
              <a:cs typeface="Arial" panose="020B0604020202020204" pitchFamily="34" charset="0"/>
            </a:endParaRPr>
          </a:p>
          <a:p>
            <a:pPr lvl="0"/>
            <a:r>
              <a:rPr lang="en-US" sz="1500" b="0" i="0" dirty="0">
                <a:solidFill>
                  <a:schemeClr val="bg1"/>
                </a:solidFill>
                <a:latin typeface="Arial" panose="020B0604020202020204" pitchFamily="34" charset="0"/>
                <a:cs typeface="Arial" panose="020B0604020202020204" pitchFamily="34" charset="0"/>
              </a:rPr>
              <a:t>Facebook</a:t>
            </a:r>
          </a:p>
          <a:p>
            <a:pPr lvl="0"/>
            <a:r>
              <a:rPr lang="en-US" sz="1500" b="0" i="0" dirty="0" err="1">
                <a:solidFill>
                  <a:schemeClr val="bg1"/>
                </a:solidFill>
                <a:latin typeface="Arial" panose="020B0604020202020204" pitchFamily="34" charset="0"/>
                <a:cs typeface="Arial" panose="020B0604020202020204" pitchFamily="34" charset="0"/>
              </a:rPr>
              <a:t>Youtube</a:t>
            </a:r>
            <a:endParaRPr lang="en-US" sz="1500" b="0" i="0" dirty="0">
              <a:solidFill>
                <a:schemeClr val="bg1"/>
              </a:solidFill>
              <a:latin typeface="Arial" panose="020B0604020202020204" pitchFamily="34" charset="0"/>
              <a:cs typeface="Arial" panose="020B0604020202020204" pitchFamily="34" charset="0"/>
            </a:endParaRPr>
          </a:p>
          <a:p>
            <a:pPr lvl="0"/>
            <a:r>
              <a:rPr lang="en-US" sz="1500" b="0" i="0" dirty="0" err="1">
                <a:solidFill>
                  <a:schemeClr val="bg1"/>
                </a:solidFill>
                <a:latin typeface="Arial" panose="020B0604020202020204" pitchFamily="34" charset="0"/>
                <a:cs typeface="Arial" panose="020B0604020202020204" pitchFamily="34" charset="0"/>
              </a:rPr>
              <a:t>Linkedin</a:t>
            </a:r>
            <a:endParaRPr lang="en-US" sz="1500" b="0" i="0" dirty="0">
              <a:solidFill>
                <a:schemeClr val="bg1"/>
              </a:solidFill>
              <a:latin typeface="Arial" panose="020B0604020202020204" pitchFamily="34" charset="0"/>
              <a:cs typeface="Arial" panose="020B0604020202020204" pitchFamily="34" charset="0"/>
            </a:endParaRPr>
          </a:p>
          <a:p>
            <a:pPr lvl="0"/>
            <a:r>
              <a:rPr lang="en-US" sz="1500" b="0" i="0" dirty="0">
                <a:solidFill>
                  <a:schemeClr val="bg1"/>
                </a:solidFill>
                <a:latin typeface="Arial" panose="020B0604020202020204" pitchFamily="34" charset="0"/>
                <a:cs typeface="Arial" panose="020B0604020202020204" pitchFamily="34" charset="0"/>
              </a:rPr>
              <a:t>Twitter</a:t>
            </a:r>
          </a:p>
          <a:p>
            <a:pPr lvl="0"/>
            <a:r>
              <a:rPr lang="en-US" sz="1500" b="0" i="0" dirty="0">
                <a:solidFill>
                  <a:schemeClr val="bg1"/>
                </a:solidFill>
                <a:latin typeface="Arial" panose="020B0604020202020204" pitchFamily="34" charset="0"/>
                <a:cs typeface="Arial" panose="020B0604020202020204" pitchFamily="34" charset="0"/>
              </a:rPr>
              <a:t>Flickr</a:t>
            </a:r>
          </a:p>
          <a:p>
            <a:pPr lvl="0"/>
            <a:r>
              <a:rPr lang="en-US" sz="1500" b="0" i="0" dirty="0">
                <a:solidFill>
                  <a:schemeClr val="bg1"/>
                </a:solidFill>
                <a:latin typeface="Arial" panose="020B0604020202020204" pitchFamily="34" charset="0"/>
                <a:cs typeface="Arial" panose="020B0604020202020204" pitchFamily="34" charset="0"/>
              </a:rPr>
              <a:t>Instagram</a:t>
            </a:r>
          </a:p>
          <a:p>
            <a:pPr lvl="0"/>
            <a:endParaRPr lang="en-US" sz="1500" b="0" i="0" dirty="0">
              <a:solidFill>
                <a:schemeClr val="bg1"/>
              </a:solidFill>
              <a:latin typeface="Arial" panose="020B0604020202020204" pitchFamily="34" charset="0"/>
              <a:cs typeface="Arial" panose="020B0604020202020204" pitchFamily="34" charset="0"/>
            </a:endParaRPr>
          </a:p>
          <a:p>
            <a:pPr lvl="0"/>
            <a:endParaRPr lang="en-US" sz="1500" b="0" i="0" dirty="0">
              <a:solidFill>
                <a:schemeClr val="bg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F11E75BA-CCDA-8D4F-8BF3-8BE33F6D50C8}"/>
              </a:ext>
            </a:extLst>
          </p:cNvPr>
          <p:cNvCxnSpPr/>
          <p:nvPr userDrawn="1"/>
        </p:nvCxnSpPr>
        <p:spPr>
          <a:xfrm>
            <a:off x="239485" y="246031"/>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E0EADBD-5615-904A-A578-DC490940973D}"/>
              </a:ext>
            </a:extLst>
          </p:cNvPr>
          <p:cNvSpPr txBox="1"/>
          <p:nvPr userDrawn="1"/>
        </p:nvSpPr>
        <p:spPr>
          <a:xfrm>
            <a:off x="154005" y="380967"/>
            <a:ext cx="2208011" cy="323165"/>
          </a:xfrm>
          <a:prstGeom prst="rect">
            <a:avLst/>
          </a:prstGeom>
          <a:noFill/>
        </p:spPr>
        <p:txBody>
          <a:bodyPr wrap="square" rtlCol="0">
            <a:spAutoFit/>
          </a:bodyPr>
          <a:lstStyle/>
          <a:p>
            <a:pPr lvl="0"/>
            <a:r>
              <a:rPr lang="en-US" sz="1500" b="0" i="0" dirty="0">
                <a:solidFill>
                  <a:schemeClr val="bg1"/>
                </a:solidFill>
                <a:latin typeface="Arial" panose="020B0604020202020204" pitchFamily="34" charset="0"/>
                <a:cs typeface="Arial" panose="020B0604020202020204" pitchFamily="34" charset="0"/>
              </a:rPr>
              <a:t>Please visit us at: </a:t>
            </a:r>
          </a:p>
        </p:txBody>
      </p:sp>
      <p:cxnSp>
        <p:nvCxnSpPr>
          <p:cNvPr id="11" name="Straight Connector 10">
            <a:extLst>
              <a:ext uri="{FF2B5EF4-FFF2-40B4-BE49-F238E27FC236}">
                <a16:creationId xmlns:a16="http://schemas.microsoft.com/office/drawing/2014/main" id="{941BA84C-160F-BA45-839D-6A8055DD34E4}"/>
              </a:ext>
            </a:extLst>
          </p:cNvPr>
          <p:cNvCxnSpPr/>
          <p:nvPr userDrawn="1"/>
        </p:nvCxnSpPr>
        <p:spPr>
          <a:xfrm>
            <a:off x="239485" y="2681222"/>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 y="5448512"/>
            <a:ext cx="4000248" cy="2182754"/>
          </a:xfrm>
          <a:prstGeom prst="rect">
            <a:avLst/>
          </a:prstGeom>
        </p:spPr>
      </p:pic>
      <p:pic>
        <p:nvPicPr>
          <p:cNvPr id="10" name="Picture 9">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47591"/>
            <a:ext cx="3287483" cy="369148"/>
          </a:xfrm>
          <a:prstGeom prst="rect">
            <a:avLst/>
          </a:prstGeom>
        </p:spPr>
      </p:pic>
    </p:spTree>
    <p:extLst>
      <p:ext uri="{BB962C8B-B14F-4D97-AF65-F5344CB8AC3E}">
        <p14:creationId xmlns:p14="http://schemas.microsoft.com/office/powerpoint/2010/main" val="2822965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8. End pag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28" name="Straight Connector 27"/>
          <p:cNvCxnSpPr/>
          <p:nvPr userDrawn="1"/>
        </p:nvCxnSpPr>
        <p:spPr>
          <a:xfrm>
            <a:off x="239485" y="246031"/>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39485" y="6176963"/>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0F7242D-F66B-9742-B122-73FB9CBE80BB}"/>
              </a:ext>
            </a:extLst>
          </p:cNvPr>
          <p:cNvSpPr txBox="1"/>
          <p:nvPr userDrawn="1"/>
        </p:nvSpPr>
        <p:spPr>
          <a:xfrm>
            <a:off x="158602" y="211676"/>
            <a:ext cx="5695788" cy="938719"/>
          </a:xfrm>
          <a:prstGeom prst="rect">
            <a:avLst/>
          </a:prstGeom>
          <a:noFill/>
        </p:spPr>
        <p:txBody>
          <a:bodyPr wrap="square" rtlCol="0">
            <a:spAutoFit/>
          </a:bodyPr>
          <a:lstStyle/>
          <a:p>
            <a:r>
              <a:rPr lang="en-US" sz="5500" b="0" i="0" dirty="0">
                <a:solidFill>
                  <a:schemeClr val="bg1"/>
                </a:solidFill>
                <a:latin typeface="Times New Roman" panose="02020603050405020304" pitchFamily="18" charset="0"/>
                <a:cs typeface="Times New Roman" panose="02020603050405020304" pitchFamily="18" charset="0"/>
              </a:rPr>
              <a:t>Thank you</a:t>
            </a:r>
          </a:p>
        </p:txBody>
      </p:sp>
      <p:sp>
        <p:nvSpPr>
          <p:cNvPr id="3" name="TextBox 2">
            <a:extLst>
              <a:ext uri="{FF2B5EF4-FFF2-40B4-BE49-F238E27FC236}">
                <a16:creationId xmlns:a16="http://schemas.microsoft.com/office/drawing/2014/main" id="{69256770-0FB1-0249-A4BE-4CCFA7CF269E}"/>
              </a:ext>
            </a:extLst>
          </p:cNvPr>
          <p:cNvSpPr txBox="1"/>
          <p:nvPr userDrawn="1"/>
        </p:nvSpPr>
        <p:spPr>
          <a:xfrm>
            <a:off x="158602" y="5690434"/>
            <a:ext cx="2983217" cy="369332"/>
          </a:xfrm>
          <a:prstGeom prst="rect">
            <a:avLst/>
          </a:prstGeom>
          <a:noFill/>
        </p:spPr>
        <p:txBody>
          <a:bodyPr wrap="square" rtlCol="0">
            <a:spAutoFit/>
          </a:bodyPr>
          <a:lstStyle/>
          <a:p>
            <a:r>
              <a:rPr lang="en-US" b="0" i="0" dirty="0" err="1">
                <a:solidFill>
                  <a:schemeClr val="bg1"/>
                </a:solidFill>
                <a:latin typeface="Arial" panose="020B0604020202020204" pitchFamily="34" charset="0"/>
                <a:cs typeface="Arial" panose="020B0604020202020204" pitchFamily="34" charset="0"/>
              </a:rPr>
              <a:t>www.switchmed.eu</a:t>
            </a:r>
            <a:endParaRPr lang="en-US" b="0" i="0"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A75D831-458E-C34E-A1D8-B17B6246D3E5}"/>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0" name="Picture 9">
            <a:extLst>
              <a:ext uri="{FF2B5EF4-FFF2-40B4-BE49-F238E27FC236}">
                <a16:creationId xmlns:a16="http://schemas.microsoft.com/office/drawing/2014/main" id="{22DFB53A-4B30-7B40-9CE2-C9B81FECDF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1211" y="6311900"/>
            <a:ext cx="3150501" cy="409122"/>
          </a:xfrm>
          <a:prstGeom prst="rect">
            <a:avLst/>
          </a:prstGeom>
        </p:spPr>
      </p:pic>
      <p:pic>
        <p:nvPicPr>
          <p:cNvPr id="11" name="Picture 10">
            <a:extLst>
              <a:ext uri="{FF2B5EF4-FFF2-40B4-BE49-F238E27FC236}">
                <a16:creationId xmlns:a16="http://schemas.microsoft.com/office/drawing/2014/main" id="{322C691C-995A-474F-8663-C35D515349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spTree>
    <p:extLst>
      <p:ext uri="{BB962C8B-B14F-4D97-AF65-F5344CB8AC3E}">
        <p14:creationId xmlns:p14="http://schemas.microsoft.com/office/powerpoint/2010/main" val="3096427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206745"/>
      </p:ext>
    </p:extLst>
  </p:cSld>
  <p:clrMap bg1="lt1" tx1="dk1" bg2="lt2" tx2="dk2" accent1="accent1" accent2="accent2" accent3="accent3" accent4="accent4" accent5="accent5" accent6="accent6" hlink="hlink" folHlink="folHlink"/>
  <p:sldLayoutIdLst>
    <p:sldLayoutId id="2147483687" r:id="rId1"/>
    <p:sldLayoutId id="2147483671" r:id="rId2"/>
    <p:sldLayoutId id="2147483686" r:id="rId3"/>
    <p:sldLayoutId id="2147483681" r:id="rId4"/>
    <p:sldLayoutId id="2147483679" r:id="rId5"/>
    <p:sldLayoutId id="2147483675" r:id="rId6"/>
    <p:sldLayoutId id="2147483680" r:id="rId7"/>
    <p:sldLayoutId id="2147483685"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ideo" Target="https://www.youtube.com/embed/GGPW0YXNhRk" TargetMode="Externa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4"/>
          </p:nvPr>
        </p:nvSpPr>
        <p:spPr>
          <a:xfrm>
            <a:off x="239714" y="322383"/>
            <a:ext cx="8405522" cy="608060"/>
          </a:xfrm>
        </p:spPr>
        <p:txBody>
          <a:bodyPr/>
          <a:lstStyle/>
          <a:p>
            <a:pPr>
              <a:lnSpc>
                <a:spcPct val="80000"/>
              </a:lnSpc>
            </a:pPr>
            <a:r>
              <a:rPr lang="fr-FR" b="1" dirty="0"/>
              <a:t>Formation de formateurs sur le développement des modèle d’affaires </a:t>
            </a:r>
            <a:r>
              <a:rPr lang="fr-FR" b="1" dirty="0" smtClean="0"/>
              <a:t>durables</a:t>
            </a:r>
          </a:p>
          <a:p>
            <a:pPr>
              <a:lnSpc>
                <a:spcPct val="80000"/>
              </a:lnSpc>
            </a:pPr>
            <a:r>
              <a:rPr lang="fr-FR" b="1" smtClean="0"/>
              <a:t>Pays </a:t>
            </a:r>
            <a:r>
              <a:rPr lang="fr-FR" b="1" dirty="0"/>
              <a:t>– </a:t>
            </a:r>
            <a:r>
              <a:rPr lang="fr-FR" b="1" dirty="0" smtClean="0"/>
              <a:t>Jour</a:t>
            </a:r>
            <a:r>
              <a:rPr lang="fr-FR" b="1" dirty="0"/>
              <a:t> 1</a:t>
            </a:r>
          </a:p>
        </p:txBody>
      </p:sp>
    </p:spTree>
    <p:extLst>
      <p:ext uri="{BB962C8B-B14F-4D97-AF65-F5344CB8AC3E}">
        <p14:creationId xmlns:p14="http://schemas.microsoft.com/office/powerpoint/2010/main" val="240984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Modèle d'affaires durable</a:t>
            </a:r>
          </a:p>
        </p:txBody>
      </p:sp>
      <p:sp>
        <p:nvSpPr>
          <p:cNvPr id="6" name="Marcador de texto 5"/>
          <p:cNvSpPr>
            <a:spLocks noGrp="1"/>
          </p:cNvSpPr>
          <p:nvPr>
            <p:ph type="body" sz="quarter" idx="15"/>
          </p:nvPr>
        </p:nvSpPr>
        <p:spPr/>
        <p:txBody>
          <a:bodyPr lIns="91440" tIns="45720" rIns="91440" bIns="45720" anchor="t"/>
          <a:lstStyle/>
          <a:p>
            <a:pPr marL="0" indent="0">
              <a:buNone/>
            </a:pPr>
            <a:r>
              <a:rPr lang="fr-FR" b="1" dirty="0"/>
              <a:t>Brève définition :</a:t>
            </a:r>
          </a:p>
          <a:p>
            <a:pPr marL="0" indent="0" algn="just">
              <a:lnSpc>
                <a:spcPct val="114000"/>
              </a:lnSpc>
              <a:buNone/>
            </a:pPr>
            <a:r>
              <a:rPr lang="fr-FR" dirty="0"/>
              <a:t>Une entreprise durable apporte des solutions commerciales aux défis environnementaux qui sont économiquement viables et socialement responsables.</a:t>
            </a:r>
          </a:p>
          <a:p>
            <a:pPr marL="0" indent="0">
              <a:spcBef>
                <a:spcPts val="1200"/>
              </a:spcBef>
              <a:spcAft>
                <a:spcPts val="600"/>
              </a:spcAft>
              <a:buNone/>
            </a:pPr>
            <a:r>
              <a:rPr lang="fr-FR" b="1" dirty="0"/>
              <a:t>Définition complète :</a:t>
            </a:r>
          </a:p>
          <a:p>
            <a:pPr marL="0" indent="0" algn="just">
              <a:lnSpc>
                <a:spcPct val="114000"/>
              </a:lnSpc>
              <a:buNone/>
            </a:pPr>
            <a:r>
              <a:rPr lang="fr-FR" dirty="0">
                <a:latin typeface="Arial"/>
                <a:cs typeface="Arial"/>
              </a:rPr>
              <a:t>En raison de l'interdépendance entre l'environnement, la société et l'économie, une entreprise durable fournit des produits et services innovants et viables qui créent une valeur environnementale (en relevant les défis écologiques et en réduisant les impacts environnementaux) et sociale (en répondant aux besoins sociaux) en appliquant des approches d'éco-innovation, de réflexion sur le cycle de vie et d'éco-conception.</a:t>
            </a:r>
          </a:p>
        </p:txBody>
      </p:sp>
      <p:pic>
        <p:nvPicPr>
          <p:cNvPr id="8" name="Imagen 7"/>
          <p:cNvPicPr>
            <a:picLocks noChangeAspect="1"/>
          </p:cNvPicPr>
          <p:nvPr/>
        </p:nvPicPr>
        <p:blipFill>
          <a:blip r:embed="rId3"/>
          <a:stretch>
            <a:fillRect/>
          </a:stretch>
        </p:blipFill>
        <p:spPr>
          <a:xfrm>
            <a:off x="248180" y="1939158"/>
            <a:ext cx="3502758" cy="3783448"/>
          </a:xfrm>
          <a:prstGeom prst="rect">
            <a:avLst/>
          </a:prstGeom>
        </p:spPr>
      </p:pic>
    </p:spTree>
    <p:extLst>
      <p:ext uri="{BB962C8B-B14F-4D97-AF65-F5344CB8AC3E}">
        <p14:creationId xmlns:p14="http://schemas.microsoft.com/office/powerpoint/2010/main" val="3650001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4"/>
          </p:nvPr>
        </p:nvSpPr>
        <p:spPr>
          <a:xfrm>
            <a:off x="239486" y="614748"/>
            <a:ext cx="4071258" cy="370760"/>
          </a:xfrm>
        </p:spPr>
        <p:txBody>
          <a:bodyPr/>
          <a:lstStyle/>
          <a:p>
            <a:r>
              <a:rPr lang="fr-FR" dirty="0"/>
              <a:t>Entreprises durables : l'exemple d'un Switcher</a:t>
            </a:r>
          </a:p>
          <a:p>
            <a:endParaRPr lang="fr-FR" dirty="0"/>
          </a:p>
        </p:txBody>
      </p:sp>
      <p:pic>
        <p:nvPicPr>
          <p:cNvPr id="9" name="Imagen 8"/>
          <p:cNvPicPr>
            <a:picLocks noChangeAspect="1"/>
          </p:cNvPicPr>
          <p:nvPr/>
        </p:nvPicPr>
        <p:blipFill rotWithShape="1">
          <a:blip r:embed="rId3"/>
          <a:srcRect r="27568"/>
          <a:stretch/>
        </p:blipFill>
        <p:spPr>
          <a:xfrm>
            <a:off x="4937806" y="614748"/>
            <a:ext cx="6949394" cy="5394166"/>
          </a:xfrm>
          <a:prstGeom prst="rect">
            <a:avLst/>
          </a:prstGeom>
        </p:spPr>
      </p:pic>
    </p:spTree>
    <p:extLst>
      <p:ext uri="{BB962C8B-B14F-4D97-AF65-F5344CB8AC3E}">
        <p14:creationId xmlns:p14="http://schemas.microsoft.com/office/powerpoint/2010/main" val="775342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fr-FR"/>
          </a:p>
        </p:txBody>
      </p:sp>
      <p:sp>
        <p:nvSpPr>
          <p:cNvPr id="3" name="Marcador de texto 2"/>
          <p:cNvSpPr>
            <a:spLocks noGrp="1"/>
          </p:cNvSpPr>
          <p:nvPr>
            <p:ph type="body" sz="quarter" idx="11"/>
          </p:nvPr>
        </p:nvSpPr>
        <p:spPr/>
        <p:txBody>
          <a:bodyPr/>
          <a:lstStyle/>
          <a:p>
            <a:endParaRPr lang="fr-FR"/>
          </a:p>
        </p:txBody>
      </p:sp>
      <p:sp>
        <p:nvSpPr>
          <p:cNvPr id="4" name="Marcador de texto 3"/>
          <p:cNvSpPr>
            <a:spLocks noGrp="1"/>
          </p:cNvSpPr>
          <p:nvPr>
            <p:ph type="body" sz="quarter" idx="12"/>
          </p:nvPr>
        </p:nvSpPr>
        <p:spPr/>
        <p:txBody>
          <a:bodyPr/>
          <a:lstStyle/>
          <a:p>
            <a:endParaRPr lang="fr-FR"/>
          </a:p>
        </p:txBody>
      </p:sp>
      <p:pic>
        <p:nvPicPr>
          <p:cNvPr id="8" name="GGPW0YXNhRk"/>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909284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Éco-innovation</a:t>
            </a:r>
          </a:p>
          <a:p>
            <a:endParaRPr lang="fr-FR" dirty="0"/>
          </a:p>
        </p:txBody>
      </p:sp>
      <p:sp>
        <p:nvSpPr>
          <p:cNvPr id="6" name="Marcador de texto 5"/>
          <p:cNvSpPr>
            <a:spLocks noGrp="1"/>
          </p:cNvSpPr>
          <p:nvPr>
            <p:ph type="body" sz="quarter" idx="15"/>
          </p:nvPr>
        </p:nvSpPr>
        <p:spPr/>
        <p:txBody>
          <a:bodyPr/>
          <a:lstStyle/>
          <a:p>
            <a:pPr marL="0" indent="0">
              <a:lnSpc>
                <a:spcPct val="114000"/>
              </a:lnSpc>
              <a:buNone/>
            </a:pPr>
            <a:r>
              <a:rPr lang="fr-FR" dirty="0"/>
              <a:t>L'éco-innovation consiste à fournir des solutions nouvelles et alternatives, qui permettent à une entreprise de réduire ses impacts environnementaux et/ou de créer une valeur environnementale.</a:t>
            </a:r>
          </a:p>
        </p:txBody>
      </p:sp>
      <p:pic>
        <p:nvPicPr>
          <p:cNvPr id="8" name="Imagen 7" descr="Imagen que contiene texto, paraguas&#10;&#10;Descripción generada automáticamente"/>
          <p:cNvPicPr/>
          <p:nvPr/>
        </p:nvPicPr>
        <p:blipFill rotWithShape="1">
          <a:blip r:embed="rId3" cstate="print">
            <a:extLst>
              <a:ext uri="{28A0092B-C50C-407E-A947-70E740481C1C}">
                <a14:useLocalDpi xmlns:a14="http://schemas.microsoft.com/office/drawing/2010/main" val="0"/>
              </a:ext>
            </a:extLst>
          </a:blip>
          <a:srcRect t="24331" r="4889" b="33803"/>
          <a:stretch/>
        </p:blipFill>
        <p:spPr bwMode="auto">
          <a:xfrm>
            <a:off x="4899977" y="2618981"/>
            <a:ext cx="5135245" cy="31965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2592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lIns="0" tIns="0" rIns="0" bIns="0" anchor="t"/>
          <a:lstStyle/>
          <a:p>
            <a:r>
              <a:rPr lang="fr-FR" dirty="0">
                <a:latin typeface="Times New Roman"/>
                <a:cs typeface="Times New Roman"/>
              </a:rPr>
              <a:t>Éco-conception</a:t>
            </a:r>
            <a:endParaRPr lang="fr-FR" dirty="0"/>
          </a:p>
          <a:p>
            <a:endParaRPr lang="fr-FR" dirty="0"/>
          </a:p>
        </p:txBody>
      </p:sp>
      <p:sp>
        <p:nvSpPr>
          <p:cNvPr id="6" name="Marcador de texto 5"/>
          <p:cNvSpPr>
            <a:spLocks noGrp="1"/>
          </p:cNvSpPr>
          <p:nvPr>
            <p:ph type="body" sz="quarter" idx="15"/>
          </p:nvPr>
        </p:nvSpPr>
        <p:spPr/>
        <p:txBody>
          <a:bodyPr lIns="91440" tIns="45720" rIns="91440" bIns="45720" anchor="t"/>
          <a:lstStyle/>
          <a:p>
            <a:pPr marL="0" indent="0" algn="just">
              <a:lnSpc>
                <a:spcPct val="150000"/>
              </a:lnSpc>
              <a:buNone/>
            </a:pPr>
            <a:r>
              <a:rPr lang="fr-FR" dirty="0"/>
              <a:t>L'écoconception consiste à prendre en compte et à évaluer dès la conception (d'un produit ou d'un service et de son modèle d’affaires) tout impact potentiel sur l'environnement. Les impacts sur l'environnement doivent être systématiquement évalués à tous les stades du cycle de vie du produit/service : conception ; extraction et achat des matières premières ; production ; emballage et distribution ; vente et marketing, utilisation du produit ; gestion de la fin de vie.</a:t>
            </a:r>
            <a:endParaRPr lang="en-US"/>
          </a:p>
        </p:txBody>
      </p:sp>
      <p:pic>
        <p:nvPicPr>
          <p:cNvPr id="2" name="Picture 2" descr="A close up of a logo&#10;&#10;Description automatically generated">
            <a:extLst>
              <a:ext uri="{FF2B5EF4-FFF2-40B4-BE49-F238E27FC236}">
                <a16:creationId xmlns:a16="http://schemas.microsoft.com/office/drawing/2014/main" id="{3AFB98A6-D972-4509-BA05-3CEC8E1CD9C9}"/>
              </a:ext>
            </a:extLst>
          </p:cNvPr>
          <p:cNvPicPr>
            <a:picLocks noChangeAspect="1"/>
          </p:cNvPicPr>
          <p:nvPr/>
        </p:nvPicPr>
        <p:blipFill>
          <a:blip r:embed="rId3"/>
          <a:stretch>
            <a:fillRect/>
          </a:stretch>
        </p:blipFill>
        <p:spPr>
          <a:xfrm>
            <a:off x="236034" y="1206507"/>
            <a:ext cx="3737516" cy="3162598"/>
          </a:xfrm>
          <a:prstGeom prst="rect">
            <a:avLst/>
          </a:prstGeom>
        </p:spPr>
      </p:pic>
    </p:spTree>
    <p:extLst>
      <p:ext uri="{BB962C8B-B14F-4D97-AF65-F5344CB8AC3E}">
        <p14:creationId xmlns:p14="http://schemas.microsoft.com/office/powerpoint/2010/main" val="2864324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Consommation et production durables</a:t>
            </a:r>
          </a:p>
          <a:p>
            <a:endParaRPr lang="fr-FR" dirty="0"/>
          </a:p>
        </p:txBody>
      </p:sp>
      <p:sp>
        <p:nvSpPr>
          <p:cNvPr id="6" name="Marcador de texto 5"/>
          <p:cNvSpPr>
            <a:spLocks noGrp="1"/>
          </p:cNvSpPr>
          <p:nvPr>
            <p:ph type="body" sz="quarter" idx="15"/>
          </p:nvPr>
        </p:nvSpPr>
        <p:spPr/>
        <p:txBody>
          <a:bodyPr/>
          <a:lstStyle/>
          <a:p>
            <a:pPr marL="0" indent="0">
              <a:lnSpc>
                <a:spcPct val="114000"/>
              </a:lnSpc>
              <a:buNone/>
            </a:pPr>
            <a:r>
              <a:rPr lang="fr-FR" i="1" dirty="0">
                <a:solidFill>
                  <a:srgbClr val="579DDB"/>
                </a:solidFill>
              </a:rPr>
              <a:t>Adopté par tous les États membres des Nations unies : Agenda 2030 pour le développement durable Objectif 12 du développement durable</a:t>
            </a:r>
          </a:p>
          <a:p>
            <a:pPr marL="0" indent="0">
              <a:lnSpc>
                <a:spcPct val="114000"/>
              </a:lnSpc>
              <a:buNone/>
            </a:pPr>
            <a:endParaRPr lang="fr-FR" sz="1600" dirty="0"/>
          </a:p>
        </p:txBody>
      </p:sp>
      <p:sp>
        <p:nvSpPr>
          <p:cNvPr id="7" name="Marcador de texto 5"/>
          <p:cNvSpPr txBox="1">
            <a:spLocks/>
          </p:cNvSpPr>
          <p:nvPr/>
        </p:nvSpPr>
        <p:spPr>
          <a:xfrm>
            <a:off x="239486" y="1881129"/>
            <a:ext cx="3449645" cy="4141026"/>
          </a:xfrm>
          <a:prstGeom prst="rect">
            <a:avLst/>
          </a:prstGeom>
        </p:spPr>
        <p:txBody>
          <a:bodyPr lIns="91440" tIns="45720" rIns="91440" bIns="45720" anchor="t"/>
          <a:lstStyle>
            <a:lvl1pPr marL="514350" marR="0" indent="-514350" algn="l" defTabSz="914400" rtl="0" eaLnBrk="1" fontAlgn="auto" latinLnBrk="0" hangingPunct="1">
              <a:lnSpc>
                <a:spcPct val="90000"/>
              </a:lnSpc>
              <a:spcBef>
                <a:spcPts val="1000"/>
              </a:spcBef>
              <a:spcAft>
                <a:spcPts val="0"/>
              </a:spcAft>
              <a:buClrTx/>
              <a:buSzTx/>
              <a:buFont typeface="+mj-lt"/>
              <a:buAutoNum type="arabicPeriod"/>
              <a:tabLst/>
              <a:defRPr sz="2000" b="0" i="0" kern="1200">
                <a:solidFill>
                  <a:schemeClr val="tx1"/>
                </a:solidFill>
                <a:latin typeface="Arial" charset="0"/>
                <a:ea typeface="Arial" charset="0"/>
                <a:cs typeface="Arial" charset="0"/>
              </a:defRPr>
            </a:lvl1pPr>
            <a:lvl2pPr marL="914400" indent="-457200" algn="l" defTabSz="914400" rtl="0" eaLnBrk="1" latinLnBrk="0" hangingPunct="1">
              <a:lnSpc>
                <a:spcPct val="90000"/>
              </a:lnSpc>
              <a:spcBef>
                <a:spcPts val="500"/>
              </a:spcBef>
              <a:buFont typeface="+mj-lt"/>
              <a:buAutoNum type="arabicPeriod"/>
              <a:defRPr sz="24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Font typeface="+mj-lt"/>
              <a:buAutoNum type="arabicPeriod"/>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14000"/>
              </a:lnSpc>
              <a:buNone/>
            </a:pPr>
            <a:r>
              <a:rPr lang="fr-FR" sz="1600" dirty="0"/>
              <a:t>La CPD concerne "l'utilisation de services et de produits connexes qui répondent à des besoins fondamentaux et apportent une meilleure qualité de vie tout en minimisant l'utilisation des ressources naturelles et des matières toxiques ainsi que les émissions de déchets et de polluants pendant le cycle de vie du service ou du produit afin de ne pas mettre en péril les besoins des générations futures" (Symposium d'Oslo 1994).</a:t>
            </a:r>
            <a:endParaRPr lang="en-US"/>
          </a:p>
          <a:p>
            <a:pPr marL="0" indent="0">
              <a:lnSpc>
                <a:spcPct val="150000"/>
              </a:lnSpc>
              <a:buNone/>
            </a:pPr>
            <a:endParaRPr lang="fr-FR" sz="1600" i="1" dirty="0"/>
          </a:p>
        </p:txBody>
      </p:sp>
      <p:pic>
        <p:nvPicPr>
          <p:cNvPr id="9" name="Imagen 8" descr="Imagen que contiene texto&#10;&#10;Descripción generada automáticamente"/>
          <p:cNvPicPr/>
          <p:nvPr/>
        </p:nvPicPr>
        <p:blipFill rotWithShape="1">
          <a:blip r:embed="rId3" cstate="print">
            <a:extLst>
              <a:ext uri="{28A0092B-C50C-407E-A947-70E740481C1C}">
                <a14:useLocalDpi xmlns:a14="http://schemas.microsoft.com/office/drawing/2010/main" val="0"/>
              </a:ext>
            </a:extLst>
          </a:blip>
          <a:srcRect t="29504" b="30738"/>
          <a:stretch/>
        </p:blipFill>
        <p:spPr bwMode="auto">
          <a:xfrm>
            <a:off x="4355432" y="1832032"/>
            <a:ext cx="7125368" cy="40062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0183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Économie circulaire</a:t>
            </a:r>
          </a:p>
          <a:p>
            <a:endParaRPr lang="fr-FR" dirty="0"/>
          </a:p>
        </p:txBody>
      </p:sp>
      <p:sp>
        <p:nvSpPr>
          <p:cNvPr id="6" name="Marcador de texto 5"/>
          <p:cNvSpPr>
            <a:spLocks noGrp="1"/>
          </p:cNvSpPr>
          <p:nvPr>
            <p:ph type="body" sz="quarter" idx="15"/>
          </p:nvPr>
        </p:nvSpPr>
        <p:spPr>
          <a:xfrm>
            <a:off x="5549462" y="676189"/>
            <a:ext cx="6345676" cy="5251369"/>
          </a:xfrm>
        </p:spPr>
        <p:txBody>
          <a:bodyPr lIns="91440" tIns="45720" rIns="91440" bIns="45720" anchor="t"/>
          <a:lstStyle/>
          <a:p>
            <a:pPr marL="0" indent="0" algn="just">
              <a:lnSpc>
                <a:spcPts val="3000"/>
              </a:lnSpc>
              <a:spcBef>
                <a:spcPts val="600"/>
              </a:spcBef>
              <a:spcAft>
                <a:spcPts val="600"/>
              </a:spcAft>
              <a:buNone/>
            </a:pPr>
            <a:r>
              <a:rPr lang="fr-FR" dirty="0">
                <a:latin typeface="Arial"/>
                <a:cs typeface="Arial"/>
              </a:rPr>
              <a:t>« Au-delà de l'actuel modèle industriel qui se résume à "extraire, fabriquer et jeter", une économie circulaire vise à redéfinir la croissance, en se concentrant sur les bénéfices positifs pour la société. Elle implique de découpler progressivement l'activité économique de la consommation de ressources non renouvelables et de concevoir les déchets hors du système. Soutenu par une transition vers les sources d'énergie renouvelables, le modèle circulaire construit un capital économique, naturel et social. Il repose sur trois principes : Éliminer les déchets et la pollution ; Maintenir les produits et les matériaux en usage ; Régénérer les systèmes naturels » </a:t>
            </a:r>
            <a:r>
              <a:rPr lang="fr-FR" sz="1200" dirty="0">
                <a:latin typeface="Arial"/>
                <a:cs typeface="Arial"/>
              </a:rPr>
              <a:t>(Fondation Ellen MacArthur).</a:t>
            </a:r>
            <a:endParaRPr lang="en-US"/>
          </a:p>
          <a:p>
            <a:pPr>
              <a:lnSpc>
                <a:spcPct val="114000"/>
              </a:lnSpc>
            </a:pPr>
            <a:endParaRPr lang="fr-FR" dirty="0"/>
          </a:p>
        </p:txBody>
      </p:sp>
      <p:pic>
        <p:nvPicPr>
          <p:cNvPr id="1026" name="Picture 2" descr="test"/>
          <p:cNvPicPr>
            <a:picLocks noChangeAspect="1" noChangeArrowheads="1"/>
          </p:cNvPicPr>
          <p:nvPr/>
        </p:nvPicPr>
        <p:blipFill rotWithShape="1">
          <a:blip r:embed="rId3">
            <a:extLst>
              <a:ext uri="{28A0092B-C50C-407E-A947-70E740481C1C}">
                <a14:useLocalDpi xmlns:a14="http://schemas.microsoft.com/office/drawing/2010/main" val="0"/>
              </a:ext>
            </a:extLst>
          </a:blip>
          <a:srcRect l="17609" t="24028" r="8225" b="15651"/>
          <a:stretch/>
        </p:blipFill>
        <p:spPr bwMode="auto">
          <a:xfrm>
            <a:off x="239486" y="1951629"/>
            <a:ext cx="5064876" cy="3111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338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5"/>
          </p:nvPr>
        </p:nvSpPr>
        <p:spPr>
          <a:xfrm>
            <a:off x="247649" y="1534317"/>
            <a:ext cx="4099499" cy="4072995"/>
          </a:xfrm>
        </p:spPr>
        <p:txBody>
          <a:bodyPr lIns="0" tIns="0" rIns="0" bIns="0" anchor="t"/>
          <a:lstStyle/>
          <a:p>
            <a:pPr algn="just">
              <a:lnSpc>
                <a:spcPct val="114000"/>
              </a:lnSpc>
              <a:spcBef>
                <a:spcPts val="1000"/>
              </a:spcBef>
            </a:pPr>
            <a:r>
              <a:rPr lang="fr-FR" sz="2000" i="1" dirty="0">
                <a:solidFill>
                  <a:srgbClr val="579DDB"/>
                </a:solidFill>
              </a:rPr>
              <a:t>« Un modèle d’affaires (business model) décrit les principes selon lesquels une organisation crée, délivre et capture de la valeur » </a:t>
            </a:r>
            <a:r>
              <a:rPr lang="fr-FR" sz="1400" i="1" dirty="0" err="1">
                <a:solidFill>
                  <a:srgbClr val="579DDB"/>
                </a:solidFill>
              </a:rPr>
              <a:t>Osterwalder</a:t>
            </a:r>
            <a:r>
              <a:rPr lang="fr-FR" sz="1400" i="1" dirty="0">
                <a:solidFill>
                  <a:srgbClr val="579DDB"/>
                </a:solidFill>
              </a:rPr>
              <a:t> et </a:t>
            </a:r>
            <a:r>
              <a:rPr lang="fr-FR" sz="1400" i="1" dirty="0" err="1">
                <a:solidFill>
                  <a:srgbClr val="579DDB"/>
                </a:solidFill>
              </a:rPr>
              <a:t>Pigneur</a:t>
            </a:r>
            <a:r>
              <a:rPr lang="fr-FR" sz="1400" i="1" dirty="0">
                <a:solidFill>
                  <a:srgbClr val="579DDB"/>
                </a:solidFill>
              </a:rPr>
              <a:t>).</a:t>
            </a:r>
            <a:endParaRPr lang="en-US"/>
          </a:p>
          <a:p>
            <a:pPr>
              <a:lnSpc>
                <a:spcPct val="114000"/>
              </a:lnSpc>
              <a:spcBef>
                <a:spcPts val="1000"/>
              </a:spcBef>
            </a:pPr>
            <a:endParaRPr lang="fr-FR" sz="1400" i="1" dirty="0">
              <a:solidFill>
                <a:srgbClr val="579DDB"/>
              </a:solidFill>
            </a:endParaRPr>
          </a:p>
          <a:p>
            <a:pPr algn="just">
              <a:lnSpc>
                <a:spcPct val="114000"/>
              </a:lnSpc>
              <a:spcBef>
                <a:spcPts val="1000"/>
              </a:spcBef>
            </a:pPr>
            <a:r>
              <a:rPr lang="fr-FR" sz="2000" dirty="0"/>
              <a:t>Un modèle d’affaires peut être synthétisé et décrit à travers un canevas d’affaires et ses éléments constitutifs</a:t>
            </a:r>
          </a:p>
        </p:txBody>
      </p:sp>
      <p:sp>
        <p:nvSpPr>
          <p:cNvPr id="7" name="Marcador de texto 6"/>
          <p:cNvSpPr>
            <a:spLocks noGrp="1"/>
          </p:cNvSpPr>
          <p:nvPr>
            <p:ph type="body" sz="quarter" idx="14"/>
          </p:nvPr>
        </p:nvSpPr>
        <p:spPr>
          <a:xfrm>
            <a:off x="239486" y="614748"/>
            <a:ext cx="5041962" cy="370760"/>
          </a:xfrm>
        </p:spPr>
        <p:txBody>
          <a:bodyPr lIns="0" tIns="0" rIns="0" bIns="0" anchor="t"/>
          <a:lstStyle/>
          <a:p>
            <a:r>
              <a:rPr lang="fr-FR" dirty="0">
                <a:latin typeface="Times New Roman"/>
                <a:cs typeface="Times New Roman"/>
              </a:rPr>
              <a:t>Business Model Canvas</a:t>
            </a:r>
            <a:endParaRPr lang="fr-FR" dirty="0"/>
          </a:p>
        </p:txBody>
      </p:sp>
      <p:pic>
        <p:nvPicPr>
          <p:cNvPr id="8" name="Imatge 1"/>
          <p:cNvPicPr>
            <a:picLocks noGrp="1" noChangeAspect="1"/>
          </p:cNvPicPr>
          <p:nvPr>
            <p:ph type="pic" sz="quarter" idx="16"/>
          </p:nvPr>
        </p:nvPicPr>
        <p:blipFill rotWithShape="1">
          <a:blip r:embed="rId3"/>
          <a:srcRect l="-2878" t="-11117" r="-204" b="-13792"/>
          <a:stretch/>
        </p:blipFill>
        <p:spPr>
          <a:xfrm>
            <a:off x="5508905" y="614748"/>
            <a:ext cx="6386233" cy="5195942"/>
          </a:xfrm>
          <a:prstGeom prst="rect">
            <a:avLst/>
          </a:prstGeom>
        </p:spPr>
      </p:pic>
    </p:spTree>
    <p:extLst>
      <p:ext uri="{BB962C8B-B14F-4D97-AF65-F5344CB8AC3E}">
        <p14:creationId xmlns:p14="http://schemas.microsoft.com/office/powerpoint/2010/main" val="4213244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Lean Startup</a:t>
            </a:r>
          </a:p>
        </p:txBody>
      </p:sp>
      <p:sp>
        <p:nvSpPr>
          <p:cNvPr id="6" name="Marcador de texto 5"/>
          <p:cNvSpPr>
            <a:spLocks noGrp="1"/>
          </p:cNvSpPr>
          <p:nvPr>
            <p:ph type="body" sz="quarter" idx="15"/>
          </p:nvPr>
        </p:nvSpPr>
        <p:spPr/>
        <p:txBody>
          <a:bodyPr lIns="91440" tIns="45720" rIns="91440" bIns="45720" anchor="t"/>
          <a:lstStyle/>
          <a:p>
            <a:pPr marL="0" indent="0" algn="just">
              <a:lnSpc>
                <a:spcPct val="114000"/>
              </a:lnSpc>
              <a:buNone/>
            </a:pPr>
            <a:r>
              <a:rPr lang="fr-FR" dirty="0"/>
              <a:t>L'approche Lean Startup encourage les entrepreneurs à tester leurs modèles d’affaires et leurs produits/services dès le début, en recherchant les réactions des clients potentiels et des premiers adoptants et en ajustant continuellement l'idée en fonction de ces réactions. Cette approche permet de réduire les coûts, les risques et le temps nécessaire pour valider un modèle d‘affaires.</a:t>
            </a:r>
            <a:endParaRPr lang="en-US"/>
          </a:p>
        </p:txBody>
      </p:sp>
      <p:sp>
        <p:nvSpPr>
          <p:cNvPr id="8" name="Marcador de texto 5"/>
          <p:cNvSpPr txBox="1">
            <a:spLocks/>
          </p:cNvSpPr>
          <p:nvPr/>
        </p:nvSpPr>
        <p:spPr>
          <a:xfrm>
            <a:off x="248180" y="4716075"/>
            <a:ext cx="3276224" cy="693406"/>
          </a:xfrm>
          <a:prstGeom prst="rect">
            <a:avLst/>
          </a:prstGeom>
        </p:spPr>
        <p:txBody>
          <a:bodyPr/>
          <a:lstStyle>
            <a:lvl1pPr marL="514350" marR="0" indent="-514350" algn="l" defTabSz="914400" rtl="0" eaLnBrk="1" fontAlgn="auto" latinLnBrk="0" hangingPunct="1">
              <a:lnSpc>
                <a:spcPct val="90000"/>
              </a:lnSpc>
              <a:spcBef>
                <a:spcPts val="1000"/>
              </a:spcBef>
              <a:spcAft>
                <a:spcPts val="0"/>
              </a:spcAft>
              <a:buClrTx/>
              <a:buSzTx/>
              <a:buFont typeface="+mj-lt"/>
              <a:buAutoNum type="arabicPeriod"/>
              <a:tabLst/>
              <a:defRPr sz="2000" b="0" i="0" kern="1200">
                <a:solidFill>
                  <a:schemeClr val="tx1"/>
                </a:solidFill>
                <a:latin typeface="Arial" charset="0"/>
                <a:ea typeface="Arial" charset="0"/>
                <a:cs typeface="Arial" charset="0"/>
              </a:defRPr>
            </a:lvl1pPr>
            <a:lvl2pPr marL="914400" indent="-457200" algn="l" defTabSz="914400" rtl="0" eaLnBrk="1" latinLnBrk="0" hangingPunct="1">
              <a:lnSpc>
                <a:spcPct val="90000"/>
              </a:lnSpc>
              <a:spcBef>
                <a:spcPts val="500"/>
              </a:spcBef>
              <a:buFont typeface="+mj-lt"/>
              <a:buAutoNum type="arabicPeriod"/>
              <a:defRPr sz="24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Font typeface="+mj-lt"/>
              <a:buAutoNum type="arabicPeriod"/>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fr-FR" sz="1200" dirty="0"/>
              <a:t>Construire, mesurer et apprendre en boucle</a:t>
            </a:r>
          </a:p>
          <a:p>
            <a:pPr marL="0" indent="0" algn="ctr">
              <a:lnSpc>
                <a:spcPct val="100000"/>
              </a:lnSpc>
              <a:spcBef>
                <a:spcPts val="0"/>
              </a:spcBef>
              <a:buNone/>
            </a:pPr>
            <a:r>
              <a:rPr lang="fr-FR" sz="1200" dirty="0"/>
              <a:t>RIES : 2011</a:t>
            </a:r>
          </a:p>
        </p:txBody>
      </p:sp>
      <p:pic>
        <p:nvPicPr>
          <p:cNvPr id="11" name="Imagen 10"/>
          <p:cNvPicPr>
            <a:picLocks noChangeAspect="1"/>
          </p:cNvPicPr>
          <p:nvPr/>
        </p:nvPicPr>
        <p:blipFill rotWithShape="1">
          <a:blip r:embed="rId3"/>
          <a:srcRect l="17517" t="26876" r="6654" b="10552"/>
          <a:stretch/>
        </p:blipFill>
        <p:spPr>
          <a:xfrm>
            <a:off x="5675587" y="3244633"/>
            <a:ext cx="4745420" cy="2682925"/>
          </a:xfrm>
          <a:prstGeom prst="rect">
            <a:avLst/>
          </a:prstGeom>
        </p:spPr>
      </p:pic>
      <p:pic>
        <p:nvPicPr>
          <p:cNvPr id="7" name="Image 6" descr="LEAN STARTUP : L'innovation continue | Résumé et avis | Éric Ries"/>
          <p:cNvPicPr/>
          <p:nvPr/>
        </p:nvPicPr>
        <p:blipFill rotWithShape="1">
          <a:blip r:embed="rId4">
            <a:extLst>
              <a:ext uri="{28A0092B-C50C-407E-A947-70E740481C1C}">
                <a14:useLocalDpi xmlns:a14="http://schemas.microsoft.com/office/drawing/2010/main" val="0"/>
              </a:ext>
            </a:extLst>
          </a:blip>
          <a:srcRect l="13684" t="2394" b="4787"/>
          <a:stretch/>
        </p:blipFill>
        <p:spPr bwMode="auto">
          <a:xfrm>
            <a:off x="248180" y="1382424"/>
            <a:ext cx="3024956" cy="32194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32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a:xfrm>
            <a:off x="239485" y="511555"/>
            <a:ext cx="8053177" cy="860425"/>
          </a:xfrm>
        </p:spPr>
        <p:txBody>
          <a:bodyPr/>
          <a:lstStyle/>
          <a:p>
            <a:r>
              <a:rPr lang="fr-FR" dirty="0"/>
              <a:t>3. Idée d'entreprise </a:t>
            </a:r>
          </a:p>
          <a:p>
            <a:pPr indent="725488"/>
            <a:r>
              <a:rPr lang="fr-FR" dirty="0"/>
              <a:t>Problèmes et besoins</a:t>
            </a:r>
          </a:p>
          <a:p>
            <a:pPr indent="725488"/>
            <a:r>
              <a:rPr lang="fr-FR" dirty="0"/>
              <a:t>Comprendre le contexte</a:t>
            </a:r>
          </a:p>
          <a:p>
            <a:endParaRPr lang="fr-FR" dirty="0"/>
          </a:p>
        </p:txBody>
      </p:sp>
    </p:spTree>
    <p:extLst>
      <p:ext uri="{BB962C8B-B14F-4D97-AF65-F5344CB8AC3E}">
        <p14:creationId xmlns:p14="http://schemas.microsoft.com/office/powerpoint/2010/main" val="133067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a:xfrm>
            <a:off x="239485" y="511555"/>
            <a:ext cx="10269291" cy="860425"/>
          </a:xfrm>
        </p:spPr>
        <p:txBody>
          <a:bodyPr/>
          <a:lstStyle/>
          <a:p>
            <a:pPr marL="715963" indent="-715963"/>
            <a:r>
              <a:rPr lang="fr-FR" dirty="0"/>
              <a:t>1. Introduction à la méthodologie de modèle d’affaires vert et à la Formation de Formateurs</a:t>
            </a:r>
          </a:p>
          <a:p>
            <a:endParaRPr lang="fr-FR" dirty="0"/>
          </a:p>
        </p:txBody>
      </p:sp>
    </p:spTree>
    <p:extLst>
      <p:ext uri="{BB962C8B-B14F-4D97-AF65-F5344CB8AC3E}">
        <p14:creationId xmlns:p14="http://schemas.microsoft.com/office/powerpoint/2010/main" val="3147041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5"/>
          </p:nvPr>
        </p:nvSpPr>
        <p:spPr>
          <a:xfrm>
            <a:off x="247649" y="1701014"/>
            <a:ext cx="4043615" cy="4072995"/>
          </a:xfrm>
        </p:spPr>
        <p:txBody>
          <a:bodyPr lIns="0" tIns="0" rIns="0" bIns="0" anchor="t"/>
          <a:lstStyle/>
          <a:p>
            <a:pPr marL="342900" lvl="0" indent="-342900" algn="just">
              <a:lnSpc>
                <a:spcPts val="3000"/>
              </a:lnSpc>
              <a:spcBef>
                <a:spcPts val="600"/>
              </a:spcBef>
              <a:spcAft>
                <a:spcPts val="600"/>
              </a:spcAft>
              <a:buFont typeface="Wingdings" panose="05000000000000000000" pitchFamily="2" charset="2"/>
              <a:buChar char="§"/>
            </a:pPr>
            <a:r>
              <a:rPr lang="fr-FR" sz="2000" dirty="0">
                <a:solidFill>
                  <a:prstClr val="black"/>
                </a:solidFill>
                <a:latin typeface="Arial" panose="020B0604020202020204" pitchFamily="34" charset="0"/>
                <a:ea typeface="+mn-ea"/>
                <a:cs typeface="Arial" panose="020B0604020202020204" pitchFamily="34" charset="0"/>
              </a:rPr>
              <a:t>1</a:t>
            </a:r>
            <a:r>
              <a:rPr lang="fr-FR" sz="2000" baseline="30000" dirty="0">
                <a:solidFill>
                  <a:prstClr val="black"/>
                </a:solidFill>
                <a:latin typeface="Arial" panose="020B0604020202020204" pitchFamily="34" charset="0"/>
                <a:ea typeface="+mn-ea"/>
                <a:cs typeface="Arial" panose="020B0604020202020204" pitchFamily="34" charset="0"/>
              </a:rPr>
              <a:t>ère</a:t>
            </a:r>
            <a:r>
              <a:rPr lang="fr-FR" sz="2000" dirty="0">
                <a:solidFill>
                  <a:prstClr val="black"/>
                </a:solidFill>
                <a:latin typeface="Arial" panose="020B0604020202020204" pitchFamily="34" charset="0"/>
                <a:ea typeface="+mn-ea"/>
                <a:cs typeface="Arial" panose="020B0604020202020204" pitchFamily="34" charset="0"/>
              </a:rPr>
              <a:t> étape de la méthodologie GBM : expliquer notre idée d'entreprise verte. L'objectif est de comprendre les principaux éléments de l'idée et de préparer le travail à venir.</a:t>
            </a:r>
            <a:endParaRPr lang="en-US">
              <a:ea typeface="+mn-ea"/>
            </a:endParaRPr>
          </a:p>
          <a:p>
            <a:pPr marL="342900" lvl="0" indent="-342900" algn="just">
              <a:lnSpc>
                <a:spcPts val="3000"/>
              </a:lnSpc>
              <a:spcBef>
                <a:spcPts val="600"/>
              </a:spcBef>
              <a:spcAft>
                <a:spcPts val="600"/>
              </a:spcAft>
              <a:buFont typeface="Wingdings" panose="05000000000000000000" pitchFamily="2" charset="2"/>
              <a:buChar char="§"/>
            </a:pPr>
            <a:r>
              <a:rPr lang="fr-FR" sz="2000" dirty="0">
                <a:solidFill>
                  <a:prstClr val="black"/>
                </a:solidFill>
                <a:latin typeface="Arial" panose="020B0604020202020204" pitchFamily="34" charset="0"/>
                <a:ea typeface="+mn-ea"/>
                <a:cs typeface="Arial" panose="020B0604020202020204" pitchFamily="34" charset="0"/>
              </a:rPr>
              <a:t>Toute première approche de la résolution des problèmes qui sera améliorée par la suite.</a:t>
            </a:r>
          </a:p>
          <a:p>
            <a:pPr>
              <a:lnSpc>
                <a:spcPts val="3000"/>
              </a:lnSpc>
              <a:spcBef>
                <a:spcPts val="600"/>
              </a:spcBef>
              <a:spcAft>
                <a:spcPts val="600"/>
              </a:spcAft>
            </a:pPr>
            <a:endParaRPr lang="fr-FR" dirty="0"/>
          </a:p>
        </p:txBody>
      </p:sp>
      <p:sp>
        <p:nvSpPr>
          <p:cNvPr id="7" name="Marcador de texto 6"/>
          <p:cNvSpPr>
            <a:spLocks noGrp="1"/>
          </p:cNvSpPr>
          <p:nvPr>
            <p:ph type="body" sz="quarter" idx="14"/>
          </p:nvPr>
        </p:nvSpPr>
        <p:spPr/>
        <p:txBody>
          <a:bodyPr/>
          <a:lstStyle/>
          <a:p>
            <a:r>
              <a:rPr lang="fr-FR" dirty="0"/>
              <a:t>Idée d’entreprise</a:t>
            </a:r>
          </a:p>
          <a:p>
            <a:endParaRPr lang="fr-FR" dirty="0"/>
          </a:p>
        </p:txBody>
      </p:sp>
      <p:pic>
        <p:nvPicPr>
          <p:cNvPr id="8" name="Marcador de posición de imagen 7"/>
          <p:cNvPicPr>
            <a:picLocks noGrp="1" noChangeAspect="1"/>
          </p:cNvPicPr>
          <p:nvPr>
            <p:ph type="pic" sz="quarter" idx="16"/>
          </p:nvPr>
        </p:nvPicPr>
        <p:blipFill rotWithShape="1">
          <a:blip r:embed="rId3"/>
          <a:srcRect l="575" t="846" r="-226" b="-846"/>
          <a:stretch/>
        </p:blipFill>
        <p:spPr>
          <a:xfrm>
            <a:off x="5453029" y="1859017"/>
            <a:ext cx="5889684" cy="3359076"/>
          </a:xfrm>
          <a:prstGeom prst="rect">
            <a:avLst/>
          </a:prstGeom>
        </p:spPr>
      </p:pic>
    </p:spTree>
    <p:extLst>
      <p:ext uri="{BB962C8B-B14F-4D97-AF65-F5344CB8AC3E}">
        <p14:creationId xmlns:p14="http://schemas.microsoft.com/office/powerpoint/2010/main" val="1049312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a:xfrm>
            <a:off x="239486" y="614748"/>
            <a:ext cx="3480107" cy="370760"/>
          </a:xfrm>
        </p:spPr>
        <p:txBody>
          <a:bodyPr/>
          <a:lstStyle/>
          <a:p>
            <a:r>
              <a:rPr lang="fr-FR" dirty="0"/>
              <a:t>Identifier les problèmes et les besoins</a:t>
            </a:r>
          </a:p>
          <a:p>
            <a:endParaRPr lang="fr-FR" dirty="0"/>
          </a:p>
          <a:p>
            <a:endParaRPr lang="fr-FR" dirty="0"/>
          </a:p>
        </p:txBody>
      </p:sp>
      <p:sp>
        <p:nvSpPr>
          <p:cNvPr id="6" name="Marcador de texto 5"/>
          <p:cNvSpPr>
            <a:spLocks noGrp="1"/>
          </p:cNvSpPr>
          <p:nvPr>
            <p:ph type="body" sz="quarter" idx="15"/>
          </p:nvPr>
        </p:nvSpPr>
        <p:spPr/>
        <p:txBody>
          <a:bodyPr lIns="91440" tIns="45720" rIns="91440" bIns="45720" anchor="t"/>
          <a:lstStyle/>
          <a:p>
            <a:pPr marL="0" indent="0">
              <a:buNone/>
            </a:pPr>
            <a:r>
              <a:rPr lang="fr-FR" b="1" dirty="0"/>
              <a:t>Les moteurs</a:t>
            </a:r>
          </a:p>
          <a:p>
            <a:pPr marL="0" indent="0" algn="just">
              <a:lnSpc>
                <a:spcPct val="114000"/>
              </a:lnSpc>
              <a:spcBef>
                <a:spcPts val="0"/>
              </a:spcBef>
              <a:spcAft>
                <a:spcPts val="1200"/>
              </a:spcAft>
              <a:buNone/>
            </a:pPr>
            <a:r>
              <a:rPr lang="fr-FR" i="1" dirty="0"/>
              <a:t>Il est essentiel de comprendre les raisons qui motivent le projet et ses fondateurs pour donner un sens et un but à l'ensemble du processus de création d'entreprises vertes. On peut distinguer quatre forces motrices :</a:t>
            </a:r>
          </a:p>
          <a:p>
            <a:pPr marL="0" indent="0">
              <a:buNone/>
            </a:pPr>
            <a:r>
              <a:rPr lang="fr-FR" b="1" dirty="0"/>
              <a:t>Les forces externes :</a:t>
            </a:r>
          </a:p>
          <a:p>
            <a:pPr marL="542925" indent="-185420">
              <a:lnSpc>
                <a:spcPct val="114000"/>
              </a:lnSpc>
              <a:spcBef>
                <a:spcPts val="0"/>
              </a:spcBef>
              <a:buFont typeface="Arial" panose="020B0604020202020204" pitchFamily="34" charset="0"/>
              <a:buChar char="•"/>
            </a:pPr>
            <a:r>
              <a:rPr lang="fr-FR" dirty="0"/>
              <a:t>Défis/problèmes environnementaux</a:t>
            </a:r>
          </a:p>
          <a:p>
            <a:pPr marL="542925" indent="-185420">
              <a:lnSpc>
                <a:spcPct val="114000"/>
              </a:lnSpc>
              <a:spcBef>
                <a:spcPts val="0"/>
              </a:spcBef>
              <a:buFont typeface="Arial" panose="020B0604020202020204" pitchFamily="34" charset="0"/>
              <a:buChar char="•"/>
            </a:pPr>
            <a:r>
              <a:rPr lang="fr-FR" dirty="0"/>
              <a:t>Défis/problèmes sociaux</a:t>
            </a:r>
          </a:p>
          <a:p>
            <a:pPr marL="542925" indent="-185420">
              <a:lnSpc>
                <a:spcPct val="114000"/>
              </a:lnSpc>
              <a:spcBef>
                <a:spcPts val="0"/>
              </a:spcBef>
              <a:spcAft>
                <a:spcPts val="1200"/>
              </a:spcAft>
              <a:buFont typeface="Arial" panose="020B0604020202020204" pitchFamily="34" charset="0"/>
              <a:buChar char="•"/>
            </a:pPr>
            <a:r>
              <a:rPr lang="fr-FR" dirty="0"/>
              <a:t>Besoins du marché/des clients  </a:t>
            </a:r>
          </a:p>
          <a:p>
            <a:pPr marL="0" indent="0">
              <a:buNone/>
            </a:pPr>
            <a:r>
              <a:rPr lang="fr-FR" b="1" dirty="0"/>
              <a:t>Les forces internes :</a:t>
            </a:r>
          </a:p>
          <a:p>
            <a:pPr marL="542925" indent="-185420">
              <a:lnSpc>
                <a:spcPct val="114000"/>
              </a:lnSpc>
              <a:spcBef>
                <a:spcPts val="0"/>
              </a:spcBef>
              <a:buFont typeface="Arial" panose="020B0604020202020204" pitchFamily="34" charset="0"/>
              <a:buChar char="•"/>
            </a:pPr>
            <a:r>
              <a:rPr lang="fr-FR" dirty="0"/>
              <a:t>Motivations personnelles et professionnelles (équipe)</a:t>
            </a:r>
          </a:p>
          <a:p>
            <a:pPr marL="1100455" lvl="1" indent="-342900">
              <a:lnSpc>
                <a:spcPct val="114000"/>
              </a:lnSpc>
              <a:spcBef>
                <a:spcPts val="0"/>
              </a:spcBef>
              <a:buFont typeface="Wingdings" panose="020B0604020202020204" pitchFamily="34" charset="0"/>
              <a:buChar char="Ø"/>
            </a:pPr>
            <a:r>
              <a:rPr lang="fr-FR" sz="1800" dirty="0">
                <a:latin typeface="Arial"/>
                <a:cs typeface="Arial"/>
              </a:rPr>
              <a:t>Caractéristiques des entrepreneurs</a:t>
            </a:r>
          </a:p>
          <a:p>
            <a:pPr marL="1100455" lvl="1" indent="-342900">
              <a:lnSpc>
                <a:spcPct val="114000"/>
              </a:lnSpc>
              <a:spcBef>
                <a:spcPts val="0"/>
              </a:spcBef>
              <a:buFont typeface="Wingdings" panose="020B0604020202020204" pitchFamily="34" charset="0"/>
              <a:buChar char="Ø"/>
            </a:pPr>
            <a:r>
              <a:rPr lang="fr-FR" sz="1800" dirty="0">
                <a:latin typeface="Arial"/>
                <a:cs typeface="Arial"/>
              </a:rPr>
              <a:t>Objectifs et motivations personnelles</a:t>
            </a:r>
          </a:p>
          <a:p>
            <a:pPr marL="1100455" lvl="1" indent="-342900">
              <a:lnSpc>
                <a:spcPct val="114000"/>
              </a:lnSpc>
              <a:spcBef>
                <a:spcPts val="0"/>
              </a:spcBef>
              <a:buFont typeface="Wingdings" panose="020B0604020202020204" pitchFamily="34" charset="0"/>
              <a:buChar char="Ø"/>
            </a:pPr>
            <a:r>
              <a:rPr lang="fr-FR" sz="1800" dirty="0">
                <a:latin typeface="Arial"/>
                <a:cs typeface="Arial"/>
              </a:rPr>
              <a:t>Engagement / disponibilité de l'équipe</a:t>
            </a:r>
          </a:p>
        </p:txBody>
      </p:sp>
      <p:pic>
        <p:nvPicPr>
          <p:cNvPr id="8" name="Imagen 7"/>
          <p:cNvPicPr>
            <a:picLocks noChangeAspect="1"/>
          </p:cNvPicPr>
          <p:nvPr/>
        </p:nvPicPr>
        <p:blipFill rotWithShape="1">
          <a:blip r:embed="rId3"/>
          <a:srcRect t="6383"/>
          <a:stretch/>
        </p:blipFill>
        <p:spPr>
          <a:xfrm>
            <a:off x="547281" y="2112579"/>
            <a:ext cx="2488520" cy="3814979"/>
          </a:xfrm>
          <a:prstGeom prst="rect">
            <a:avLst/>
          </a:prstGeom>
        </p:spPr>
      </p:pic>
    </p:spTree>
    <p:extLst>
      <p:ext uri="{BB962C8B-B14F-4D97-AF65-F5344CB8AC3E}">
        <p14:creationId xmlns:p14="http://schemas.microsoft.com/office/powerpoint/2010/main" val="1749196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Identifier les problèmes et les besoins</a:t>
            </a:r>
          </a:p>
          <a:p>
            <a:endParaRPr lang="fr-FR" dirty="0"/>
          </a:p>
        </p:txBody>
      </p:sp>
      <p:sp>
        <p:nvSpPr>
          <p:cNvPr id="6" name="Marcador de texto 5"/>
          <p:cNvSpPr>
            <a:spLocks noGrp="1"/>
          </p:cNvSpPr>
          <p:nvPr>
            <p:ph type="body" sz="quarter" idx="15"/>
          </p:nvPr>
        </p:nvSpPr>
        <p:spPr/>
        <p:txBody>
          <a:bodyPr/>
          <a:lstStyle/>
          <a:p>
            <a:pPr marL="0" indent="0">
              <a:lnSpc>
                <a:spcPts val="3000"/>
              </a:lnSpc>
              <a:buNone/>
            </a:pPr>
            <a:r>
              <a:rPr lang="fr-FR" sz="1800" dirty="0"/>
              <a:t>Limites du système. Les limites sont les conditions du système humain et naturel pour la durabilité, que toute entreprise, industrie ou société doit respecter pour maintenir la vie et assurer son développement à long terme. Ces limites, en pratique, sont celles que notre planète fixe à toutes les activités qui s'y déroulent. </a:t>
            </a:r>
          </a:p>
          <a:p>
            <a:pPr marL="0" indent="0">
              <a:lnSpc>
                <a:spcPts val="3000"/>
              </a:lnSpc>
              <a:buNone/>
            </a:pPr>
            <a:endParaRPr lang="fr-FR" sz="1800" dirty="0"/>
          </a:p>
          <a:p>
            <a:pPr marL="0" indent="0">
              <a:lnSpc>
                <a:spcPts val="3000"/>
              </a:lnSpc>
              <a:buNone/>
            </a:pPr>
            <a:endParaRPr lang="fr-FR" sz="1800" dirty="0"/>
          </a:p>
          <a:p>
            <a:pPr marL="0" indent="0">
              <a:lnSpc>
                <a:spcPts val="3000"/>
              </a:lnSpc>
              <a:buNone/>
            </a:pPr>
            <a:endParaRPr lang="fr-FR" sz="1800" dirty="0"/>
          </a:p>
          <a:p>
            <a:pPr marL="0" indent="0">
              <a:lnSpc>
                <a:spcPts val="3000"/>
              </a:lnSpc>
              <a:buNone/>
            </a:pPr>
            <a:endParaRPr lang="fr-FR" sz="1800" dirty="0"/>
          </a:p>
          <a:p>
            <a:pPr marL="0" indent="0">
              <a:lnSpc>
                <a:spcPts val="3000"/>
              </a:lnSpc>
              <a:buNone/>
            </a:pPr>
            <a:r>
              <a:rPr lang="fr-FR" sz="1800" dirty="0"/>
              <a:t>Les défis environnementaux et sociaux sont au cœur d'une entreprise verte. Quels sont les défis relevés par notre projet ? (Nous devons étayer l'existence et la pertinence des défis par des données/preuves).</a:t>
            </a:r>
          </a:p>
          <a:p>
            <a:pPr>
              <a:lnSpc>
                <a:spcPts val="3000"/>
              </a:lnSpc>
            </a:pPr>
            <a:endParaRPr lang="fr-FR" sz="1800" dirty="0"/>
          </a:p>
        </p:txBody>
      </p:sp>
      <p:sp>
        <p:nvSpPr>
          <p:cNvPr id="7" name="Marcador de texto 5"/>
          <p:cNvSpPr txBox="1">
            <a:spLocks/>
          </p:cNvSpPr>
          <p:nvPr/>
        </p:nvSpPr>
        <p:spPr>
          <a:xfrm>
            <a:off x="239486" y="1813495"/>
            <a:ext cx="3595535" cy="1137338"/>
          </a:xfrm>
          <a:prstGeom prst="rect">
            <a:avLst/>
          </a:prstGeom>
        </p:spPr>
        <p:txBody>
          <a:bodyPr/>
          <a:lstStyle>
            <a:lvl1pPr marL="514350" marR="0" indent="-514350" algn="l" defTabSz="914400" rtl="0" eaLnBrk="1" fontAlgn="auto" latinLnBrk="0" hangingPunct="1">
              <a:lnSpc>
                <a:spcPct val="90000"/>
              </a:lnSpc>
              <a:spcBef>
                <a:spcPts val="1000"/>
              </a:spcBef>
              <a:spcAft>
                <a:spcPts val="0"/>
              </a:spcAft>
              <a:buClrTx/>
              <a:buSzTx/>
              <a:buFont typeface="+mj-lt"/>
              <a:buAutoNum type="arabicPeriod"/>
              <a:tabLst/>
              <a:defRPr sz="2000" b="0" i="0" kern="1200">
                <a:solidFill>
                  <a:schemeClr val="tx1"/>
                </a:solidFill>
                <a:latin typeface="Arial" charset="0"/>
                <a:ea typeface="Arial" charset="0"/>
                <a:cs typeface="Arial" charset="0"/>
              </a:defRPr>
            </a:lvl1pPr>
            <a:lvl2pPr marL="914400" indent="-457200" algn="l" defTabSz="914400" rtl="0" eaLnBrk="1" latinLnBrk="0" hangingPunct="1">
              <a:lnSpc>
                <a:spcPct val="90000"/>
              </a:lnSpc>
              <a:spcBef>
                <a:spcPts val="500"/>
              </a:spcBef>
              <a:buFont typeface="+mj-lt"/>
              <a:buAutoNum type="arabicPeriod"/>
              <a:defRPr sz="24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Font typeface="+mj-lt"/>
              <a:buAutoNum type="arabicPeriod"/>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2400" dirty="0">
                <a:solidFill>
                  <a:srgbClr val="579DDB"/>
                </a:solidFill>
              </a:rPr>
              <a:t>Défis environnementaux et sociaux</a:t>
            </a:r>
          </a:p>
        </p:txBody>
      </p:sp>
      <p:pic>
        <p:nvPicPr>
          <p:cNvPr id="8" name="Google Shape;421;p56"/>
          <p:cNvPicPr preferRelativeResize="0"/>
          <p:nvPr/>
        </p:nvPicPr>
        <p:blipFill rotWithShape="1">
          <a:blip r:embed="rId3">
            <a:alphaModFix/>
          </a:blip>
          <a:srcRect/>
          <a:stretch/>
        </p:blipFill>
        <p:spPr>
          <a:xfrm>
            <a:off x="6012488" y="2687722"/>
            <a:ext cx="3349875" cy="2007619"/>
          </a:xfrm>
          <a:prstGeom prst="rect">
            <a:avLst/>
          </a:prstGeom>
          <a:noFill/>
          <a:ln>
            <a:noFill/>
          </a:ln>
        </p:spPr>
      </p:pic>
    </p:spTree>
    <p:extLst>
      <p:ext uri="{BB962C8B-B14F-4D97-AF65-F5344CB8AC3E}">
        <p14:creationId xmlns:p14="http://schemas.microsoft.com/office/powerpoint/2010/main" val="237683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Identifier les problèmes et les besoins</a:t>
            </a:r>
          </a:p>
          <a:p>
            <a:endParaRPr lang="fr-FR" dirty="0"/>
          </a:p>
        </p:txBody>
      </p:sp>
      <p:sp>
        <p:nvSpPr>
          <p:cNvPr id="6" name="Marcador de texto 5"/>
          <p:cNvSpPr>
            <a:spLocks noGrp="1"/>
          </p:cNvSpPr>
          <p:nvPr>
            <p:ph type="body" sz="quarter" idx="15"/>
          </p:nvPr>
        </p:nvSpPr>
        <p:spPr/>
        <p:txBody>
          <a:bodyPr lIns="91440" tIns="45720" rIns="91440" bIns="45720" anchor="t"/>
          <a:lstStyle/>
          <a:p>
            <a:pPr marL="342900" indent="-342900" algn="just">
              <a:lnSpc>
                <a:spcPct val="114000"/>
              </a:lnSpc>
              <a:buFont typeface="Wingdings" panose="05000000000000000000" pitchFamily="2" charset="2"/>
              <a:buChar char="§"/>
            </a:pPr>
            <a:r>
              <a:rPr lang="fr-FR" dirty="0"/>
              <a:t>Identifier les besoins non satisfaits et les opportunités du marché. Opportunités d’affaires liées aux défis environnementaux et sociaux. </a:t>
            </a:r>
            <a:endParaRPr lang="en-US"/>
          </a:p>
          <a:p>
            <a:pPr marL="342900" indent="-342900" algn="just">
              <a:lnSpc>
                <a:spcPct val="114000"/>
              </a:lnSpc>
              <a:buFont typeface="Wingdings" panose="05000000000000000000" pitchFamily="2" charset="2"/>
              <a:buChar char="§"/>
            </a:pPr>
            <a:r>
              <a:rPr lang="fr-FR" dirty="0"/>
              <a:t>Si la contribution à un environnement plus sain et à une société plus juste constitue la mission d'une entreprise durable, les clients sont les rouages qui font tourner son moteur économique.</a:t>
            </a:r>
          </a:p>
          <a:p>
            <a:pPr marL="342900" indent="-342900" algn="just">
              <a:lnSpc>
                <a:spcPct val="114000"/>
              </a:lnSpc>
              <a:buFont typeface="Wingdings" panose="05000000000000000000" pitchFamily="2" charset="2"/>
              <a:buChar char="§"/>
            </a:pPr>
            <a:r>
              <a:rPr lang="fr-FR" dirty="0"/>
              <a:t>Informations préliminaires sur le marché, les tendances et les besoins. </a:t>
            </a:r>
          </a:p>
          <a:p>
            <a:pPr marL="342900" indent="-342900" algn="just">
              <a:lnSpc>
                <a:spcPct val="114000"/>
              </a:lnSpc>
              <a:buFont typeface="Wingdings" panose="05000000000000000000" pitchFamily="2" charset="2"/>
              <a:buChar char="§"/>
            </a:pPr>
            <a:r>
              <a:rPr lang="fr-FR" dirty="0"/>
              <a:t>Nous devons nous concentrer sur nos clients : comprendre leurs besoins, leurs valeurs, etc.</a:t>
            </a:r>
          </a:p>
          <a:p>
            <a:pPr marL="0" indent="0">
              <a:lnSpc>
                <a:spcPct val="114000"/>
              </a:lnSpc>
              <a:buNone/>
            </a:pPr>
            <a:endParaRPr lang="fr-FR" dirty="0"/>
          </a:p>
          <a:p>
            <a:endParaRPr lang="fr-FR" dirty="0"/>
          </a:p>
        </p:txBody>
      </p:sp>
      <p:sp>
        <p:nvSpPr>
          <p:cNvPr id="7" name="Marcador de texto 5"/>
          <p:cNvSpPr txBox="1">
            <a:spLocks/>
          </p:cNvSpPr>
          <p:nvPr/>
        </p:nvSpPr>
        <p:spPr>
          <a:xfrm>
            <a:off x="239486" y="1993658"/>
            <a:ext cx="3170141" cy="631177"/>
          </a:xfrm>
          <a:prstGeom prst="rect">
            <a:avLst/>
          </a:prstGeom>
        </p:spPr>
        <p:txBody>
          <a:bodyPr/>
          <a:lstStyle>
            <a:lvl1pPr marL="514350" marR="0" indent="-514350" algn="l" defTabSz="914400" rtl="0" eaLnBrk="1" fontAlgn="auto" latinLnBrk="0" hangingPunct="1">
              <a:lnSpc>
                <a:spcPct val="90000"/>
              </a:lnSpc>
              <a:spcBef>
                <a:spcPts val="1000"/>
              </a:spcBef>
              <a:spcAft>
                <a:spcPts val="0"/>
              </a:spcAft>
              <a:buClrTx/>
              <a:buSzTx/>
              <a:buFont typeface="+mj-lt"/>
              <a:buAutoNum type="arabicPeriod"/>
              <a:tabLst/>
              <a:defRPr sz="2000" b="0" i="0" kern="1200">
                <a:solidFill>
                  <a:schemeClr val="tx1"/>
                </a:solidFill>
                <a:latin typeface="Arial" charset="0"/>
                <a:ea typeface="Arial" charset="0"/>
                <a:cs typeface="Arial" charset="0"/>
              </a:defRPr>
            </a:lvl1pPr>
            <a:lvl2pPr marL="914400" indent="-457200" algn="l" defTabSz="914400" rtl="0" eaLnBrk="1" latinLnBrk="0" hangingPunct="1">
              <a:lnSpc>
                <a:spcPct val="90000"/>
              </a:lnSpc>
              <a:spcBef>
                <a:spcPts val="500"/>
              </a:spcBef>
              <a:buFont typeface="+mj-lt"/>
              <a:buAutoNum type="arabicPeriod"/>
              <a:defRPr sz="24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Font typeface="+mj-lt"/>
              <a:buAutoNum type="arabicPeriod"/>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2400" dirty="0">
                <a:solidFill>
                  <a:srgbClr val="579DDB"/>
                </a:solidFill>
              </a:rPr>
              <a:t>Besoins du marché</a:t>
            </a:r>
          </a:p>
          <a:p>
            <a:pPr marL="357188" indent="0">
              <a:buNone/>
            </a:pPr>
            <a:endParaRPr lang="fr-FR" sz="2400" dirty="0">
              <a:solidFill>
                <a:srgbClr val="579DDB"/>
              </a:solidFill>
            </a:endParaRPr>
          </a:p>
          <a:p>
            <a:pPr marL="357188" indent="0">
              <a:buNone/>
            </a:pPr>
            <a:endParaRPr lang="fr-FR" sz="2400" dirty="0">
              <a:solidFill>
                <a:srgbClr val="579DDB"/>
              </a:solidFill>
            </a:endParaRPr>
          </a:p>
        </p:txBody>
      </p:sp>
    </p:spTree>
    <p:extLst>
      <p:ext uri="{BB962C8B-B14F-4D97-AF65-F5344CB8AC3E}">
        <p14:creationId xmlns:p14="http://schemas.microsoft.com/office/powerpoint/2010/main" val="2244907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Identifier les problèmes et les besoins</a:t>
            </a:r>
          </a:p>
          <a:p>
            <a:endParaRPr lang="fr-FR" dirty="0"/>
          </a:p>
        </p:txBody>
      </p:sp>
      <p:sp>
        <p:nvSpPr>
          <p:cNvPr id="6" name="Marcador de texto 5"/>
          <p:cNvSpPr>
            <a:spLocks noGrp="1"/>
          </p:cNvSpPr>
          <p:nvPr>
            <p:ph type="body" sz="quarter" idx="15"/>
          </p:nvPr>
        </p:nvSpPr>
        <p:spPr/>
        <p:txBody>
          <a:bodyPr lIns="91440" tIns="45720" rIns="91440" bIns="45720" anchor="t"/>
          <a:lstStyle/>
          <a:p>
            <a:pPr marL="0" indent="0" algn="just">
              <a:lnSpc>
                <a:spcPct val="114000"/>
              </a:lnSpc>
              <a:buNone/>
            </a:pPr>
            <a:r>
              <a:rPr lang="fr-FR" dirty="0"/>
              <a:t>Les entrepreneurs doivent se connaître et connaître leurs équipes. L'alignement des objectifs personnels et professionnels, la complémentarité des compétences, l'équilibre des niveaux d'engagement et l'honnêteté/transparence sont autant d'ingrédients du succès de l'entreprise verte.</a:t>
            </a:r>
            <a:endParaRPr lang="en-US"/>
          </a:p>
          <a:p>
            <a:endParaRPr lang="fr-FR" dirty="0"/>
          </a:p>
        </p:txBody>
      </p:sp>
      <p:sp>
        <p:nvSpPr>
          <p:cNvPr id="7" name="Marcador de texto 5"/>
          <p:cNvSpPr txBox="1">
            <a:spLocks/>
          </p:cNvSpPr>
          <p:nvPr/>
        </p:nvSpPr>
        <p:spPr>
          <a:xfrm>
            <a:off x="239486" y="1943487"/>
            <a:ext cx="3661954" cy="1815713"/>
          </a:xfrm>
          <a:prstGeom prst="rect">
            <a:avLst/>
          </a:prstGeom>
        </p:spPr>
        <p:txBody>
          <a:bodyPr/>
          <a:lstStyle>
            <a:lvl1pPr marL="514350" marR="0" indent="-514350" algn="l" defTabSz="914400" rtl="0" eaLnBrk="1" fontAlgn="auto" latinLnBrk="0" hangingPunct="1">
              <a:lnSpc>
                <a:spcPct val="90000"/>
              </a:lnSpc>
              <a:spcBef>
                <a:spcPts val="1000"/>
              </a:spcBef>
              <a:spcAft>
                <a:spcPts val="0"/>
              </a:spcAft>
              <a:buClrTx/>
              <a:buSzTx/>
              <a:buFont typeface="+mj-lt"/>
              <a:buAutoNum type="arabicPeriod"/>
              <a:tabLst/>
              <a:defRPr sz="2000" b="0" i="0" kern="1200">
                <a:solidFill>
                  <a:schemeClr val="tx1"/>
                </a:solidFill>
                <a:latin typeface="Arial" charset="0"/>
                <a:ea typeface="Arial" charset="0"/>
                <a:cs typeface="Arial" charset="0"/>
              </a:defRPr>
            </a:lvl1pPr>
            <a:lvl2pPr marL="914400" indent="-457200" algn="l" defTabSz="914400" rtl="0" eaLnBrk="1" latinLnBrk="0" hangingPunct="1">
              <a:lnSpc>
                <a:spcPct val="90000"/>
              </a:lnSpc>
              <a:spcBef>
                <a:spcPts val="500"/>
              </a:spcBef>
              <a:buFont typeface="+mj-lt"/>
              <a:buAutoNum type="arabicPeriod"/>
              <a:defRPr sz="24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Font typeface="+mj-lt"/>
              <a:buAutoNum type="arabicPeriod"/>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4000"/>
              </a:lnSpc>
              <a:spcBef>
                <a:spcPts val="0"/>
              </a:spcBef>
              <a:buNone/>
            </a:pPr>
            <a:r>
              <a:rPr lang="fr-FR" sz="2400" dirty="0">
                <a:solidFill>
                  <a:srgbClr val="579DDB"/>
                </a:solidFill>
              </a:rPr>
              <a:t>Motivations personnelles et professionnelles</a:t>
            </a:r>
          </a:p>
          <a:p>
            <a:pPr marL="0" indent="0">
              <a:lnSpc>
                <a:spcPct val="114000"/>
              </a:lnSpc>
              <a:spcBef>
                <a:spcPts val="0"/>
              </a:spcBef>
              <a:buNone/>
            </a:pPr>
            <a:r>
              <a:rPr lang="fr-FR" sz="2400" dirty="0">
                <a:solidFill>
                  <a:srgbClr val="579DDB"/>
                </a:solidFill>
              </a:rPr>
              <a:t>(équipe)</a:t>
            </a:r>
          </a:p>
          <a:p>
            <a:pPr marL="357188" indent="0">
              <a:buNone/>
            </a:pPr>
            <a:endParaRPr lang="fr-FR" sz="2400" dirty="0">
              <a:solidFill>
                <a:srgbClr val="579DDB"/>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3975632562"/>
              </p:ext>
            </p:extLst>
          </p:nvPr>
        </p:nvGraphicFramePr>
        <p:xfrm>
          <a:off x="4355433" y="2665708"/>
          <a:ext cx="7539706" cy="3608854"/>
        </p:xfrm>
        <a:graphic>
          <a:graphicData uri="http://schemas.openxmlformats.org/drawingml/2006/table">
            <a:tbl>
              <a:tblPr firstRow="1" bandRow="1">
                <a:tableStyleId>{5C22544A-7EE6-4342-B048-85BDC9FD1C3A}</a:tableStyleId>
              </a:tblPr>
              <a:tblGrid>
                <a:gridCol w="2378395">
                  <a:extLst>
                    <a:ext uri="{9D8B030D-6E8A-4147-A177-3AD203B41FA5}">
                      <a16:colId xmlns:a16="http://schemas.microsoft.com/office/drawing/2014/main" val="2898042097"/>
                    </a:ext>
                  </a:extLst>
                </a:gridCol>
                <a:gridCol w="2933354">
                  <a:extLst>
                    <a:ext uri="{9D8B030D-6E8A-4147-A177-3AD203B41FA5}">
                      <a16:colId xmlns:a16="http://schemas.microsoft.com/office/drawing/2014/main" val="2444654963"/>
                    </a:ext>
                  </a:extLst>
                </a:gridCol>
                <a:gridCol w="2227957">
                  <a:extLst>
                    <a:ext uri="{9D8B030D-6E8A-4147-A177-3AD203B41FA5}">
                      <a16:colId xmlns:a16="http://schemas.microsoft.com/office/drawing/2014/main" val="3090371345"/>
                    </a:ext>
                  </a:extLst>
                </a:gridCol>
              </a:tblGrid>
              <a:tr h="3608854">
                <a:tc>
                  <a:txBody>
                    <a:bodyPr/>
                    <a:lstStyle/>
                    <a:p>
                      <a:r>
                        <a:rPr lang="fr-FR" b="1" dirty="0">
                          <a:solidFill>
                            <a:schemeClr val="accent2">
                              <a:lumMod val="75000"/>
                            </a:schemeClr>
                          </a:solidFill>
                        </a:rPr>
                        <a:t>Objectifs et motivations :</a:t>
                      </a:r>
                    </a:p>
                    <a:p>
                      <a:pPr marL="285750" indent="-285750">
                        <a:buFont typeface="Arial" panose="020B0604020202020204" pitchFamily="34" charset="0"/>
                        <a:buChar char="•"/>
                      </a:pPr>
                      <a:r>
                        <a:rPr lang="fr-FR" b="0" dirty="0">
                          <a:solidFill>
                            <a:schemeClr val="accent2">
                              <a:lumMod val="75000"/>
                            </a:schemeClr>
                          </a:solidFill>
                        </a:rPr>
                        <a:t>Autonomie</a:t>
                      </a:r>
                    </a:p>
                    <a:p>
                      <a:pPr marL="285750" indent="-285750">
                        <a:buFont typeface="Arial" panose="020B0604020202020204" pitchFamily="34" charset="0"/>
                        <a:buChar char="•"/>
                      </a:pPr>
                      <a:r>
                        <a:rPr lang="fr-FR" b="0" dirty="0">
                          <a:solidFill>
                            <a:schemeClr val="accent2">
                              <a:lumMod val="75000"/>
                            </a:schemeClr>
                          </a:solidFill>
                        </a:rPr>
                        <a:t>Objectif</a:t>
                      </a:r>
                    </a:p>
                    <a:p>
                      <a:pPr marL="285750" indent="-285750">
                        <a:buFont typeface="Arial" panose="020B0604020202020204" pitchFamily="34" charset="0"/>
                        <a:buChar char="•"/>
                      </a:pPr>
                      <a:r>
                        <a:rPr lang="fr-FR" b="0" dirty="0">
                          <a:solidFill>
                            <a:schemeClr val="accent2">
                              <a:lumMod val="75000"/>
                            </a:schemeClr>
                          </a:solidFill>
                        </a:rPr>
                        <a:t>Flexibilité</a:t>
                      </a:r>
                    </a:p>
                    <a:p>
                      <a:pPr marL="285750" indent="-285750">
                        <a:buFont typeface="Arial" panose="020B0604020202020204" pitchFamily="34" charset="0"/>
                        <a:buChar char="•"/>
                      </a:pPr>
                      <a:r>
                        <a:rPr lang="fr-FR" b="0" dirty="0">
                          <a:solidFill>
                            <a:schemeClr val="accent2">
                              <a:lumMod val="75000"/>
                            </a:schemeClr>
                          </a:solidFill>
                        </a:rPr>
                        <a:t>Succès économique</a:t>
                      </a:r>
                    </a:p>
                    <a:p>
                      <a:pPr marL="285750" indent="-285750">
                        <a:buFont typeface="Arial" panose="020B0604020202020204" pitchFamily="34" charset="0"/>
                        <a:buChar char="•"/>
                      </a:pPr>
                      <a:r>
                        <a:rPr lang="fr-FR" b="0" dirty="0">
                          <a:solidFill>
                            <a:schemeClr val="accent2">
                              <a:lumMod val="75000"/>
                            </a:schemeClr>
                          </a:solidFill>
                        </a:rPr>
                        <a:t>Héritage</a:t>
                      </a:r>
                    </a:p>
                    <a:p>
                      <a:pPr marL="285750" indent="-285750">
                        <a:buFont typeface="Arial" panose="020B0604020202020204" pitchFamily="34" charset="0"/>
                        <a:buChar char="•"/>
                      </a:pPr>
                      <a:r>
                        <a:rPr lang="fr-FR" b="0" dirty="0">
                          <a:solidFill>
                            <a:schemeClr val="accent2">
                              <a:lumMod val="75000"/>
                            </a:schemeClr>
                          </a:solidFill>
                        </a:rPr>
                        <a:t>…</a:t>
                      </a:r>
                    </a:p>
                    <a:p>
                      <a:endParaRPr lang="fr-FR" b="0" dirty="0">
                        <a:solidFill>
                          <a:schemeClr val="accent2">
                            <a:lumMod val="75000"/>
                          </a:schemeClr>
                        </a:solidFill>
                      </a:endParaRPr>
                    </a:p>
                  </a:txBody>
                  <a:tcPr>
                    <a:noFill/>
                  </a:tcPr>
                </a:tc>
                <a:tc>
                  <a:txBody>
                    <a:bodyPr/>
                    <a:lstStyle/>
                    <a:p>
                      <a:r>
                        <a:rPr lang="fr-FR" b="1" dirty="0">
                          <a:solidFill>
                            <a:schemeClr val="accent2">
                              <a:lumMod val="75000"/>
                            </a:schemeClr>
                          </a:solidFill>
                        </a:rPr>
                        <a:t>Caractéristiques des entrepreneurs :</a:t>
                      </a:r>
                    </a:p>
                    <a:p>
                      <a:pPr marL="285750" indent="-285750">
                        <a:buFont typeface="Arial" panose="020B0604020202020204" pitchFamily="34" charset="0"/>
                        <a:buChar char="•"/>
                      </a:pPr>
                      <a:r>
                        <a:rPr lang="fr-FR" b="0" dirty="0">
                          <a:solidFill>
                            <a:schemeClr val="accent2">
                              <a:lumMod val="75000"/>
                            </a:schemeClr>
                          </a:solidFill>
                        </a:rPr>
                        <a:t>Passion</a:t>
                      </a:r>
                    </a:p>
                    <a:p>
                      <a:pPr marL="285750" indent="-285750">
                        <a:buFont typeface="Arial" panose="020B0604020202020204" pitchFamily="34" charset="0"/>
                        <a:buChar char="•"/>
                      </a:pPr>
                      <a:r>
                        <a:rPr lang="fr-FR" b="0" dirty="0">
                          <a:solidFill>
                            <a:schemeClr val="accent2">
                              <a:lumMod val="75000"/>
                            </a:schemeClr>
                          </a:solidFill>
                        </a:rPr>
                        <a:t>Tolérance au risque</a:t>
                      </a:r>
                    </a:p>
                    <a:p>
                      <a:pPr marL="285750" indent="-285750">
                        <a:buFont typeface="Arial" panose="020B0604020202020204" pitchFamily="34" charset="0"/>
                        <a:buChar char="•"/>
                      </a:pPr>
                      <a:r>
                        <a:rPr lang="fr-FR" b="0" dirty="0">
                          <a:solidFill>
                            <a:schemeClr val="accent2">
                              <a:lumMod val="75000"/>
                            </a:schemeClr>
                          </a:solidFill>
                        </a:rPr>
                        <a:t>Pensée indépendante</a:t>
                      </a:r>
                    </a:p>
                    <a:p>
                      <a:pPr marL="285750" indent="-285750">
                        <a:buFont typeface="Arial" panose="020B0604020202020204" pitchFamily="34" charset="0"/>
                        <a:buChar char="•"/>
                      </a:pPr>
                      <a:r>
                        <a:rPr lang="fr-FR" b="0" dirty="0">
                          <a:solidFill>
                            <a:schemeClr val="accent2">
                              <a:lumMod val="75000"/>
                            </a:schemeClr>
                          </a:solidFill>
                        </a:rPr>
                        <a:t>Optimisme</a:t>
                      </a:r>
                    </a:p>
                    <a:p>
                      <a:pPr marL="285750" indent="-285750">
                        <a:buFont typeface="Arial" panose="020B0604020202020204" pitchFamily="34" charset="0"/>
                        <a:buChar char="•"/>
                      </a:pPr>
                      <a:r>
                        <a:rPr lang="fr-FR" b="0" dirty="0">
                          <a:solidFill>
                            <a:schemeClr val="accent2">
                              <a:lumMod val="75000"/>
                            </a:schemeClr>
                          </a:solidFill>
                        </a:rPr>
                        <a:t>Confiance en soi</a:t>
                      </a:r>
                    </a:p>
                    <a:p>
                      <a:pPr marL="285750" indent="-285750">
                        <a:buFont typeface="Arial" panose="020B0604020202020204" pitchFamily="34" charset="0"/>
                        <a:buChar char="•"/>
                      </a:pPr>
                      <a:r>
                        <a:rPr lang="fr-FR" b="0" dirty="0">
                          <a:solidFill>
                            <a:schemeClr val="accent2">
                              <a:lumMod val="75000"/>
                            </a:schemeClr>
                          </a:solidFill>
                        </a:rPr>
                        <a:t>Résoudre les problèmes</a:t>
                      </a:r>
                    </a:p>
                    <a:p>
                      <a:pPr marL="285750" indent="-285750">
                        <a:buFont typeface="Arial" panose="020B0604020202020204" pitchFamily="34" charset="0"/>
                        <a:buChar char="•"/>
                      </a:pPr>
                      <a:r>
                        <a:rPr lang="fr-FR" b="0" dirty="0">
                          <a:solidFill>
                            <a:schemeClr val="accent2">
                              <a:lumMod val="75000"/>
                            </a:schemeClr>
                          </a:solidFill>
                        </a:rPr>
                        <a:t>Orienté vers l'action</a:t>
                      </a:r>
                    </a:p>
                    <a:p>
                      <a:pPr marL="285750" indent="-285750">
                        <a:buFont typeface="Arial" panose="020B0604020202020204" pitchFamily="34" charset="0"/>
                        <a:buChar char="•"/>
                      </a:pPr>
                      <a:r>
                        <a:rPr lang="fr-FR" b="0" dirty="0">
                          <a:solidFill>
                            <a:schemeClr val="accent2">
                              <a:lumMod val="75000"/>
                            </a:schemeClr>
                          </a:solidFill>
                        </a:rPr>
                        <a:t>Ténacité</a:t>
                      </a:r>
                    </a:p>
                    <a:p>
                      <a:pPr marL="285750" indent="-285750">
                        <a:buFont typeface="Arial" panose="020B0604020202020204" pitchFamily="34" charset="0"/>
                        <a:buChar char="•"/>
                      </a:pPr>
                      <a:r>
                        <a:rPr lang="fr-FR" b="0" dirty="0">
                          <a:solidFill>
                            <a:schemeClr val="accent2">
                              <a:lumMod val="75000"/>
                            </a:schemeClr>
                          </a:solidFill>
                        </a:rPr>
                        <a:t>Vision</a:t>
                      </a:r>
                    </a:p>
                    <a:p>
                      <a:pPr marL="285750" indent="-285750">
                        <a:buFont typeface="Arial" panose="020B0604020202020204" pitchFamily="34" charset="0"/>
                        <a:buChar char="•"/>
                      </a:pPr>
                      <a:r>
                        <a:rPr lang="fr-FR" b="0" dirty="0">
                          <a:solidFill>
                            <a:schemeClr val="accent2">
                              <a:lumMod val="75000"/>
                            </a:schemeClr>
                          </a:solidFill>
                        </a:rPr>
                        <a:t>Focus</a:t>
                      </a:r>
                    </a:p>
                  </a:txBody>
                  <a:tcPr>
                    <a:noFill/>
                  </a:tcPr>
                </a:tc>
                <a:tc>
                  <a:txBody>
                    <a:bodyPr/>
                    <a:lstStyle/>
                    <a:p>
                      <a:r>
                        <a:rPr lang="fr-FR" b="1" dirty="0">
                          <a:solidFill>
                            <a:schemeClr val="accent2">
                              <a:lumMod val="75000"/>
                            </a:schemeClr>
                          </a:solidFill>
                        </a:rPr>
                        <a:t>Engagement :</a:t>
                      </a:r>
                    </a:p>
                    <a:p>
                      <a:pPr marL="285750" indent="-285750">
                        <a:buFont typeface="Arial" panose="020B0604020202020204" pitchFamily="34" charset="0"/>
                        <a:buChar char="•"/>
                      </a:pPr>
                      <a:r>
                        <a:rPr lang="fr-FR" b="0" dirty="0">
                          <a:solidFill>
                            <a:schemeClr val="accent2">
                              <a:lumMod val="75000"/>
                            </a:schemeClr>
                          </a:solidFill>
                        </a:rPr>
                        <a:t>Niveau d'engagement</a:t>
                      </a:r>
                    </a:p>
                    <a:p>
                      <a:pPr marL="285750" indent="-285750">
                        <a:buFont typeface="Arial" panose="020B0604020202020204" pitchFamily="34" charset="0"/>
                        <a:buChar char="•"/>
                      </a:pPr>
                      <a:r>
                        <a:rPr lang="fr-FR" b="0" dirty="0">
                          <a:solidFill>
                            <a:schemeClr val="accent2">
                              <a:lumMod val="75000"/>
                            </a:schemeClr>
                          </a:solidFill>
                        </a:rPr>
                        <a:t>Disponibilité</a:t>
                      </a:r>
                    </a:p>
                    <a:p>
                      <a:pPr marL="285750" indent="-285750">
                        <a:buFont typeface="Arial" panose="020B0604020202020204" pitchFamily="34" charset="0"/>
                        <a:buChar char="•"/>
                      </a:pPr>
                      <a:r>
                        <a:rPr lang="fr-FR" b="0" dirty="0" err="1">
                          <a:solidFill>
                            <a:schemeClr val="accent2">
                              <a:lumMod val="75000"/>
                            </a:schemeClr>
                          </a:solidFill>
                        </a:rPr>
                        <a:t>Dédication</a:t>
                      </a:r>
                      <a:endParaRPr lang="fr-FR" b="0" dirty="0">
                        <a:solidFill>
                          <a:schemeClr val="accent2">
                            <a:lumMod val="75000"/>
                          </a:schemeClr>
                        </a:solidFill>
                      </a:endParaRPr>
                    </a:p>
                    <a:p>
                      <a:pPr marL="285750" indent="-285750">
                        <a:buFont typeface="Arial" panose="020B0604020202020204" pitchFamily="34" charset="0"/>
                        <a:buChar char="•"/>
                      </a:pPr>
                      <a:r>
                        <a:rPr lang="fr-FR" b="0" dirty="0">
                          <a:solidFill>
                            <a:schemeClr val="accent2">
                              <a:lumMod val="75000"/>
                            </a:schemeClr>
                          </a:solidFill>
                        </a:rPr>
                        <a:t>Équilibre entre vie professionnelle et vie privée</a:t>
                      </a:r>
                    </a:p>
                  </a:txBody>
                  <a:tcPr>
                    <a:noFill/>
                  </a:tcPr>
                </a:tc>
                <a:extLst>
                  <a:ext uri="{0D108BD9-81ED-4DB2-BD59-A6C34878D82A}">
                    <a16:rowId xmlns:a16="http://schemas.microsoft.com/office/drawing/2014/main" val="4038855752"/>
                  </a:ext>
                </a:extLst>
              </a:tr>
            </a:tbl>
          </a:graphicData>
        </a:graphic>
      </p:graphicFrame>
    </p:spTree>
    <p:extLst>
      <p:ext uri="{BB962C8B-B14F-4D97-AF65-F5344CB8AC3E}">
        <p14:creationId xmlns:p14="http://schemas.microsoft.com/office/powerpoint/2010/main" val="2975287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a:xfrm>
            <a:off x="239486" y="614748"/>
            <a:ext cx="3814354" cy="370760"/>
          </a:xfrm>
        </p:spPr>
        <p:txBody>
          <a:bodyPr/>
          <a:lstStyle/>
          <a:p>
            <a:r>
              <a:rPr lang="fr-FR" dirty="0"/>
              <a:t>Comprendre le contexte</a:t>
            </a:r>
          </a:p>
        </p:txBody>
      </p:sp>
      <p:sp>
        <p:nvSpPr>
          <p:cNvPr id="6" name="Marcador de texto 5"/>
          <p:cNvSpPr>
            <a:spLocks noGrp="1"/>
          </p:cNvSpPr>
          <p:nvPr>
            <p:ph type="body" sz="quarter" idx="15"/>
          </p:nvPr>
        </p:nvSpPr>
        <p:spPr/>
        <p:txBody>
          <a:bodyPr/>
          <a:lstStyle/>
          <a:p>
            <a:pPr marL="342900" indent="-342900">
              <a:lnSpc>
                <a:spcPct val="114000"/>
              </a:lnSpc>
              <a:buFont typeface="Wingdings" panose="05000000000000000000" pitchFamily="2" charset="2"/>
              <a:buChar char="§"/>
            </a:pPr>
            <a:r>
              <a:rPr lang="fr-FR" dirty="0"/>
              <a:t>Comme tout le reste, une entreprise fait partie d'un système. Elle fonctionne dans un contexte et est affectée par des aspects politiques, économiques, sociaux, technologiques, environnementaux et juridiques (PESTEL).</a:t>
            </a:r>
          </a:p>
          <a:p>
            <a:pPr marL="342900" indent="-342900">
              <a:lnSpc>
                <a:spcPct val="114000"/>
              </a:lnSpc>
              <a:buFont typeface="Wingdings" panose="05000000000000000000" pitchFamily="2" charset="2"/>
              <a:buChar char="§"/>
            </a:pPr>
            <a:r>
              <a:rPr lang="fr-FR" dirty="0"/>
              <a:t>Prévoir les opportunités et éviter les menaces potentielles causées par les changements et les tendances à long terme.</a:t>
            </a:r>
          </a:p>
          <a:p>
            <a:pPr marL="342900" indent="-342900">
              <a:lnSpc>
                <a:spcPct val="114000"/>
              </a:lnSpc>
              <a:buFont typeface="Wingdings" panose="05000000000000000000" pitchFamily="2" charset="2"/>
              <a:buChar char="§"/>
            </a:pPr>
            <a:r>
              <a:rPr lang="fr-FR" dirty="0"/>
              <a:t>Contexte/niveau local, régional et mondial (commencez au niveau local et élargissez le champ d'application).</a:t>
            </a:r>
          </a:p>
          <a:p>
            <a:pPr marL="342900" indent="-342900">
              <a:lnSpc>
                <a:spcPct val="114000"/>
              </a:lnSpc>
              <a:buFont typeface="Wingdings" panose="05000000000000000000" pitchFamily="2" charset="2"/>
              <a:buChar char="§"/>
            </a:pPr>
            <a:r>
              <a:rPr lang="fr-FR" dirty="0"/>
              <a:t>Pour une entreprise durable, un accent particulier sera mis sur les facteurs environnementaux.</a:t>
            </a:r>
          </a:p>
          <a:p>
            <a:endParaRPr lang="fr-FR" dirty="0"/>
          </a:p>
          <a:p>
            <a:endParaRPr lang="fr-FR" dirty="0"/>
          </a:p>
          <a:p>
            <a:endParaRPr lang="fr-FR" dirty="0"/>
          </a:p>
        </p:txBody>
      </p:sp>
      <p:pic>
        <p:nvPicPr>
          <p:cNvPr id="8" name="Imagen 7"/>
          <p:cNvPicPr>
            <a:picLocks noChangeAspect="1"/>
          </p:cNvPicPr>
          <p:nvPr/>
        </p:nvPicPr>
        <p:blipFill>
          <a:blip r:embed="rId3"/>
          <a:stretch>
            <a:fillRect/>
          </a:stretch>
        </p:blipFill>
        <p:spPr>
          <a:xfrm>
            <a:off x="248180" y="2238703"/>
            <a:ext cx="3571539" cy="2960504"/>
          </a:xfrm>
          <a:prstGeom prst="rect">
            <a:avLst/>
          </a:prstGeom>
        </p:spPr>
      </p:pic>
    </p:spTree>
    <p:extLst>
      <p:ext uri="{BB962C8B-B14F-4D97-AF65-F5344CB8AC3E}">
        <p14:creationId xmlns:p14="http://schemas.microsoft.com/office/powerpoint/2010/main" val="10880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a:xfrm>
            <a:off x="239486" y="614748"/>
            <a:ext cx="3814354" cy="370760"/>
          </a:xfrm>
        </p:spPr>
        <p:txBody>
          <a:bodyPr/>
          <a:lstStyle/>
          <a:p>
            <a:r>
              <a:rPr lang="fr-FR" dirty="0"/>
              <a:t>Comprendre le contexte</a:t>
            </a:r>
          </a:p>
        </p:txBody>
      </p:sp>
      <p:sp>
        <p:nvSpPr>
          <p:cNvPr id="6" name="Marcador de texto 5"/>
          <p:cNvSpPr>
            <a:spLocks noGrp="1"/>
          </p:cNvSpPr>
          <p:nvPr>
            <p:ph type="body" sz="quarter" idx="15"/>
          </p:nvPr>
        </p:nvSpPr>
        <p:spPr/>
        <p:txBody>
          <a:bodyPr/>
          <a:lstStyle/>
          <a:p>
            <a:pPr marL="0" indent="0">
              <a:buNone/>
            </a:pPr>
            <a:r>
              <a:rPr lang="fr-FR" b="1" dirty="0"/>
              <a:t>Quelques questions à poser :</a:t>
            </a:r>
          </a:p>
          <a:p>
            <a:pPr marL="342900" indent="-342900">
              <a:buFont typeface="Wingdings" panose="05000000000000000000" pitchFamily="2" charset="2"/>
              <a:buChar char="§"/>
            </a:pPr>
            <a:r>
              <a:rPr lang="fr-FR" dirty="0"/>
              <a:t>Quelle est la situation politique du pays et comment peut-elle affecter nos activités ?</a:t>
            </a:r>
          </a:p>
          <a:p>
            <a:pPr marL="342900" indent="-342900">
              <a:buFont typeface="Wingdings" panose="05000000000000000000" pitchFamily="2" charset="2"/>
              <a:buChar char="§"/>
            </a:pPr>
            <a:r>
              <a:rPr lang="fr-FR" dirty="0"/>
              <a:t>Quels sont les facteurs économiques qui prévalent ?</a:t>
            </a:r>
          </a:p>
          <a:p>
            <a:pPr marL="342900" indent="-342900">
              <a:buFont typeface="Wingdings" panose="05000000000000000000" pitchFamily="2" charset="2"/>
              <a:buChar char="§"/>
            </a:pPr>
            <a:r>
              <a:rPr lang="fr-FR" dirty="0"/>
              <a:t>Quelle est l'importance de la culture sur le marché et quels sont ses déterminants ?</a:t>
            </a:r>
          </a:p>
          <a:p>
            <a:pPr marL="342900" indent="-342900">
              <a:buFont typeface="Wingdings" panose="05000000000000000000" pitchFamily="2" charset="2"/>
              <a:buChar char="§"/>
            </a:pPr>
            <a:r>
              <a:rPr lang="fr-FR" dirty="0"/>
              <a:t>Quelles sont les innovations technologiques susceptibles d'apparaître et d'affecter la structure du marché ?</a:t>
            </a:r>
          </a:p>
          <a:p>
            <a:pPr marL="342900" indent="-342900">
              <a:buFont typeface="Wingdings" panose="05000000000000000000" pitchFamily="2" charset="2"/>
              <a:buChar char="§"/>
            </a:pPr>
            <a:r>
              <a:rPr lang="fr-FR" dirty="0"/>
              <a:t>Quelles sont les principales préoccupations et les principaux défis en matière d'environnement ?</a:t>
            </a:r>
          </a:p>
          <a:p>
            <a:pPr marL="342900" indent="-342900">
              <a:buFont typeface="Wingdings" panose="05000000000000000000" pitchFamily="2" charset="2"/>
              <a:buChar char="§"/>
            </a:pPr>
            <a:r>
              <a:rPr lang="fr-FR" dirty="0"/>
              <a:t>Existe-t-il des législations en vigueur qui réglementent notre activité ou est-il possible de modifier les législations relatives à notre activité</a:t>
            </a:r>
          </a:p>
          <a:p>
            <a:pPr marL="0" indent="0">
              <a:buNone/>
            </a:pPr>
            <a:r>
              <a:rPr lang="fr-FR" b="1" dirty="0"/>
              <a:t>Faites un brainstorming, établissez des priorités (5) et confrontez</a:t>
            </a:r>
          </a:p>
          <a:p>
            <a:pPr marL="0" indent="0">
              <a:buNone/>
            </a:pPr>
            <a:endParaRPr lang="fr-FR" dirty="0"/>
          </a:p>
          <a:p>
            <a:endParaRPr lang="fr-FR" dirty="0"/>
          </a:p>
          <a:p>
            <a:endParaRPr lang="fr-FR" dirty="0"/>
          </a:p>
        </p:txBody>
      </p:sp>
      <p:pic>
        <p:nvPicPr>
          <p:cNvPr id="10" name="Imagen 9"/>
          <p:cNvPicPr>
            <a:picLocks noChangeAspect="1"/>
          </p:cNvPicPr>
          <p:nvPr/>
        </p:nvPicPr>
        <p:blipFill>
          <a:blip r:embed="rId3"/>
          <a:stretch>
            <a:fillRect/>
          </a:stretch>
        </p:blipFill>
        <p:spPr>
          <a:xfrm>
            <a:off x="113358" y="1714296"/>
            <a:ext cx="3971823" cy="3472559"/>
          </a:xfrm>
          <a:prstGeom prst="rect">
            <a:avLst/>
          </a:prstGeom>
        </p:spPr>
      </p:pic>
      <p:sp>
        <p:nvSpPr>
          <p:cNvPr id="11" name="Rectángulo 10"/>
          <p:cNvSpPr/>
          <p:nvPr/>
        </p:nvSpPr>
        <p:spPr>
          <a:xfrm>
            <a:off x="279712" y="2264667"/>
            <a:ext cx="3630137" cy="553998"/>
          </a:xfrm>
          <a:prstGeom prst="rect">
            <a:avLst/>
          </a:prstGeom>
        </p:spPr>
        <p:txBody>
          <a:bodyPr wrap="square">
            <a:spAutoFit/>
          </a:bodyPr>
          <a:lstStyle/>
          <a:p>
            <a:r>
              <a:rPr lang="fr-FR" sz="1000" dirty="0">
                <a:latin typeface="Arial" panose="020B0604020202020204" pitchFamily="34" charset="0"/>
                <a:cs typeface="Arial" panose="020B0604020202020204" pitchFamily="34" charset="0"/>
              </a:rPr>
              <a:t>Quels sont les aspects du contexte (politique, économique,</a:t>
            </a:r>
          </a:p>
          <a:p>
            <a:r>
              <a:rPr lang="fr-FR" sz="1000" dirty="0">
                <a:latin typeface="Arial" panose="020B0604020202020204" pitchFamily="34" charset="0"/>
                <a:cs typeface="Arial" panose="020B0604020202020204" pitchFamily="34" charset="0"/>
              </a:rPr>
              <a:t>social, technologique, environnemental et légal) qui peuvent impacter sur mon entreprise ?</a:t>
            </a:r>
          </a:p>
        </p:txBody>
      </p:sp>
      <p:sp>
        <p:nvSpPr>
          <p:cNvPr id="12" name="Rectángulo 11"/>
          <p:cNvSpPr/>
          <p:nvPr/>
        </p:nvSpPr>
        <p:spPr>
          <a:xfrm>
            <a:off x="279712" y="3547453"/>
            <a:ext cx="3630137" cy="400110"/>
          </a:xfrm>
          <a:prstGeom prst="rect">
            <a:avLst/>
          </a:prstGeom>
        </p:spPr>
        <p:txBody>
          <a:bodyPr wrap="square">
            <a:spAutoFit/>
          </a:bodyPr>
          <a:lstStyle/>
          <a:p>
            <a:r>
              <a:rPr lang="fr-FR" sz="1000" dirty="0">
                <a:latin typeface="Arial" panose="020B0604020202020204" pitchFamily="34" charset="0"/>
                <a:cs typeface="Arial" panose="020B0604020202020204" pitchFamily="34" charset="0"/>
              </a:rPr>
              <a:t>Pouvez-vous dire comment faire face aux facteurs les plus</a:t>
            </a:r>
          </a:p>
          <a:p>
            <a:r>
              <a:rPr lang="fr-FR" sz="1000" dirty="0">
                <a:latin typeface="Arial" panose="020B0604020202020204" pitchFamily="34" charset="0"/>
                <a:cs typeface="Arial" panose="020B0604020202020204" pitchFamily="34" charset="0"/>
              </a:rPr>
              <a:t>importants ?</a:t>
            </a:r>
          </a:p>
        </p:txBody>
      </p:sp>
    </p:spTree>
    <p:extLst>
      <p:ext uri="{BB962C8B-B14F-4D97-AF65-F5344CB8AC3E}">
        <p14:creationId xmlns:p14="http://schemas.microsoft.com/office/powerpoint/2010/main" val="213639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4. Objectifs</a:t>
            </a:r>
          </a:p>
          <a:p>
            <a:pPr marL="715963"/>
            <a:r>
              <a:rPr lang="fr-FR" dirty="0"/>
              <a:t>Mission et vision</a:t>
            </a:r>
          </a:p>
        </p:txBody>
      </p:sp>
    </p:spTree>
    <p:extLst>
      <p:ext uri="{BB962C8B-B14F-4D97-AF65-F5344CB8AC3E}">
        <p14:creationId xmlns:p14="http://schemas.microsoft.com/office/powerpoint/2010/main" val="1517112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5"/>
          </p:nvPr>
        </p:nvSpPr>
        <p:spPr>
          <a:xfrm>
            <a:off x="247649" y="1417320"/>
            <a:ext cx="4043615" cy="4624707"/>
          </a:xfrm>
        </p:spPr>
        <p:txBody>
          <a:bodyPr lIns="0" tIns="0" rIns="0" bIns="0" anchor="t"/>
          <a:lstStyle/>
          <a:p>
            <a:pPr algn="just">
              <a:lnSpc>
                <a:spcPct val="114000"/>
              </a:lnSpc>
              <a:spcBef>
                <a:spcPts val="1000"/>
              </a:spcBef>
            </a:pPr>
            <a:r>
              <a:rPr lang="fr-FR" sz="2000" dirty="0">
                <a:latin typeface="Arial"/>
                <a:cs typeface="Arial"/>
              </a:rPr>
              <a:t>Après avoir compris le contexte dans lequel notre entreprise opère (les limites du système et les forces de changement), ainsi que les moteurs derrière elle (motivations personnelles et professionnelles, défis environnementaux et sociaux, et besoins des clients), nous sommes maintenant prêts à </a:t>
            </a:r>
            <a:r>
              <a:rPr lang="fr-FR" sz="2000" b="1" dirty="0">
                <a:latin typeface="Arial"/>
                <a:cs typeface="Arial"/>
              </a:rPr>
              <a:t>fixer les objectifs</a:t>
            </a:r>
            <a:r>
              <a:rPr lang="fr-FR" sz="2000" dirty="0">
                <a:latin typeface="Arial"/>
                <a:cs typeface="Arial"/>
              </a:rPr>
              <a:t> (en s'attaquant aux moteurs) qui nous guideront vers l'impact que nous voulons laisser derrière nous.</a:t>
            </a:r>
            <a:endParaRPr lang="en-US">
              <a:latin typeface="Arial"/>
              <a:cs typeface="Arial"/>
            </a:endParaRPr>
          </a:p>
        </p:txBody>
      </p:sp>
      <p:sp>
        <p:nvSpPr>
          <p:cNvPr id="7" name="Marcador de texto 6"/>
          <p:cNvSpPr>
            <a:spLocks noGrp="1"/>
          </p:cNvSpPr>
          <p:nvPr>
            <p:ph type="body" sz="quarter" idx="14"/>
          </p:nvPr>
        </p:nvSpPr>
        <p:spPr/>
        <p:txBody>
          <a:bodyPr/>
          <a:lstStyle/>
          <a:p>
            <a:r>
              <a:rPr lang="fr-FR" dirty="0"/>
              <a:t>Objectifs et indicateurs</a:t>
            </a:r>
          </a:p>
        </p:txBody>
      </p:sp>
      <p:pic>
        <p:nvPicPr>
          <p:cNvPr id="9" name="Google Shape;530;p69"/>
          <p:cNvPicPr preferRelativeResize="0">
            <a:picLocks noGrp="1"/>
          </p:cNvPicPr>
          <p:nvPr>
            <p:ph type="pic" sz="quarter" idx="16"/>
          </p:nvPr>
        </p:nvPicPr>
        <p:blipFill rotWithShape="1">
          <a:blip r:embed="rId3">
            <a:alphaModFix/>
          </a:blip>
          <a:srcRect l="-581" r="-288"/>
          <a:stretch/>
        </p:blipFill>
        <p:spPr>
          <a:xfrm>
            <a:off x="5604881" y="1529148"/>
            <a:ext cx="6290257" cy="3345498"/>
          </a:xfrm>
          <a:prstGeom prst="rect">
            <a:avLst/>
          </a:prstGeom>
          <a:noFill/>
          <a:ln>
            <a:noFill/>
          </a:ln>
        </p:spPr>
      </p:pic>
      <p:sp>
        <p:nvSpPr>
          <p:cNvPr id="10" name="Marcador de texto 4"/>
          <p:cNvSpPr txBox="1">
            <a:spLocks/>
          </p:cNvSpPr>
          <p:nvPr/>
        </p:nvSpPr>
        <p:spPr>
          <a:xfrm>
            <a:off x="5897880" y="5036187"/>
            <a:ext cx="5745480" cy="670560"/>
          </a:xfrm>
          <a:prstGeom prst="rect">
            <a:avLst/>
          </a:prstGeom>
        </p:spPr>
        <p:txBody>
          <a:bodyPr lIns="0" tIns="0" rIns="0" bIns="0"/>
          <a:lstStyle>
            <a:lvl1pPr marL="0" indent="0" algn="l" defTabSz="914400" rtl="0" eaLnBrk="1" latinLnBrk="0" hangingPunct="1">
              <a:lnSpc>
                <a:spcPts val="1800"/>
              </a:lnSpc>
              <a:spcBef>
                <a:spcPts val="0"/>
              </a:spcBef>
              <a:buFont typeface="Arial"/>
              <a:buNone/>
              <a:defRPr sz="15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fr-FR" sz="1400" i="1" dirty="0">
                <a:latin typeface="Arial" panose="020B0604020202020204" pitchFamily="34" charset="0"/>
                <a:cs typeface="Arial" panose="020B0604020202020204" pitchFamily="34" charset="0"/>
              </a:rPr>
              <a:t>Pour tracer un chemin vers notre vision, les moteurs sont traduits en objectifs de l'entreprise et suivis par des indicateurs</a:t>
            </a:r>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7294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5"/>
          </p:nvPr>
        </p:nvSpPr>
        <p:spPr>
          <a:xfrm>
            <a:off x="247649" y="1491361"/>
            <a:ext cx="4043615" cy="4072995"/>
          </a:xfrm>
        </p:spPr>
        <p:txBody>
          <a:bodyPr lIns="0" tIns="0" rIns="0" bIns="0" anchor="t"/>
          <a:lstStyle/>
          <a:p>
            <a:pPr algn="just">
              <a:lnSpc>
                <a:spcPct val="114000"/>
              </a:lnSpc>
              <a:spcBef>
                <a:spcPts val="1000"/>
              </a:spcBef>
            </a:pPr>
            <a:r>
              <a:rPr lang="fr-FR" sz="2000" b="1" dirty="0"/>
              <a:t>Objectif : </a:t>
            </a:r>
            <a:r>
              <a:rPr lang="fr-FR" sz="2000" dirty="0"/>
              <a:t>il s'agit de ce que les entrepreneurs veulent réaliser avec l'entreprise verte par rapport aux problèmes et aux besoins déjà identifiés.</a:t>
            </a:r>
            <a:endParaRPr lang="en-US"/>
          </a:p>
          <a:p>
            <a:pPr algn="just">
              <a:lnSpc>
                <a:spcPct val="114000"/>
              </a:lnSpc>
              <a:spcBef>
                <a:spcPts val="1000"/>
              </a:spcBef>
            </a:pPr>
            <a:r>
              <a:rPr lang="fr-FR" sz="2000" b="1" dirty="0"/>
              <a:t>Indicateurs : </a:t>
            </a:r>
            <a:r>
              <a:rPr lang="fr-FR" sz="2000" dirty="0"/>
              <a:t>l'outil de suivi de l'impact au sein de la plateforme en ligne propose un ensemble d'indicateurs par secteurs en fonction des objectifs des entreprises durables</a:t>
            </a:r>
          </a:p>
          <a:p>
            <a:endParaRPr lang="fr-FR" dirty="0"/>
          </a:p>
        </p:txBody>
      </p:sp>
      <p:sp>
        <p:nvSpPr>
          <p:cNvPr id="7" name="Marcador de texto 6"/>
          <p:cNvSpPr>
            <a:spLocks noGrp="1"/>
          </p:cNvSpPr>
          <p:nvPr>
            <p:ph type="body" sz="quarter" idx="14"/>
          </p:nvPr>
        </p:nvSpPr>
        <p:spPr/>
        <p:txBody>
          <a:bodyPr/>
          <a:lstStyle/>
          <a:p>
            <a:r>
              <a:rPr lang="fr-FR" dirty="0"/>
              <a:t>Objectifs et indicateurs</a:t>
            </a:r>
          </a:p>
        </p:txBody>
      </p:sp>
      <p:pic>
        <p:nvPicPr>
          <p:cNvPr id="2050" name="Picture 2" descr="https://www.poureussir.com/storage/upload/articles/15500631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679" y="1176580"/>
            <a:ext cx="6338371" cy="31691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p:cNvGraphicFramePr>
            <a:graphicFrameLocks noGrp="1"/>
          </p:cNvGraphicFramePr>
          <p:nvPr>
            <p:extLst>
              <p:ext uri="{D42A27DB-BD31-4B8C-83A1-F6EECF244321}">
                <p14:modId xmlns:p14="http://schemas.microsoft.com/office/powerpoint/2010/main" val="826118708"/>
              </p:ext>
            </p:extLst>
          </p:nvPr>
        </p:nvGraphicFramePr>
        <p:xfrm>
          <a:off x="5172504" y="4154694"/>
          <a:ext cx="5882184" cy="822960"/>
        </p:xfrm>
        <a:graphic>
          <a:graphicData uri="http://schemas.openxmlformats.org/drawingml/2006/table">
            <a:tbl>
              <a:tblPr firstRow="1" bandRow="1">
                <a:tableStyleId>{5C22544A-7EE6-4342-B048-85BDC9FD1C3A}</a:tableStyleId>
              </a:tblPr>
              <a:tblGrid>
                <a:gridCol w="1132762">
                  <a:extLst>
                    <a:ext uri="{9D8B030D-6E8A-4147-A177-3AD203B41FA5}">
                      <a16:colId xmlns:a16="http://schemas.microsoft.com/office/drawing/2014/main" val="3424575953"/>
                    </a:ext>
                  </a:extLst>
                </a:gridCol>
                <a:gridCol w="1269241">
                  <a:extLst>
                    <a:ext uri="{9D8B030D-6E8A-4147-A177-3AD203B41FA5}">
                      <a16:colId xmlns:a16="http://schemas.microsoft.com/office/drawing/2014/main" val="1614516744"/>
                    </a:ext>
                  </a:extLst>
                </a:gridCol>
                <a:gridCol w="1105469">
                  <a:extLst>
                    <a:ext uri="{9D8B030D-6E8A-4147-A177-3AD203B41FA5}">
                      <a16:colId xmlns:a16="http://schemas.microsoft.com/office/drawing/2014/main" val="1375709301"/>
                    </a:ext>
                  </a:extLst>
                </a:gridCol>
                <a:gridCol w="1307711">
                  <a:extLst>
                    <a:ext uri="{9D8B030D-6E8A-4147-A177-3AD203B41FA5}">
                      <a16:colId xmlns:a16="http://schemas.microsoft.com/office/drawing/2014/main" val="3039779173"/>
                    </a:ext>
                  </a:extLst>
                </a:gridCol>
                <a:gridCol w="1067001">
                  <a:extLst>
                    <a:ext uri="{9D8B030D-6E8A-4147-A177-3AD203B41FA5}">
                      <a16:colId xmlns:a16="http://schemas.microsoft.com/office/drawing/2014/main" val="282024441"/>
                    </a:ext>
                  </a:extLst>
                </a:gridCol>
              </a:tblGrid>
              <a:tr h="370840">
                <a:tc>
                  <a:txBody>
                    <a:bodyPr/>
                    <a:lstStyle/>
                    <a:p>
                      <a:r>
                        <a:rPr lang="fr-FR" sz="1200" dirty="0">
                          <a:solidFill>
                            <a:schemeClr val="tx1">
                              <a:lumMod val="50000"/>
                              <a:lumOff val="50000"/>
                            </a:schemeClr>
                          </a:solidFill>
                          <a:latin typeface="Myriad Pro Light" panose="020B0403030403020204" pitchFamily="34" charset="0"/>
                        </a:rPr>
                        <a:t>Que voulez-vous faire ?</a:t>
                      </a:r>
                    </a:p>
                  </a:txBody>
                  <a:tcPr>
                    <a:noFill/>
                  </a:tcPr>
                </a:tc>
                <a:tc>
                  <a:txBody>
                    <a:bodyPr/>
                    <a:lstStyle/>
                    <a:p>
                      <a:r>
                        <a:rPr lang="fr-FR" sz="1200" dirty="0">
                          <a:solidFill>
                            <a:schemeClr val="tx1">
                              <a:lumMod val="50000"/>
                              <a:lumOff val="50000"/>
                            </a:schemeClr>
                          </a:solidFill>
                          <a:latin typeface="Myriad Pro Light" panose="020B0403030403020204" pitchFamily="34" charset="0"/>
                        </a:rPr>
                        <a:t>comment saurez-vous quand vous l'aurez atteint ?</a:t>
                      </a:r>
                    </a:p>
                  </a:txBody>
                  <a:tcPr>
                    <a:noFill/>
                  </a:tcPr>
                </a:tc>
                <a:tc>
                  <a:txBody>
                    <a:bodyPr/>
                    <a:lstStyle/>
                    <a:p>
                      <a:r>
                        <a:rPr lang="fr-FR" sz="1200" dirty="0">
                          <a:solidFill>
                            <a:schemeClr val="tx1">
                              <a:lumMod val="50000"/>
                              <a:lumOff val="50000"/>
                            </a:schemeClr>
                          </a:solidFill>
                          <a:latin typeface="Myriad Pro Light" panose="020B0403030403020204" pitchFamily="34" charset="0"/>
                        </a:rPr>
                        <a:t>Est-il en votre pouvoir de l'accomplir ?</a:t>
                      </a:r>
                    </a:p>
                  </a:txBody>
                  <a:tcPr>
                    <a:noFill/>
                  </a:tcPr>
                </a:tc>
                <a:tc>
                  <a:txBody>
                    <a:bodyPr/>
                    <a:lstStyle/>
                    <a:p>
                      <a:r>
                        <a:rPr lang="fr-FR" sz="1200" dirty="0">
                          <a:solidFill>
                            <a:schemeClr val="tx1">
                              <a:lumMod val="50000"/>
                              <a:lumOff val="50000"/>
                            </a:schemeClr>
                          </a:solidFill>
                          <a:latin typeface="Myriad Pro Light" panose="020B0403030403020204" pitchFamily="34" charset="0"/>
                        </a:rPr>
                        <a:t>Pouvez-vous y parvenir de façon réaliste ?</a:t>
                      </a:r>
                    </a:p>
                  </a:txBody>
                  <a:tcPr>
                    <a:noFill/>
                  </a:tcPr>
                </a:tc>
                <a:tc>
                  <a:txBody>
                    <a:bodyPr/>
                    <a:lstStyle/>
                    <a:p>
                      <a:r>
                        <a:rPr lang="fr-FR" sz="1200" dirty="0">
                          <a:solidFill>
                            <a:schemeClr val="tx1">
                              <a:lumMod val="50000"/>
                              <a:lumOff val="50000"/>
                            </a:schemeClr>
                          </a:solidFill>
                          <a:latin typeface="Myriad Pro Light" panose="020B0403030403020204" pitchFamily="34" charset="0"/>
                        </a:rPr>
                        <a:t>Quand exactement voulez-vous l'accomplir ?</a:t>
                      </a:r>
                    </a:p>
                  </a:txBody>
                  <a:tcPr>
                    <a:noFill/>
                  </a:tcPr>
                </a:tc>
                <a:extLst>
                  <a:ext uri="{0D108BD9-81ED-4DB2-BD59-A6C34878D82A}">
                    <a16:rowId xmlns:a16="http://schemas.microsoft.com/office/drawing/2014/main" val="941384049"/>
                  </a:ext>
                </a:extLst>
              </a:tr>
            </a:tbl>
          </a:graphicData>
        </a:graphic>
      </p:graphicFrame>
    </p:spTree>
    <p:extLst>
      <p:ext uri="{BB962C8B-B14F-4D97-AF65-F5344CB8AC3E}">
        <p14:creationId xmlns:p14="http://schemas.microsoft.com/office/powerpoint/2010/main" val="82156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Résultats attendus</a:t>
            </a:r>
          </a:p>
        </p:txBody>
      </p:sp>
      <p:sp>
        <p:nvSpPr>
          <p:cNvPr id="6" name="Marcador de texto 5"/>
          <p:cNvSpPr>
            <a:spLocks noGrp="1"/>
          </p:cNvSpPr>
          <p:nvPr>
            <p:ph type="body" sz="quarter" idx="15"/>
          </p:nvPr>
        </p:nvSpPr>
        <p:spPr>
          <a:xfrm>
            <a:off x="4355432" y="461877"/>
            <a:ext cx="7539706" cy="5251369"/>
          </a:xfrm>
        </p:spPr>
        <p:txBody>
          <a:bodyPr lIns="91440" tIns="45720" rIns="91440" bIns="45720" anchor="t"/>
          <a:lstStyle/>
          <a:p>
            <a:pPr marL="342900" indent="-342900">
              <a:lnSpc>
                <a:spcPts val="2800"/>
              </a:lnSpc>
              <a:spcBef>
                <a:spcPts val="600"/>
              </a:spcBef>
              <a:spcAft>
                <a:spcPts val="600"/>
              </a:spcAft>
              <a:buFont typeface="Wingdings" panose="05000000000000000000" pitchFamily="2" charset="2"/>
              <a:buChar char="§"/>
            </a:pPr>
            <a:r>
              <a:rPr lang="fr-FR" dirty="0"/>
              <a:t>La méthodologie GBM a été transférée aux formateurs locaux (FL) de structures d’appui membres du Partenariat National de Switchers :</a:t>
            </a:r>
          </a:p>
          <a:p>
            <a:pPr lvl="1" indent="0">
              <a:lnSpc>
                <a:spcPts val="2800"/>
              </a:lnSpc>
              <a:spcBef>
                <a:spcPts val="0"/>
              </a:spcBef>
              <a:buNone/>
            </a:pPr>
            <a:r>
              <a:rPr lang="fr-FR" sz="2000" dirty="0">
                <a:latin typeface="Arial" charset="0"/>
                <a:ea typeface="Arial" charset="0"/>
                <a:cs typeface="Arial" charset="0"/>
              </a:rPr>
              <a:t>&gt; Contenu conceptuel</a:t>
            </a:r>
          </a:p>
          <a:p>
            <a:pPr lvl="1" indent="0">
              <a:lnSpc>
                <a:spcPts val="2800"/>
              </a:lnSpc>
              <a:spcBef>
                <a:spcPts val="0"/>
              </a:spcBef>
              <a:buNone/>
            </a:pPr>
            <a:r>
              <a:rPr lang="fr-FR" sz="2000" dirty="0">
                <a:latin typeface="Arial" charset="0"/>
                <a:ea typeface="Arial" charset="0"/>
                <a:cs typeface="Arial" charset="0"/>
              </a:rPr>
              <a:t>&gt; Outils en ligne</a:t>
            </a:r>
          </a:p>
          <a:p>
            <a:pPr marL="342900" indent="-342900">
              <a:lnSpc>
                <a:spcPts val="2800"/>
              </a:lnSpc>
              <a:spcBef>
                <a:spcPts val="600"/>
              </a:spcBef>
              <a:spcAft>
                <a:spcPts val="600"/>
              </a:spcAft>
              <a:buFont typeface="Wingdings" panose="05000000000000000000" pitchFamily="2" charset="2"/>
              <a:buChar char="§"/>
            </a:pPr>
            <a:r>
              <a:rPr lang="fr-FR" dirty="0">
                <a:latin typeface="Arial"/>
                <a:cs typeface="Arial"/>
              </a:rPr>
              <a:t>Les FL sont en mesure de reproduire la formation et d'aider les entrepreneurs à passer d'une idée de projet à un modèle  d’affaires vert validé (en utilisant la plateforme web). Le module de formation standard GBM consiste en 5 séances de formation intensive en face à face (5,5 heures) couplées à un soutien en ligne simplifié sur une période de 6 à 8 semaines pendant laquelle les entrepreneurs verts développent leur modèle d’affaires vert.</a:t>
            </a:r>
          </a:p>
          <a:p>
            <a:pPr marL="342900" indent="-342900">
              <a:lnSpc>
                <a:spcPts val="2800"/>
              </a:lnSpc>
              <a:spcBef>
                <a:spcPts val="600"/>
              </a:spcBef>
              <a:spcAft>
                <a:spcPts val="600"/>
              </a:spcAft>
              <a:buFont typeface="Wingdings" panose="05000000000000000000" pitchFamily="2" charset="2"/>
              <a:buChar char="§"/>
            </a:pPr>
            <a:r>
              <a:rPr lang="fr-FR" dirty="0">
                <a:latin typeface="Arial"/>
                <a:cs typeface="Arial"/>
              </a:rPr>
              <a:t>Les FL sont en mesure de transférer la méthodologie GBM à d'autres membres de leur organisation.</a:t>
            </a:r>
            <a:endParaRPr lang="fr-FR"/>
          </a:p>
          <a:p>
            <a:pPr>
              <a:lnSpc>
                <a:spcPts val="2800"/>
              </a:lnSpc>
              <a:spcBef>
                <a:spcPts val="600"/>
              </a:spcBef>
              <a:spcAft>
                <a:spcPts val="600"/>
              </a:spcAft>
            </a:pPr>
            <a:endParaRPr lang="fr-FR" dirty="0"/>
          </a:p>
        </p:txBody>
      </p:sp>
      <p:pic>
        <p:nvPicPr>
          <p:cNvPr id="7" name="Imatge 8"/>
          <p:cNvPicPr>
            <a:picLocks noChangeAspect="1"/>
          </p:cNvPicPr>
          <p:nvPr/>
        </p:nvPicPr>
        <p:blipFill>
          <a:blip r:embed="rId3"/>
          <a:srcRect t="3602" b="3602"/>
          <a:stretch>
            <a:fillRect/>
          </a:stretch>
        </p:blipFill>
        <p:spPr>
          <a:xfrm>
            <a:off x="248180" y="2590800"/>
            <a:ext cx="3718532" cy="3025458"/>
          </a:xfrm>
          <a:prstGeom prst="rect">
            <a:avLst/>
          </a:prstGeom>
        </p:spPr>
      </p:pic>
    </p:spTree>
    <p:extLst>
      <p:ext uri="{BB962C8B-B14F-4D97-AF65-F5344CB8AC3E}">
        <p14:creationId xmlns:p14="http://schemas.microsoft.com/office/powerpoint/2010/main" val="2261686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5"/>
          </p:nvPr>
        </p:nvSpPr>
        <p:spPr>
          <a:xfrm>
            <a:off x="247649" y="1363852"/>
            <a:ext cx="4043615" cy="4678176"/>
          </a:xfrm>
        </p:spPr>
        <p:txBody>
          <a:bodyPr lIns="0" tIns="0" rIns="0" bIns="0" anchor="t"/>
          <a:lstStyle/>
          <a:p>
            <a:pPr algn="just">
              <a:lnSpc>
                <a:spcPct val="114000"/>
              </a:lnSpc>
              <a:spcBef>
                <a:spcPts val="1000"/>
              </a:spcBef>
            </a:pPr>
            <a:r>
              <a:rPr lang="fr-FR" sz="2000" b="1" dirty="0"/>
              <a:t>Récapitulatif : </a:t>
            </a:r>
            <a:r>
              <a:rPr lang="fr-FR" sz="2000" dirty="0"/>
              <a:t>saisissez les problèmes et les besoins les plus pertinents auxquels votre projet cherche à répondre</a:t>
            </a:r>
            <a:endParaRPr lang="en-US"/>
          </a:p>
          <a:p>
            <a:pPr algn="just">
              <a:lnSpc>
                <a:spcPct val="114000"/>
              </a:lnSpc>
              <a:spcBef>
                <a:spcPts val="1000"/>
              </a:spcBef>
            </a:pPr>
            <a:r>
              <a:rPr lang="fr-FR" sz="2000" b="1" dirty="0"/>
              <a:t>Fixer des objectifs : </a:t>
            </a:r>
            <a:r>
              <a:rPr lang="fr-FR" sz="2000" dirty="0"/>
              <a:t>recadrer les problèmes et les besoins en objectifs spécifiques pour les résoudre ou les affronter</a:t>
            </a:r>
          </a:p>
          <a:p>
            <a:pPr algn="just">
              <a:lnSpc>
                <a:spcPct val="114000"/>
              </a:lnSpc>
              <a:spcBef>
                <a:spcPts val="1000"/>
              </a:spcBef>
            </a:pPr>
            <a:r>
              <a:rPr lang="fr-FR" sz="2000" b="1" dirty="0"/>
              <a:t>Mesurer les progrès : </a:t>
            </a:r>
            <a:r>
              <a:rPr lang="fr-FR" sz="2000" dirty="0"/>
              <a:t>définir des indicateurs pour mesurer les progrès accomplis dans la réalisation des objectifs (facultatif à ce stade)</a:t>
            </a:r>
            <a:endParaRPr lang="fr-FR" dirty="0"/>
          </a:p>
        </p:txBody>
      </p:sp>
      <p:sp>
        <p:nvSpPr>
          <p:cNvPr id="7" name="Marcador de texto 6"/>
          <p:cNvSpPr>
            <a:spLocks noGrp="1"/>
          </p:cNvSpPr>
          <p:nvPr>
            <p:ph type="body" sz="quarter" idx="14"/>
          </p:nvPr>
        </p:nvSpPr>
        <p:spPr/>
        <p:txBody>
          <a:bodyPr/>
          <a:lstStyle/>
          <a:p>
            <a:r>
              <a:rPr lang="fr-FR" dirty="0"/>
              <a:t>Objectifs et indicateurs</a:t>
            </a:r>
          </a:p>
        </p:txBody>
      </p:sp>
      <p:pic>
        <p:nvPicPr>
          <p:cNvPr id="12" name="Marcador de posición de imagen 11"/>
          <p:cNvPicPr>
            <a:picLocks noGrp="1" noChangeAspect="1"/>
          </p:cNvPicPr>
          <p:nvPr>
            <p:ph type="pic" sz="quarter" idx="16"/>
          </p:nvPr>
        </p:nvPicPr>
        <p:blipFill rotWithShape="1">
          <a:blip r:embed="rId3"/>
          <a:srcRect l="-11" r="-189"/>
          <a:stretch/>
        </p:blipFill>
        <p:spPr>
          <a:xfrm>
            <a:off x="4776393" y="985508"/>
            <a:ext cx="7118745" cy="4461749"/>
          </a:xfrm>
          <a:prstGeom prst="rect">
            <a:avLst/>
          </a:prstGeom>
        </p:spPr>
      </p:pic>
    </p:spTree>
    <p:extLst>
      <p:ext uri="{BB962C8B-B14F-4D97-AF65-F5344CB8AC3E}">
        <p14:creationId xmlns:p14="http://schemas.microsoft.com/office/powerpoint/2010/main" val="1582279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5"/>
          </p:nvPr>
        </p:nvSpPr>
        <p:spPr>
          <a:xfrm>
            <a:off x="239486" y="1342429"/>
            <a:ext cx="4043615" cy="4281872"/>
          </a:xfrm>
        </p:spPr>
        <p:txBody>
          <a:bodyPr lIns="0" tIns="0" rIns="0" bIns="0" anchor="t"/>
          <a:lstStyle/>
          <a:p>
            <a:pPr algn="just">
              <a:lnSpc>
                <a:spcPts val="3000"/>
              </a:lnSpc>
              <a:spcBef>
                <a:spcPts val="600"/>
              </a:spcBef>
              <a:spcAft>
                <a:spcPts val="600"/>
              </a:spcAft>
            </a:pPr>
            <a:r>
              <a:rPr lang="fr-FR" sz="2000" dirty="0"/>
              <a:t>En fusionnant et en synthétisant les objectifs en une déclaration unique, courte et élégante, nous construisons la mission de notre projet, qui doit incarner son essence et sa raison d'être. </a:t>
            </a:r>
            <a:endParaRPr lang="en-US"/>
          </a:p>
          <a:p>
            <a:pPr algn="just">
              <a:lnSpc>
                <a:spcPts val="3000"/>
              </a:lnSpc>
              <a:spcBef>
                <a:spcPts val="600"/>
              </a:spcBef>
              <a:spcAft>
                <a:spcPts val="600"/>
              </a:spcAft>
            </a:pPr>
            <a:r>
              <a:rPr lang="fr-FR" sz="2000" dirty="0"/>
              <a:t>La vision, à son tour, vient naturellement comme une instance temporelle de la mission : la façon dont nous envisageons notre projet à moyen et long terme</a:t>
            </a:r>
          </a:p>
        </p:txBody>
      </p:sp>
      <p:sp>
        <p:nvSpPr>
          <p:cNvPr id="7" name="Marcador de texto 6"/>
          <p:cNvSpPr>
            <a:spLocks noGrp="1"/>
          </p:cNvSpPr>
          <p:nvPr>
            <p:ph type="body" sz="quarter" idx="14"/>
          </p:nvPr>
        </p:nvSpPr>
        <p:spPr/>
        <p:txBody>
          <a:bodyPr/>
          <a:lstStyle/>
          <a:p>
            <a:r>
              <a:rPr lang="fr-FR" dirty="0"/>
              <a:t>Mission et vision</a:t>
            </a:r>
          </a:p>
        </p:txBody>
      </p:sp>
      <p:pic>
        <p:nvPicPr>
          <p:cNvPr id="6" name="Imagen 5"/>
          <p:cNvPicPr>
            <a:picLocks noChangeAspect="1"/>
          </p:cNvPicPr>
          <p:nvPr/>
        </p:nvPicPr>
        <p:blipFill>
          <a:blip r:embed="rId3"/>
          <a:stretch>
            <a:fillRect/>
          </a:stretch>
        </p:blipFill>
        <p:spPr>
          <a:xfrm>
            <a:off x="5198138" y="1823220"/>
            <a:ext cx="6696999" cy="3320290"/>
          </a:xfrm>
          <a:prstGeom prst="rect">
            <a:avLst/>
          </a:prstGeom>
        </p:spPr>
      </p:pic>
    </p:spTree>
    <p:extLst>
      <p:ext uri="{BB962C8B-B14F-4D97-AF65-F5344CB8AC3E}">
        <p14:creationId xmlns:p14="http://schemas.microsoft.com/office/powerpoint/2010/main" val="899211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Mission et vision</a:t>
            </a:r>
          </a:p>
        </p:txBody>
      </p:sp>
      <p:sp>
        <p:nvSpPr>
          <p:cNvPr id="6" name="Marcador de texto 5"/>
          <p:cNvSpPr>
            <a:spLocks noGrp="1"/>
          </p:cNvSpPr>
          <p:nvPr>
            <p:ph type="body" sz="quarter" idx="15"/>
          </p:nvPr>
        </p:nvSpPr>
        <p:spPr/>
        <p:txBody>
          <a:bodyPr/>
          <a:lstStyle/>
          <a:p>
            <a:pPr marL="0" indent="0">
              <a:buNone/>
            </a:pPr>
            <a:endParaRPr lang="fr-FR" dirty="0"/>
          </a:p>
          <a:p>
            <a:pPr marL="0" indent="0">
              <a:buNone/>
            </a:pPr>
            <a:r>
              <a:rPr lang="fr-FR" dirty="0"/>
              <a:t>Bref exposé de </a:t>
            </a:r>
            <a:r>
              <a:rPr lang="fr-FR" b="1" dirty="0"/>
              <a:t>la raison d'être d'une organisation</a:t>
            </a:r>
            <a:r>
              <a:rPr lang="fr-FR" dirty="0"/>
              <a:t>, de </a:t>
            </a:r>
            <a:r>
              <a:rPr lang="fr-FR" b="1" dirty="0"/>
              <a:t>son objectif global </a:t>
            </a:r>
            <a:r>
              <a:rPr lang="fr-FR" dirty="0"/>
              <a:t>:</a:t>
            </a:r>
          </a:p>
          <a:p>
            <a:pPr marL="439738" indent="-254000">
              <a:buFont typeface="Wingdings" panose="05000000000000000000" pitchFamily="2" charset="2"/>
              <a:buChar char="§"/>
            </a:pPr>
            <a:r>
              <a:rPr lang="fr-FR" dirty="0"/>
              <a:t>Quel type de produit ou de service elle fournit, </a:t>
            </a:r>
          </a:p>
          <a:p>
            <a:pPr marL="439738" indent="-254000">
              <a:buFont typeface="Wingdings" panose="05000000000000000000" pitchFamily="2" charset="2"/>
              <a:buChar char="§"/>
            </a:pPr>
            <a:r>
              <a:rPr lang="fr-FR" dirty="0"/>
              <a:t>Les principaux clients ou marchés, et </a:t>
            </a:r>
          </a:p>
          <a:p>
            <a:pPr marL="439738" indent="-254000">
              <a:buFont typeface="Wingdings" panose="05000000000000000000" pitchFamily="2" charset="2"/>
              <a:buChar char="§"/>
            </a:pPr>
            <a:r>
              <a:rPr lang="fr-FR" dirty="0"/>
              <a:t>Région géographique d'intervention</a:t>
            </a:r>
          </a:p>
          <a:p>
            <a:endParaRPr lang="fr-FR" dirty="0"/>
          </a:p>
          <a:p>
            <a:pPr marL="0" indent="0">
              <a:buNone/>
            </a:pPr>
            <a:r>
              <a:rPr lang="fr-FR" dirty="0"/>
              <a:t>Fournit des conseils sur </a:t>
            </a:r>
            <a:r>
              <a:rPr lang="fr-FR" b="1" dirty="0"/>
              <a:t>les éléments essentiels à préserver et sur l'avenir à stimuler</a:t>
            </a:r>
            <a:r>
              <a:rPr lang="fr-FR" dirty="0"/>
              <a:t> pour progresser. Deux composantes majeures : </a:t>
            </a:r>
          </a:p>
          <a:p>
            <a:pPr marL="439738" indent="-254000">
              <a:buFont typeface="Wingdings" panose="05000000000000000000" pitchFamily="2" charset="2"/>
              <a:buChar char="§"/>
            </a:pPr>
            <a:r>
              <a:rPr lang="fr-FR" dirty="0"/>
              <a:t>L'idéologie fondamentale - ce que nous représentons et pourquoi nous existons. </a:t>
            </a:r>
          </a:p>
          <a:p>
            <a:pPr marL="439738" indent="-254000">
              <a:buFont typeface="Wingdings" panose="05000000000000000000" pitchFamily="2" charset="2"/>
              <a:buChar char="§"/>
            </a:pPr>
            <a:r>
              <a:rPr lang="fr-FR" dirty="0"/>
              <a:t>L'avenir envisagé - ce que nous aspirons à devenir, quelque chose qui nécessitera des changements et des progrès importants pour être atteint.</a:t>
            </a:r>
          </a:p>
          <a:p>
            <a:endParaRPr lang="fr-FR" dirty="0"/>
          </a:p>
          <a:p>
            <a:endParaRPr lang="fr-FR" dirty="0"/>
          </a:p>
        </p:txBody>
      </p:sp>
      <p:pic>
        <p:nvPicPr>
          <p:cNvPr id="7" name="Imatge 4"/>
          <p:cNvPicPr>
            <a:picLocks noChangeAspect="1"/>
          </p:cNvPicPr>
          <p:nvPr/>
        </p:nvPicPr>
        <p:blipFill>
          <a:blip r:embed="rId3"/>
          <a:stretch>
            <a:fillRect/>
          </a:stretch>
        </p:blipFill>
        <p:spPr>
          <a:xfrm>
            <a:off x="1266091" y="1454728"/>
            <a:ext cx="2628576" cy="1153182"/>
          </a:xfrm>
          <a:prstGeom prst="rect">
            <a:avLst/>
          </a:prstGeom>
        </p:spPr>
      </p:pic>
      <p:pic>
        <p:nvPicPr>
          <p:cNvPr id="8" name="Imatge 5"/>
          <p:cNvPicPr>
            <a:picLocks noChangeAspect="1"/>
          </p:cNvPicPr>
          <p:nvPr/>
        </p:nvPicPr>
        <p:blipFill>
          <a:blip r:embed="rId4"/>
          <a:stretch>
            <a:fillRect/>
          </a:stretch>
        </p:blipFill>
        <p:spPr>
          <a:xfrm>
            <a:off x="1401558" y="4244424"/>
            <a:ext cx="2493109" cy="976175"/>
          </a:xfrm>
          <a:prstGeom prst="rect">
            <a:avLst/>
          </a:prstGeom>
        </p:spPr>
      </p:pic>
      <p:cxnSp>
        <p:nvCxnSpPr>
          <p:cNvPr id="10" name="Conector recto 9"/>
          <p:cNvCxnSpPr/>
          <p:nvPr/>
        </p:nvCxnSpPr>
        <p:spPr>
          <a:xfrm>
            <a:off x="4291264" y="1185333"/>
            <a:ext cx="0" cy="168350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4291264" y="3488267"/>
            <a:ext cx="0" cy="2439291"/>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07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Mission et vision</a:t>
            </a:r>
          </a:p>
          <a:p>
            <a:endParaRPr lang="fr-FR" dirty="0"/>
          </a:p>
        </p:txBody>
      </p:sp>
      <p:sp>
        <p:nvSpPr>
          <p:cNvPr id="6" name="Marcador de texto 5"/>
          <p:cNvSpPr>
            <a:spLocks noGrp="1"/>
          </p:cNvSpPr>
          <p:nvPr>
            <p:ph type="body" sz="quarter" idx="15"/>
          </p:nvPr>
        </p:nvSpPr>
        <p:spPr/>
        <p:txBody>
          <a:bodyPr lIns="91440" tIns="45720" rIns="91440" bIns="45720" anchor="t"/>
          <a:lstStyle/>
          <a:p>
            <a:pPr marL="0" indent="0">
              <a:lnSpc>
                <a:spcPct val="114000"/>
              </a:lnSpc>
              <a:buNone/>
            </a:pPr>
            <a:r>
              <a:rPr lang="fr-FR" b="1" dirty="0"/>
              <a:t>Banque </a:t>
            </a:r>
            <a:r>
              <a:rPr lang="fr-FR" b="1" dirty="0" err="1"/>
              <a:t>Triodos</a:t>
            </a:r>
            <a:r>
              <a:rPr lang="fr-FR" b="1" dirty="0"/>
              <a:t> (www.triodos.com) :</a:t>
            </a:r>
          </a:p>
          <a:p>
            <a:pPr marL="342900" indent="-342900" algn="just">
              <a:lnSpc>
                <a:spcPct val="114000"/>
              </a:lnSpc>
              <a:buFont typeface="Wingdings" panose="05000000000000000000" pitchFamily="2" charset="2"/>
              <a:buChar char="§"/>
            </a:pPr>
            <a:r>
              <a:rPr lang="fr-FR" dirty="0">
                <a:latin typeface="Arial"/>
                <a:cs typeface="Arial"/>
              </a:rPr>
              <a:t>M – Mettre l'argent au service du changement positif, social, environnemental et culturel.</a:t>
            </a:r>
            <a:endParaRPr lang="fr-FR" dirty="0">
              <a:cs typeface="Arial"/>
            </a:endParaRPr>
          </a:p>
          <a:p>
            <a:pPr marL="342900" indent="-342900" algn="just">
              <a:lnSpc>
                <a:spcPct val="114000"/>
              </a:lnSpc>
              <a:buFont typeface="Wingdings" panose="05000000000000000000" pitchFamily="2" charset="2"/>
              <a:buChar char="§"/>
            </a:pPr>
            <a:r>
              <a:rPr lang="fr-FR" dirty="0"/>
              <a:t>V – </a:t>
            </a:r>
            <a:r>
              <a:rPr lang="fr-FR" dirty="0" err="1"/>
              <a:t>Triodos</a:t>
            </a:r>
            <a:r>
              <a:rPr lang="fr-FR" dirty="0"/>
              <a:t> Bank permet de financer des entrepreneurs progressistes et d'influencer le secteur bancaire pour qu'il devienne plus transparent, plus diversifié et plus durable.</a:t>
            </a:r>
          </a:p>
          <a:p>
            <a:pPr marL="0" indent="0">
              <a:lnSpc>
                <a:spcPct val="114000"/>
              </a:lnSpc>
              <a:buNone/>
            </a:pPr>
            <a:endParaRPr lang="fr-FR" dirty="0"/>
          </a:p>
          <a:p>
            <a:pPr marL="0" indent="0">
              <a:lnSpc>
                <a:spcPct val="114000"/>
              </a:lnSpc>
              <a:buNone/>
            </a:pPr>
            <a:r>
              <a:rPr lang="fr-FR" b="1" dirty="0"/>
              <a:t>Patagonie (www.patagonia.com) :</a:t>
            </a:r>
          </a:p>
          <a:p>
            <a:pPr marL="342900" indent="-342900" algn="just">
              <a:lnSpc>
                <a:spcPct val="114000"/>
              </a:lnSpc>
              <a:buFont typeface="Wingdings" panose="05000000000000000000" pitchFamily="2" charset="2"/>
              <a:buChar char="§"/>
            </a:pPr>
            <a:r>
              <a:rPr lang="fr-FR" dirty="0"/>
              <a:t>M - Notre entreprise existe pour sauver notre planète.</a:t>
            </a:r>
          </a:p>
          <a:p>
            <a:pPr marL="342900" indent="-342900" algn="just">
              <a:lnSpc>
                <a:spcPct val="114000"/>
              </a:lnSpc>
              <a:buFont typeface="Wingdings" panose="05000000000000000000" pitchFamily="2" charset="2"/>
              <a:buChar char="§"/>
            </a:pPr>
            <a:r>
              <a:rPr lang="fr-FR" dirty="0">
                <a:latin typeface="Arial"/>
                <a:cs typeface="Arial"/>
              </a:rPr>
              <a:t>V – Construire le meilleur produit, ne pas causer de dommages inutiles, inspirer à travers l'entreprise et mettre en œuvre des solutions aux crises environnementale. </a:t>
            </a:r>
            <a:endParaRPr lang="fr-FR" dirty="0"/>
          </a:p>
          <a:p>
            <a:endParaRPr lang="fr-FR" dirty="0"/>
          </a:p>
          <a:p>
            <a:endParaRPr lang="fr-FR" dirty="0"/>
          </a:p>
          <a:p>
            <a:endParaRPr lang="fr-FR" dirty="0"/>
          </a:p>
        </p:txBody>
      </p:sp>
      <p:sp>
        <p:nvSpPr>
          <p:cNvPr id="7" name="Marcador de texto 5"/>
          <p:cNvSpPr txBox="1">
            <a:spLocks/>
          </p:cNvSpPr>
          <p:nvPr/>
        </p:nvSpPr>
        <p:spPr>
          <a:xfrm>
            <a:off x="239486" y="1752656"/>
            <a:ext cx="3477749" cy="3618311"/>
          </a:xfrm>
          <a:prstGeom prst="rect">
            <a:avLst/>
          </a:prstGeom>
        </p:spPr>
        <p:txBody>
          <a:bodyPr lIns="91440" tIns="45720" rIns="91440" bIns="45720" anchor="t"/>
          <a:lstStyle>
            <a:lvl1pPr marL="514350" marR="0" indent="-514350" algn="l" defTabSz="914400" rtl="0" eaLnBrk="1" fontAlgn="auto" latinLnBrk="0" hangingPunct="1">
              <a:lnSpc>
                <a:spcPct val="90000"/>
              </a:lnSpc>
              <a:spcBef>
                <a:spcPts val="1000"/>
              </a:spcBef>
              <a:spcAft>
                <a:spcPts val="0"/>
              </a:spcAft>
              <a:buClrTx/>
              <a:buSzTx/>
              <a:buFont typeface="+mj-lt"/>
              <a:buAutoNum type="arabicPeriod"/>
              <a:tabLst/>
              <a:defRPr sz="2000" b="0" i="0" kern="1200">
                <a:solidFill>
                  <a:schemeClr val="tx1"/>
                </a:solidFill>
                <a:latin typeface="Arial" charset="0"/>
                <a:ea typeface="Arial" charset="0"/>
                <a:cs typeface="Arial" charset="0"/>
              </a:defRPr>
            </a:lvl1pPr>
            <a:lvl2pPr marL="914400" indent="-457200" algn="l" defTabSz="914400" rtl="0" eaLnBrk="1" latinLnBrk="0" hangingPunct="1">
              <a:lnSpc>
                <a:spcPct val="90000"/>
              </a:lnSpc>
              <a:spcBef>
                <a:spcPts val="500"/>
              </a:spcBef>
              <a:buFont typeface="+mj-lt"/>
              <a:buAutoNum type="arabicPeriod"/>
              <a:defRPr sz="24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Font typeface="+mj-lt"/>
              <a:buAutoNum type="arabicPeriod"/>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4000"/>
              </a:lnSpc>
              <a:spcBef>
                <a:spcPts val="0"/>
              </a:spcBef>
              <a:buNone/>
            </a:pPr>
            <a:r>
              <a:rPr lang="fr-FR" sz="2400" dirty="0">
                <a:solidFill>
                  <a:srgbClr val="579DDB"/>
                </a:solidFill>
              </a:rPr>
              <a:t>Exemples (M et V peuvent être centrés sur les entreprises, inspirants, centrés sur les personnes...)</a:t>
            </a:r>
            <a:endParaRPr lang="en-US"/>
          </a:p>
        </p:txBody>
      </p:sp>
    </p:spTree>
    <p:extLst>
      <p:ext uri="{BB962C8B-B14F-4D97-AF65-F5344CB8AC3E}">
        <p14:creationId xmlns:p14="http://schemas.microsoft.com/office/powerpoint/2010/main" val="3054846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Mission et vision</a:t>
            </a:r>
          </a:p>
          <a:p>
            <a:endParaRPr lang="fr-FR" dirty="0"/>
          </a:p>
        </p:txBody>
      </p:sp>
      <p:sp>
        <p:nvSpPr>
          <p:cNvPr id="6" name="Marcador de texto 5"/>
          <p:cNvSpPr>
            <a:spLocks noGrp="1"/>
          </p:cNvSpPr>
          <p:nvPr>
            <p:ph type="body" sz="quarter" idx="15"/>
          </p:nvPr>
        </p:nvSpPr>
        <p:spPr>
          <a:xfrm>
            <a:off x="4355432" y="613436"/>
            <a:ext cx="7539706" cy="5251369"/>
          </a:xfrm>
        </p:spPr>
        <p:txBody>
          <a:bodyPr lIns="91440" tIns="45720" rIns="91440" bIns="45720" anchor="t"/>
          <a:lstStyle/>
          <a:p>
            <a:pPr marL="0" indent="0">
              <a:lnSpc>
                <a:spcPct val="114000"/>
              </a:lnSpc>
              <a:buNone/>
            </a:pPr>
            <a:r>
              <a:rPr lang="fr-FR" b="1" dirty="0" err="1"/>
              <a:t>Fairphone</a:t>
            </a:r>
            <a:r>
              <a:rPr lang="fr-FR" b="1" dirty="0"/>
              <a:t> : (www.fairphone.com)</a:t>
            </a:r>
          </a:p>
          <a:p>
            <a:pPr marL="342900" indent="-342900" algn="just">
              <a:lnSpc>
                <a:spcPct val="114000"/>
              </a:lnSpc>
              <a:buFont typeface="Wingdings" panose="05000000000000000000" pitchFamily="2" charset="2"/>
              <a:buChar char="§"/>
            </a:pPr>
            <a:r>
              <a:rPr lang="fr-FR" dirty="0"/>
              <a:t>M - Construire une industrie électronique plus équitable et plus durable.</a:t>
            </a:r>
          </a:p>
          <a:p>
            <a:pPr marL="342900" indent="-342900" algn="just">
              <a:lnSpc>
                <a:spcPct val="114000"/>
              </a:lnSpc>
              <a:buFont typeface="Wingdings" panose="05000000000000000000" pitchFamily="2" charset="2"/>
              <a:buChar char="§"/>
            </a:pPr>
            <a:r>
              <a:rPr lang="fr-FR" dirty="0"/>
              <a:t>V - Établir de nouvelles normes pour l'ensemble de l'industrie où la considération pour les personnes et la planète est un élément naturel de l'activité commerciale.</a:t>
            </a:r>
          </a:p>
          <a:p>
            <a:pPr marL="0" indent="0">
              <a:lnSpc>
                <a:spcPct val="114000"/>
              </a:lnSpc>
              <a:buNone/>
            </a:pPr>
            <a:r>
              <a:rPr lang="fr-FR" b="1" dirty="0"/>
              <a:t>ECOALF : (https://ecoalf.com)</a:t>
            </a:r>
          </a:p>
          <a:p>
            <a:pPr marL="342900" indent="-342900" algn="just">
              <a:lnSpc>
                <a:spcPct val="114000"/>
              </a:lnSpc>
              <a:buFont typeface="Wingdings" panose="05000000000000000000" pitchFamily="2" charset="2"/>
              <a:buChar char="§"/>
            </a:pPr>
            <a:r>
              <a:rPr lang="fr-FR" dirty="0"/>
              <a:t>M - Nous sommes passionnés par l'idée de mettre un terme à l'utilisation négligente des ressources naturelles.</a:t>
            </a:r>
          </a:p>
          <a:p>
            <a:pPr marL="342900" indent="-342900" algn="just">
              <a:lnSpc>
                <a:spcPct val="114000"/>
              </a:lnSpc>
              <a:buFont typeface="Wingdings" panose="05000000000000000000" pitchFamily="2" charset="2"/>
              <a:buChar char="§"/>
            </a:pPr>
            <a:r>
              <a:rPr lang="fr-FR" dirty="0"/>
              <a:t>V - Nous créons des vêtements, des chaussures et des accessoires entièrement fabriqués à partir de matériaux recyclés et durables, avec la même qualité, le même design et les mêmes propriétés techniques que les meilleurs produits non recyclés et non durables. </a:t>
            </a:r>
          </a:p>
          <a:p>
            <a:pPr marL="0" indent="0">
              <a:lnSpc>
                <a:spcPct val="114000"/>
              </a:lnSpc>
              <a:buNone/>
            </a:pPr>
            <a:endParaRPr lang="fr-FR" dirty="0"/>
          </a:p>
          <a:p>
            <a:pPr marL="0" indent="0">
              <a:lnSpc>
                <a:spcPct val="114000"/>
              </a:lnSpc>
              <a:buNone/>
            </a:pPr>
            <a:endParaRPr lang="fr-FR" dirty="0"/>
          </a:p>
          <a:p>
            <a:endParaRPr lang="fr-FR" dirty="0"/>
          </a:p>
          <a:p>
            <a:endParaRPr lang="fr-FR" dirty="0"/>
          </a:p>
          <a:p>
            <a:endParaRPr lang="fr-FR" dirty="0"/>
          </a:p>
        </p:txBody>
      </p:sp>
      <p:sp>
        <p:nvSpPr>
          <p:cNvPr id="7" name="Marcador de texto 5"/>
          <p:cNvSpPr txBox="1">
            <a:spLocks/>
          </p:cNvSpPr>
          <p:nvPr/>
        </p:nvSpPr>
        <p:spPr>
          <a:xfrm>
            <a:off x="239486" y="2309247"/>
            <a:ext cx="3170141" cy="3618311"/>
          </a:xfrm>
          <a:prstGeom prst="rect">
            <a:avLst/>
          </a:prstGeom>
        </p:spPr>
        <p:txBody>
          <a:bodyPr/>
          <a:lstStyle>
            <a:lvl1pPr marL="514350" marR="0" indent="-514350" algn="l" defTabSz="914400" rtl="0" eaLnBrk="1" fontAlgn="auto" latinLnBrk="0" hangingPunct="1">
              <a:lnSpc>
                <a:spcPct val="90000"/>
              </a:lnSpc>
              <a:spcBef>
                <a:spcPts val="1000"/>
              </a:spcBef>
              <a:spcAft>
                <a:spcPts val="0"/>
              </a:spcAft>
              <a:buClrTx/>
              <a:buSzTx/>
              <a:buFont typeface="+mj-lt"/>
              <a:buAutoNum type="arabicPeriod"/>
              <a:tabLst/>
              <a:defRPr sz="2000" b="0" i="0" kern="1200">
                <a:solidFill>
                  <a:schemeClr val="tx1"/>
                </a:solidFill>
                <a:latin typeface="Arial" charset="0"/>
                <a:ea typeface="Arial" charset="0"/>
                <a:cs typeface="Arial" charset="0"/>
              </a:defRPr>
            </a:lvl1pPr>
            <a:lvl2pPr marL="914400" indent="-457200" algn="l" defTabSz="914400" rtl="0" eaLnBrk="1" latinLnBrk="0" hangingPunct="1">
              <a:lnSpc>
                <a:spcPct val="90000"/>
              </a:lnSpc>
              <a:spcBef>
                <a:spcPts val="500"/>
              </a:spcBef>
              <a:buFont typeface="+mj-lt"/>
              <a:buAutoNum type="arabicPeriod"/>
              <a:defRPr sz="24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Font typeface="+mj-lt"/>
              <a:buAutoNum type="arabicPeriod"/>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57188" indent="0">
              <a:lnSpc>
                <a:spcPct val="114000"/>
              </a:lnSpc>
              <a:spcBef>
                <a:spcPts val="0"/>
              </a:spcBef>
              <a:buNone/>
            </a:pPr>
            <a:r>
              <a:rPr lang="fr-FR" sz="2400" dirty="0">
                <a:solidFill>
                  <a:srgbClr val="579DDB"/>
                </a:solidFill>
              </a:rPr>
              <a:t>Exemples (M et V peuvent être centrés sur les entreprises, inspirants, centrés sur les personnes...)</a:t>
            </a:r>
          </a:p>
        </p:txBody>
      </p:sp>
    </p:spTree>
    <p:extLst>
      <p:ext uri="{BB962C8B-B14F-4D97-AF65-F5344CB8AC3E}">
        <p14:creationId xmlns:p14="http://schemas.microsoft.com/office/powerpoint/2010/main" val="3914161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a:xfrm>
            <a:off x="239485" y="511555"/>
            <a:ext cx="11655653" cy="860425"/>
          </a:xfrm>
        </p:spPr>
        <p:txBody>
          <a:bodyPr/>
          <a:lstStyle/>
          <a:p>
            <a:r>
              <a:rPr lang="fr-FR" dirty="0">
                <a:latin typeface="Times New Roman" panose="02020603050405020304" pitchFamily="18" charset="0"/>
                <a:cs typeface="Times New Roman" panose="02020603050405020304" pitchFamily="18" charset="0"/>
              </a:rPr>
              <a:t>Travail personnel</a:t>
            </a:r>
          </a:p>
          <a:p>
            <a:pPr>
              <a:spcAft>
                <a:spcPts val="1200"/>
              </a:spcAft>
            </a:pPr>
            <a:endParaRPr lang="fr-FR" sz="3200" dirty="0">
              <a:latin typeface="Times New Roman" panose="02020603050405020304" pitchFamily="18" charset="0"/>
              <a:cs typeface="Times New Roman" panose="02020603050405020304" pitchFamily="18" charset="0"/>
            </a:endParaRPr>
          </a:p>
          <a:p>
            <a:r>
              <a:rPr lang="fr-FR" sz="3200" dirty="0">
                <a:latin typeface="Arial" panose="020B0604020202020204" pitchFamily="34" charset="0"/>
                <a:cs typeface="Arial" panose="020B0604020202020204" pitchFamily="34" charset="0"/>
              </a:rPr>
              <a:t>Exercice 1. Esquissez votre idée d'entreprise</a:t>
            </a:r>
          </a:p>
          <a:p>
            <a:r>
              <a:rPr lang="fr-FR" sz="3200" dirty="0">
                <a:latin typeface="Arial" panose="020B0604020202020204" pitchFamily="34" charset="0"/>
                <a:cs typeface="Arial" panose="020B0604020202020204" pitchFamily="34" charset="0"/>
              </a:rPr>
              <a:t>Exercice 2. Problèmes et besoins</a:t>
            </a:r>
          </a:p>
          <a:p>
            <a:r>
              <a:rPr lang="fr-FR" sz="3200" dirty="0">
                <a:latin typeface="Arial" panose="020B0604020202020204" pitchFamily="34" charset="0"/>
                <a:cs typeface="Arial" panose="020B0604020202020204" pitchFamily="34" charset="0"/>
              </a:rPr>
              <a:t>Exercice 3. Comprendre le contexte</a:t>
            </a:r>
          </a:p>
          <a:p>
            <a:r>
              <a:rPr lang="fr-FR" sz="3200" dirty="0">
                <a:latin typeface="Arial" panose="020B0604020202020204" pitchFamily="34" charset="0"/>
                <a:cs typeface="Arial" panose="020B0604020202020204" pitchFamily="34" charset="0"/>
              </a:rPr>
              <a:t>Exercice 4. Fixez vos objectifs</a:t>
            </a:r>
          </a:p>
          <a:p>
            <a:r>
              <a:rPr lang="fr-FR" sz="3200" dirty="0">
                <a:latin typeface="Arial" panose="020B0604020202020204" pitchFamily="34" charset="0"/>
                <a:cs typeface="Arial" panose="020B0604020202020204" pitchFamily="34" charset="0"/>
              </a:rPr>
              <a:t>Exercice 5. Définissez votre mission et votre vision</a:t>
            </a:r>
          </a:p>
          <a:p>
            <a:r>
              <a:rPr lang="fr-FR" sz="3200" dirty="0">
                <a:latin typeface="Arial" panose="020B0604020202020204" pitchFamily="34" charset="0"/>
                <a:cs typeface="Arial" panose="020B0604020202020204" pitchFamily="34" charset="0"/>
              </a:rPr>
              <a:t>Exercice 6. Résumé</a:t>
            </a:r>
          </a:p>
        </p:txBody>
      </p:sp>
    </p:spTree>
    <p:extLst>
      <p:ext uri="{BB962C8B-B14F-4D97-AF65-F5344CB8AC3E}">
        <p14:creationId xmlns:p14="http://schemas.microsoft.com/office/powerpoint/2010/main" val="1538522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Valeur ajoutée</a:t>
            </a:r>
          </a:p>
        </p:txBody>
      </p:sp>
      <p:sp>
        <p:nvSpPr>
          <p:cNvPr id="6" name="Marcador de texto 5"/>
          <p:cNvSpPr>
            <a:spLocks noGrp="1"/>
          </p:cNvSpPr>
          <p:nvPr>
            <p:ph type="body" sz="quarter" idx="15"/>
          </p:nvPr>
        </p:nvSpPr>
        <p:spPr>
          <a:xfrm>
            <a:off x="4355432" y="676189"/>
            <a:ext cx="7539706" cy="5251369"/>
          </a:xfrm>
        </p:spPr>
        <p:txBody>
          <a:bodyPr lIns="91440" tIns="45720" rIns="91440" bIns="45720" anchor="t"/>
          <a:lstStyle/>
          <a:p>
            <a:pPr marL="0" indent="0">
              <a:lnSpc>
                <a:spcPts val="2000"/>
              </a:lnSpc>
              <a:spcBef>
                <a:spcPts val="600"/>
              </a:spcBef>
              <a:spcAft>
                <a:spcPts val="600"/>
              </a:spcAft>
              <a:buNone/>
            </a:pPr>
            <a:r>
              <a:rPr lang="fr-FR" sz="1800" b="1" dirty="0"/>
              <a:t>Eco-innovation</a:t>
            </a:r>
          </a:p>
          <a:p>
            <a:pPr marL="342900" indent="-342900">
              <a:lnSpc>
                <a:spcPts val="2000"/>
              </a:lnSpc>
              <a:spcBef>
                <a:spcPts val="600"/>
              </a:spcBef>
              <a:spcAft>
                <a:spcPts val="600"/>
              </a:spcAft>
              <a:buFont typeface="Wingdings" panose="05000000000000000000" pitchFamily="2" charset="2"/>
              <a:buChar char="§"/>
            </a:pPr>
            <a:r>
              <a:rPr lang="fr-FR" sz="1800" dirty="0"/>
              <a:t>Une méthodologie unique et innovante qui intègre la durabilité dans le développement de modèles d’affaires.</a:t>
            </a:r>
          </a:p>
          <a:p>
            <a:pPr marL="0" indent="0">
              <a:lnSpc>
                <a:spcPts val="2000"/>
              </a:lnSpc>
              <a:spcBef>
                <a:spcPts val="600"/>
              </a:spcBef>
              <a:spcAft>
                <a:spcPts val="600"/>
              </a:spcAft>
              <a:buNone/>
            </a:pPr>
            <a:r>
              <a:rPr lang="fr-FR" sz="1800" b="1" dirty="0"/>
              <a:t>Partenariat national</a:t>
            </a:r>
          </a:p>
          <a:p>
            <a:pPr marL="342900" indent="-342900">
              <a:lnSpc>
                <a:spcPts val="2000"/>
              </a:lnSpc>
              <a:spcBef>
                <a:spcPts val="600"/>
              </a:spcBef>
              <a:spcAft>
                <a:spcPts val="600"/>
              </a:spcAft>
              <a:buFont typeface="Wingdings" panose="05000000000000000000" pitchFamily="2" charset="2"/>
              <a:buChar char="§"/>
            </a:pPr>
            <a:r>
              <a:rPr lang="fr-FR" sz="1800" dirty="0"/>
              <a:t>Le partenariat national de structures d’appui au développement des entreprises durables apporte un avantage en termes de collaboration.</a:t>
            </a:r>
          </a:p>
          <a:p>
            <a:pPr marL="0" indent="0">
              <a:lnSpc>
                <a:spcPts val="2000"/>
              </a:lnSpc>
              <a:spcBef>
                <a:spcPts val="600"/>
              </a:spcBef>
              <a:spcAft>
                <a:spcPts val="600"/>
              </a:spcAft>
              <a:buNone/>
            </a:pPr>
            <a:r>
              <a:rPr lang="fr-FR" sz="1800" b="1" dirty="0">
                <a:latin typeface="Arial"/>
                <a:cs typeface="Arial"/>
              </a:rPr>
              <a:t>Plateforme web</a:t>
            </a:r>
          </a:p>
          <a:p>
            <a:pPr marL="0" indent="0">
              <a:lnSpc>
                <a:spcPts val="2000"/>
              </a:lnSpc>
              <a:spcBef>
                <a:spcPts val="600"/>
              </a:spcBef>
              <a:spcAft>
                <a:spcPts val="600"/>
              </a:spcAft>
              <a:buNone/>
            </a:pPr>
            <a:r>
              <a:rPr lang="fr-FR" sz="1800" dirty="0">
                <a:latin typeface="Arial"/>
                <a:cs typeface="Arial"/>
              </a:rPr>
              <a:t>La plateforme web propose non seulement des outils tels que l'outil GBM, mais aussi une interface interactive qui permettra aux FL de: </a:t>
            </a:r>
            <a:endParaRPr lang="fr-FR" sz="1800" dirty="0"/>
          </a:p>
          <a:p>
            <a:pPr marL="274320" indent="-274320">
              <a:lnSpc>
                <a:spcPts val="2000"/>
              </a:lnSpc>
              <a:spcBef>
                <a:spcPts val="600"/>
              </a:spcBef>
              <a:spcAft>
                <a:spcPts val="600"/>
              </a:spcAft>
              <a:buNone/>
            </a:pPr>
            <a:r>
              <a:rPr lang="fr-FR" sz="1800" dirty="0">
                <a:latin typeface="Arial"/>
                <a:cs typeface="Arial"/>
              </a:rPr>
              <a:t>&gt; Planifier et programmer des formations, créer des classes, …</a:t>
            </a:r>
          </a:p>
          <a:p>
            <a:pPr marL="274320" indent="-274320">
              <a:lnSpc>
                <a:spcPts val="2000"/>
              </a:lnSpc>
              <a:spcBef>
                <a:spcPts val="600"/>
              </a:spcBef>
              <a:spcAft>
                <a:spcPts val="600"/>
              </a:spcAft>
              <a:buNone/>
            </a:pPr>
            <a:r>
              <a:rPr lang="fr-FR" sz="1800" dirty="0"/>
              <a:t>&gt; Contact avec des entrepreneurs, une classe, des SADE...</a:t>
            </a:r>
          </a:p>
          <a:p>
            <a:pPr marL="274320" indent="-274320">
              <a:lnSpc>
                <a:spcPts val="2000"/>
              </a:lnSpc>
              <a:spcBef>
                <a:spcPts val="600"/>
              </a:spcBef>
              <a:spcAft>
                <a:spcPts val="600"/>
              </a:spcAft>
              <a:buNone/>
            </a:pPr>
            <a:r>
              <a:rPr lang="fr-FR" sz="1800" dirty="0"/>
              <a:t>&gt; Vérifier l'avancement des activités (formations, incubation...)</a:t>
            </a:r>
          </a:p>
          <a:p>
            <a:pPr marL="274320" indent="-274320">
              <a:lnSpc>
                <a:spcPts val="2000"/>
              </a:lnSpc>
              <a:spcBef>
                <a:spcPts val="600"/>
              </a:spcBef>
              <a:spcAft>
                <a:spcPts val="600"/>
              </a:spcAft>
              <a:buNone/>
            </a:pPr>
            <a:r>
              <a:rPr lang="fr-FR" sz="1800" dirty="0"/>
              <a:t>&gt; Examiner et commenter le contenu des GBM développés par les entrepreneurs.</a:t>
            </a:r>
          </a:p>
          <a:p>
            <a:pPr>
              <a:lnSpc>
                <a:spcPts val="2000"/>
              </a:lnSpc>
              <a:spcAft>
                <a:spcPts val="600"/>
              </a:spcAft>
            </a:pPr>
            <a:endParaRPr lang="fr-FR" sz="1800" dirty="0"/>
          </a:p>
        </p:txBody>
      </p:sp>
    </p:spTree>
    <p:extLst>
      <p:ext uri="{BB962C8B-B14F-4D97-AF65-F5344CB8AC3E}">
        <p14:creationId xmlns:p14="http://schemas.microsoft.com/office/powerpoint/2010/main" val="2011958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a:xfrm>
            <a:off x="239486" y="614748"/>
            <a:ext cx="3162964" cy="370760"/>
          </a:xfrm>
        </p:spPr>
        <p:txBody>
          <a:bodyPr/>
          <a:lstStyle/>
          <a:p>
            <a:r>
              <a:rPr lang="fr-FR" dirty="0"/>
              <a:t>Programme de la formation</a:t>
            </a:r>
          </a:p>
        </p:txBody>
      </p:sp>
      <p:sp>
        <p:nvSpPr>
          <p:cNvPr id="6" name="Marcador de texto 5"/>
          <p:cNvSpPr>
            <a:spLocks noGrp="1"/>
          </p:cNvSpPr>
          <p:nvPr>
            <p:ph type="body" sz="quarter" idx="15"/>
          </p:nvPr>
        </p:nvSpPr>
        <p:spPr/>
        <p:txBody>
          <a:bodyPr/>
          <a:lstStyle/>
          <a:p>
            <a:endParaRPr lang="fr-FR" dirty="0"/>
          </a:p>
        </p:txBody>
      </p:sp>
      <p:graphicFrame>
        <p:nvGraphicFramePr>
          <p:cNvPr id="7" name="Tabla 6"/>
          <p:cNvGraphicFramePr>
            <a:graphicFrameLocks noGrp="1"/>
          </p:cNvGraphicFramePr>
          <p:nvPr>
            <p:extLst>
              <p:ext uri="{D42A27DB-BD31-4B8C-83A1-F6EECF244321}">
                <p14:modId xmlns:p14="http://schemas.microsoft.com/office/powerpoint/2010/main" val="3348134476"/>
              </p:ext>
            </p:extLst>
          </p:nvPr>
        </p:nvGraphicFramePr>
        <p:xfrm>
          <a:off x="4374482" y="676189"/>
          <a:ext cx="7539705" cy="5161440"/>
        </p:xfrm>
        <a:graphic>
          <a:graphicData uri="http://schemas.openxmlformats.org/drawingml/2006/table">
            <a:tbl>
              <a:tblPr firstRow="1" bandRow="1">
                <a:effectLst/>
                <a:tableStyleId>{5C22544A-7EE6-4342-B048-85BDC9FD1C3A}</a:tableStyleId>
              </a:tblPr>
              <a:tblGrid>
                <a:gridCol w="1427228">
                  <a:extLst>
                    <a:ext uri="{9D8B030D-6E8A-4147-A177-3AD203B41FA5}">
                      <a16:colId xmlns:a16="http://schemas.microsoft.com/office/drawing/2014/main" val="749507805"/>
                    </a:ext>
                  </a:extLst>
                </a:gridCol>
                <a:gridCol w="1608083">
                  <a:extLst>
                    <a:ext uri="{9D8B030D-6E8A-4147-A177-3AD203B41FA5}">
                      <a16:colId xmlns:a16="http://schemas.microsoft.com/office/drawing/2014/main" val="3635459263"/>
                    </a:ext>
                  </a:extLst>
                </a:gridCol>
                <a:gridCol w="4504394">
                  <a:extLst>
                    <a:ext uri="{9D8B030D-6E8A-4147-A177-3AD203B41FA5}">
                      <a16:colId xmlns:a16="http://schemas.microsoft.com/office/drawing/2014/main" val="1881835133"/>
                    </a:ext>
                  </a:extLst>
                </a:gridCol>
              </a:tblGrid>
              <a:tr h="0">
                <a:tc>
                  <a:txBody>
                    <a:bodyPr/>
                    <a:lstStyle/>
                    <a:p>
                      <a:pPr algn="ctr">
                        <a:lnSpc>
                          <a:spcPct val="100000"/>
                        </a:lnSpc>
                        <a:spcBef>
                          <a:spcPts val="0"/>
                        </a:spcBef>
                        <a:spcAft>
                          <a:spcPts val="0"/>
                        </a:spcAft>
                      </a:pPr>
                      <a:r>
                        <a:rPr lang="fr-FR" sz="1600" b="1" dirty="0">
                          <a:solidFill>
                            <a:schemeClr val="bg1"/>
                          </a:solidFill>
                          <a:latin typeface="Arial" panose="020B0604020202020204" pitchFamily="34" charset="0"/>
                          <a:cs typeface="Arial" panose="020B0604020202020204" pitchFamily="34" charset="0"/>
                        </a:rPr>
                        <a:t>Agenda</a:t>
                      </a: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algn="ctr">
                        <a:lnSpc>
                          <a:spcPct val="100000"/>
                        </a:lnSpc>
                        <a:spcBef>
                          <a:spcPts val="0"/>
                        </a:spcBef>
                        <a:spcAft>
                          <a:spcPts val="0"/>
                        </a:spcAft>
                      </a:pPr>
                      <a:r>
                        <a:rPr lang="fr-FR" sz="1600" b="1" dirty="0">
                          <a:solidFill>
                            <a:schemeClr val="bg1"/>
                          </a:solidFill>
                          <a:latin typeface="Arial" panose="020B0604020202020204" pitchFamily="34" charset="0"/>
                          <a:cs typeface="Arial" panose="020B0604020202020204" pitchFamily="34" charset="0"/>
                        </a:rPr>
                        <a:t>Questions</a:t>
                      </a: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algn="ctr">
                        <a:lnSpc>
                          <a:spcPct val="100000"/>
                        </a:lnSpc>
                        <a:spcBef>
                          <a:spcPts val="0"/>
                        </a:spcBef>
                        <a:spcAft>
                          <a:spcPts val="0"/>
                        </a:spcAft>
                      </a:pPr>
                      <a:r>
                        <a:rPr lang="fr-FR" sz="1600" b="1" dirty="0">
                          <a:solidFill>
                            <a:schemeClr val="bg1"/>
                          </a:solidFill>
                          <a:latin typeface="Arial" panose="020B0604020202020204" pitchFamily="34" charset="0"/>
                          <a:cs typeface="Arial" panose="020B0604020202020204" pitchFamily="34" charset="0"/>
                        </a:rPr>
                        <a:t>Contenu</a:t>
                      </a: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872172597"/>
                  </a:ext>
                </a:extLst>
              </a:tr>
              <a:tr h="0">
                <a:tc>
                  <a:txBody>
                    <a:bodyPr/>
                    <a:lstStyle/>
                    <a:p>
                      <a:pPr lvl="0">
                        <a:lnSpc>
                          <a:spcPct val="100000"/>
                        </a:lnSpc>
                        <a:spcBef>
                          <a:spcPts val="0"/>
                        </a:spcBef>
                        <a:spcAft>
                          <a:spcPts val="0"/>
                        </a:spcAft>
                        <a:buNone/>
                      </a:pPr>
                      <a:r>
                        <a:rPr lang="fr-FR" sz="1600" b="0" dirty="0">
                          <a:solidFill>
                            <a:schemeClr val="bg1"/>
                          </a:solidFill>
                          <a:latin typeface="Arial"/>
                          <a:cs typeface="Arial"/>
                        </a:rPr>
                        <a:t>Jour 1</a:t>
                      </a:r>
                      <a:endParaRPr lang="en-US" dirty="0"/>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algn="ctr">
                        <a:lnSpc>
                          <a:spcPct val="100000"/>
                        </a:lnSpc>
                        <a:spcBef>
                          <a:spcPts val="0"/>
                        </a:spcBef>
                        <a:spcAft>
                          <a:spcPts val="0"/>
                        </a:spcAft>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Pourquoi?</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342900" lvl="0" indent="-342900" algn="just" rtl="0">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Introduction et concepts clés</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Idée de projet / Problèmes et besoins / Comprendre le contexte</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Objectifs / Mission et vision</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1553388268"/>
                  </a:ext>
                </a:extLst>
              </a:tr>
              <a:tr h="370840">
                <a:tc>
                  <a:txBody>
                    <a:bodyPr/>
                    <a:lstStyle/>
                    <a:p>
                      <a:pPr>
                        <a:lnSpc>
                          <a:spcPct val="100000"/>
                        </a:lnSpc>
                        <a:spcBef>
                          <a:spcPts val="0"/>
                        </a:spcBef>
                        <a:spcAft>
                          <a:spcPts val="0"/>
                        </a:spcAft>
                      </a:pPr>
                      <a:r>
                        <a:rPr lang="fr-FR" sz="1600" b="0" dirty="0">
                          <a:solidFill>
                            <a:schemeClr val="bg1"/>
                          </a:solidFill>
                          <a:latin typeface="Arial"/>
                          <a:cs typeface="Arial"/>
                        </a:rPr>
                        <a:t>Jour</a:t>
                      </a:r>
                      <a:r>
                        <a:rPr lang="fr-FR" sz="1600" b="0" baseline="0" dirty="0">
                          <a:solidFill>
                            <a:schemeClr val="bg1"/>
                          </a:solidFill>
                          <a:latin typeface="Arial"/>
                          <a:cs typeface="Arial"/>
                        </a:rPr>
                        <a:t> 2</a:t>
                      </a:r>
                      <a:endParaRPr lang="fr-FR" sz="1600" b="0">
                        <a:solidFill>
                          <a:schemeClr val="bg1"/>
                        </a:solidFill>
                        <a:latin typeface="Arial"/>
                        <a:cs typeface="Arial"/>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algn="ctr">
                        <a:lnSpc>
                          <a:spcPct val="100000"/>
                        </a:lnSpc>
                        <a:spcBef>
                          <a:spcPts val="0"/>
                        </a:spcBef>
                        <a:spcAft>
                          <a:spcPts val="0"/>
                        </a:spcAft>
                      </a:pPr>
                      <a:r>
                        <a:rPr lang="fr-FR" sz="1600" dirty="0">
                          <a:solidFill>
                            <a:srgbClr val="FFFFFF"/>
                          </a:solidFill>
                          <a:effectLst/>
                          <a:latin typeface="Arial"/>
                          <a:ea typeface="Times New Roman" panose="02020603050405020304" pitchFamily="18" charset="0"/>
                          <a:cs typeface="Arial"/>
                        </a:rPr>
                        <a:t>Qui ?</a:t>
                      </a:r>
                      <a:endParaRPr lang="fr-FR" sz="1600" dirty="0">
                        <a:solidFill>
                          <a:srgbClr val="579DDB"/>
                        </a:solidFill>
                        <a:effectLst/>
                        <a:latin typeface="Arial"/>
                        <a:ea typeface="Times New Roman" panose="02020603050405020304" pitchFamily="18" charset="0"/>
                        <a:cs typeface="Arial"/>
                      </a:endParaRPr>
                    </a:p>
                    <a:p>
                      <a:pPr algn="ctr">
                        <a:lnSpc>
                          <a:spcPct val="100000"/>
                        </a:lnSpc>
                        <a:spcBef>
                          <a:spcPts val="0"/>
                        </a:spcBef>
                        <a:spcAft>
                          <a:spcPts val="0"/>
                        </a:spcAft>
                      </a:pPr>
                      <a:r>
                        <a:rPr lang="fr-FR" sz="1600" dirty="0">
                          <a:solidFill>
                            <a:srgbClr val="FFFFFF"/>
                          </a:solidFill>
                          <a:effectLst/>
                          <a:latin typeface="Arial"/>
                          <a:ea typeface="Times New Roman" panose="02020603050405020304" pitchFamily="18" charset="0"/>
                          <a:cs typeface="Arial"/>
                        </a:rPr>
                        <a:t>Quoi?</a:t>
                      </a:r>
                      <a:endParaRPr lang="fr-FR" sz="1600" dirty="0">
                        <a:solidFill>
                          <a:srgbClr val="579DDB"/>
                        </a:solidFill>
                        <a:effectLst/>
                        <a:latin typeface="Arial"/>
                        <a:ea typeface="Times New Roman" panose="02020603050405020304" pitchFamily="18" charset="0"/>
                        <a:cs typeface="Arial"/>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342900" lvl="0" indent="-342900" algn="just" rtl="0">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Parties prenantes et segments de clientèle</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Propositions de valeur</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951947773"/>
                  </a:ext>
                </a:extLst>
              </a:tr>
              <a:tr h="370840">
                <a:tc>
                  <a:txBody>
                    <a:bodyPr/>
                    <a:lstStyle/>
                    <a:p>
                      <a:pPr lvl="0">
                        <a:lnSpc>
                          <a:spcPct val="100000"/>
                        </a:lnSpc>
                        <a:spcBef>
                          <a:spcPts val="0"/>
                        </a:spcBef>
                        <a:spcAft>
                          <a:spcPts val="0"/>
                        </a:spcAft>
                        <a:buNone/>
                      </a:pPr>
                      <a:r>
                        <a:rPr lang="fr-FR" sz="1600" b="0" dirty="0">
                          <a:solidFill>
                            <a:schemeClr val="bg1"/>
                          </a:solidFill>
                          <a:latin typeface="Arial"/>
                          <a:cs typeface="Arial"/>
                        </a:rPr>
                        <a:t>Jour 3</a:t>
                      </a:r>
                      <a:endParaRPr lang="en-US" dirty="0"/>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algn="ctr">
                        <a:lnSpc>
                          <a:spcPct val="100000"/>
                        </a:lnSpc>
                        <a:spcBef>
                          <a:spcPts val="0"/>
                        </a:spcBef>
                        <a:spcAft>
                          <a:spcPts val="0"/>
                        </a:spcAft>
                      </a:pPr>
                      <a:r>
                        <a:rPr lang="fr-FR" sz="1600" dirty="0">
                          <a:solidFill>
                            <a:srgbClr val="FFFFFF"/>
                          </a:solidFill>
                          <a:effectLst/>
                          <a:latin typeface="Arial"/>
                          <a:ea typeface="Times New Roman" panose="02020603050405020304" pitchFamily="18" charset="0"/>
                          <a:cs typeface="Arial"/>
                        </a:rPr>
                        <a:t>Comment?</a:t>
                      </a:r>
                      <a:endParaRPr lang="fr-FR" sz="1600" dirty="0">
                        <a:solidFill>
                          <a:srgbClr val="579DDB"/>
                        </a:solidFill>
                        <a:effectLst/>
                        <a:latin typeface="Arial"/>
                        <a:ea typeface="Times New Roman" panose="02020603050405020304" pitchFamily="18" charset="0"/>
                        <a:cs typeface="Arial"/>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342900" lvl="0" indent="-342900" algn="just" rtl="0">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Relations clients et canaux </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Activités et ressources clés</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Écoconception</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653237518"/>
                  </a:ext>
                </a:extLst>
              </a:tr>
              <a:tr h="370840">
                <a:tc>
                  <a:txBody>
                    <a:bodyPr/>
                    <a:lstStyle/>
                    <a:p>
                      <a:pPr lvl="0">
                        <a:lnSpc>
                          <a:spcPct val="100000"/>
                        </a:lnSpc>
                        <a:spcBef>
                          <a:spcPts val="0"/>
                        </a:spcBef>
                        <a:spcAft>
                          <a:spcPts val="0"/>
                        </a:spcAft>
                        <a:buNone/>
                      </a:pPr>
                      <a:r>
                        <a:rPr lang="fr-FR" sz="1600" b="0" dirty="0">
                          <a:solidFill>
                            <a:schemeClr val="bg1"/>
                          </a:solidFill>
                          <a:latin typeface="Arial"/>
                          <a:cs typeface="Arial"/>
                        </a:rPr>
                        <a:t>Jour 4</a:t>
                      </a:r>
                      <a:endParaRPr lang="en-US" dirty="0"/>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algn="ctr">
                        <a:lnSpc>
                          <a:spcPct val="100000"/>
                        </a:lnSpc>
                        <a:spcBef>
                          <a:spcPts val="0"/>
                        </a:spcBef>
                        <a:spcAft>
                          <a:spcPts val="0"/>
                        </a:spcAft>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Comment?</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342900" lvl="0" indent="-342900" algn="just" rtl="0">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Coûts et revenus</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Test</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Mettre en œuvre et mesurer</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Synthèse finale</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1192223399"/>
                  </a:ext>
                </a:extLst>
              </a:tr>
              <a:tr h="370840">
                <a:tc gridSpan="3">
                  <a:txBody>
                    <a:bodyPr/>
                    <a:lstStyle/>
                    <a:p>
                      <a:pPr algn="l">
                        <a:lnSpc>
                          <a:spcPct val="100000"/>
                        </a:lnSpc>
                        <a:spcBef>
                          <a:spcPts val="0"/>
                        </a:spcBef>
                        <a:spcAft>
                          <a:spcPts val="0"/>
                        </a:spcAft>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Questions &amp; réponses / Partage d'expériences</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l">
                        <a:spcBef>
                          <a:spcPts val="600"/>
                        </a:spcBef>
                        <a:spcAft>
                          <a:spcPts val="600"/>
                        </a:spcAft>
                      </a:pPr>
                      <a:endParaRPr lang="fr-FR" sz="14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l">
                        <a:spcBef>
                          <a:spcPts val="600"/>
                        </a:spcBef>
                        <a:spcAft>
                          <a:spcPts val="600"/>
                        </a:spcAft>
                      </a:pPr>
                      <a:endParaRPr lang="fr-FR" sz="14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702260437"/>
                  </a:ext>
                </a:extLst>
              </a:tr>
              <a:tr h="370840">
                <a:tc gridSpan="3">
                  <a:txBody>
                    <a:bodyPr/>
                    <a:lstStyle/>
                    <a:p>
                      <a:pPr algn="l">
                        <a:lnSpc>
                          <a:spcPct val="100000"/>
                        </a:lnSpc>
                        <a:spcBef>
                          <a:spcPts val="0"/>
                        </a:spcBef>
                        <a:spcAft>
                          <a:spcPts val="0"/>
                        </a:spcAft>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Devoirs (durée estimée : 5 à 10 heures)</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l">
                        <a:spcBef>
                          <a:spcPts val="600"/>
                        </a:spcBef>
                        <a:spcAft>
                          <a:spcPts val="600"/>
                        </a:spcAft>
                      </a:pPr>
                      <a:endParaRPr lang="fr-FR" sz="14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l">
                        <a:spcBef>
                          <a:spcPts val="600"/>
                        </a:spcBef>
                        <a:spcAft>
                          <a:spcPts val="600"/>
                        </a:spcAft>
                      </a:pPr>
                      <a:endParaRPr lang="fr-FR" sz="14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833328156"/>
                  </a:ext>
                </a:extLst>
              </a:tr>
            </a:tbl>
          </a:graphicData>
        </a:graphic>
      </p:graphicFrame>
      <p:pic>
        <p:nvPicPr>
          <p:cNvPr id="13" name="Imagen 12" descr="Imagen que contiene texto&#10;&#10;Descripción generada automáticamente"/>
          <p:cNvPicPr/>
          <p:nvPr/>
        </p:nvPicPr>
        <p:blipFill rotWithShape="1">
          <a:blip r:embed="rId3" cstate="print">
            <a:extLst>
              <a:ext uri="{28A0092B-C50C-407E-A947-70E740481C1C}">
                <a14:useLocalDpi xmlns:a14="http://schemas.microsoft.com/office/drawing/2010/main" val="0"/>
              </a:ext>
            </a:extLst>
          </a:blip>
          <a:srcRect t="41785" b="4082"/>
          <a:stretch/>
        </p:blipFill>
        <p:spPr bwMode="auto">
          <a:xfrm>
            <a:off x="248180" y="2207172"/>
            <a:ext cx="3154270" cy="2414752"/>
          </a:xfrm>
          <a:prstGeom prst="rect">
            <a:avLst/>
          </a:prstGeom>
          <a:ln>
            <a:noFill/>
          </a:ln>
          <a:extLst>
            <a:ext uri="{53640926-AAD7-44D8-BBD7-CCE9431645EC}">
              <a14:shadowObscured xmlns:a14="http://schemas.microsoft.com/office/drawing/2010/main"/>
            </a:ext>
          </a:extLst>
        </p:spPr>
      </p:pic>
      <p:sp>
        <p:nvSpPr>
          <p:cNvPr id="9" name="Triángulo isósceles 8"/>
          <p:cNvSpPr/>
          <p:nvPr/>
        </p:nvSpPr>
        <p:spPr>
          <a:xfrm rot="5400000">
            <a:off x="3846535" y="1433012"/>
            <a:ext cx="477672" cy="41178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22049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Programme:</a:t>
            </a:r>
          </a:p>
          <a:p>
            <a:r>
              <a:rPr lang="fr-FR" dirty="0"/>
              <a:t>Jour 1</a:t>
            </a:r>
          </a:p>
        </p:txBody>
      </p:sp>
      <p:sp>
        <p:nvSpPr>
          <p:cNvPr id="6" name="Marcador de texto 5"/>
          <p:cNvSpPr>
            <a:spLocks noGrp="1"/>
          </p:cNvSpPr>
          <p:nvPr>
            <p:ph type="body" sz="quarter" idx="15"/>
          </p:nvPr>
        </p:nvSpPr>
        <p:spPr/>
        <p:txBody>
          <a:bodyPr/>
          <a:lstStyle/>
          <a:p>
            <a:endParaRPr lang="fr-FR" dirty="0"/>
          </a:p>
        </p:txBody>
      </p:sp>
      <p:graphicFrame>
        <p:nvGraphicFramePr>
          <p:cNvPr id="8" name="Tabla 6"/>
          <p:cNvGraphicFramePr>
            <a:graphicFrameLocks noGrp="1"/>
          </p:cNvGraphicFramePr>
          <p:nvPr>
            <p:extLst>
              <p:ext uri="{D42A27DB-BD31-4B8C-83A1-F6EECF244321}">
                <p14:modId xmlns:p14="http://schemas.microsoft.com/office/powerpoint/2010/main" val="1434664417"/>
              </p:ext>
            </p:extLst>
          </p:nvPr>
        </p:nvGraphicFramePr>
        <p:xfrm>
          <a:off x="4374482" y="596179"/>
          <a:ext cx="7539705" cy="5460480"/>
        </p:xfrm>
        <a:graphic>
          <a:graphicData uri="http://schemas.openxmlformats.org/drawingml/2006/table">
            <a:tbl>
              <a:tblPr firstRow="1" bandRow="1">
                <a:effectLst/>
                <a:tableStyleId>{5C22544A-7EE6-4342-B048-85BDC9FD1C3A}</a:tableStyleId>
              </a:tblPr>
              <a:tblGrid>
                <a:gridCol w="1411463">
                  <a:extLst>
                    <a:ext uri="{9D8B030D-6E8A-4147-A177-3AD203B41FA5}">
                      <a16:colId xmlns:a16="http://schemas.microsoft.com/office/drawing/2014/main" val="749507805"/>
                    </a:ext>
                  </a:extLst>
                </a:gridCol>
                <a:gridCol w="1182414">
                  <a:extLst>
                    <a:ext uri="{9D8B030D-6E8A-4147-A177-3AD203B41FA5}">
                      <a16:colId xmlns:a16="http://schemas.microsoft.com/office/drawing/2014/main" val="3635459263"/>
                    </a:ext>
                  </a:extLst>
                </a:gridCol>
                <a:gridCol w="4945828">
                  <a:extLst>
                    <a:ext uri="{9D8B030D-6E8A-4147-A177-3AD203B41FA5}">
                      <a16:colId xmlns:a16="http://schemas.microsoft.com/office/drawing/2014/main" val="1881835133"/>
                    </a:ext>
                  </a:extLst>
                </a:gridCol>
              </a:tblGrid>
              <a:tr h="0">
                <a:tc>
                  <a:txBody>
                    <a:bodyPr/>
                    <a:lstStyle/>
                    <a:p>
                      <a:pPr marL="0" algn="ctr">
                        <a:spcBef>
                          <a:spcPts val="0"/>
                        </a:spcBef>
                        <a:spcAft>
                          <a:spcPts val="0"/>
                        </a:spcAft>
                      </a:pPr>
                      <a:r>
                        <a:rPr lang="fr-FR" sz="1200" b="1" dirty="0">
                          <a:solidFill>
                            <a:schemeClr val="bg1"/>
                          </a:solidFill>
                          <a:latin typeface="Arial" panose="020B0604020202020204" pitchFamily="34" charset="0"/>
                          <a:cs typeface="Arial" panose="020B0604020202020204" pitchFamily="34" charset="0"/>
                        </a:rPr>
                        <a:t>Heure</a:t>
                      </a:r>
                    </a:p>
                  </a:txBody>
                  <a:tcPr marL="90000" marR="90000"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0" algn="ctr">
                        <a:spcBef>
                          <a:spcPts val="0"/>
                        </a:spcBef>
                        <a:spcAft>
                          <a:spcPts val="0"/>
                        </a:spcAft>
                      </a:pPr>
                      <a:r>
                        <a:rPr lang="fr-FR" sz="1200" b="1" dirty="0">
                          <a:solidFill>
                            <a:schemeClr val="bg1"/>
                          </a:solidFill>
                          <a:latin typeface="Arial" panose="020B0604020202020204" pitchFamily="34" charset="0"/>
                          <a:cs typeface="Arial" panose="020B0604020202020204" pitchFamily="34" charset="0"/>
                        </a:rPr>
                        <a:t>Durée</a:t>
                      </a:r>
                    </a:p>
                  </a:txBody>
                  <a:tcPr marL="90000" marR="90000"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0" algn="ctr">
                        <a:spcBef>
                          <a:spcPts val="0"/>
                        </a:spcBef>
                        <a:spcAft>
                          <a:spcPts val="0"/>
                        </a:spcAft>
                      </a:pPr>
                      <a:r>
                        <a:rPr lang="fr-FR" sz="1200" b="1" dirty="0">
                          <a:solidFill>
                            <a:schemeClr val="bg1"/>
                          </a:solidFill>
                          <a:latin typeface="Arial" panose="020B0604020202020204" pitchFamily="34" charset="0"/>
                          <a:cs typeface="Arial" panose="020B0604020202020204" pitchFamily="34" charset="0"/>
                        </a:rPr>
                        <a:t>Thème</a:t>
                      </a:r>
                    </a:p>
                  </a:txBody>
                  <a:tcPr marL="90000" marR="90000"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872172597"/>
                  </a:ext>
                </a:extLst>
              </a:tr>
              <a:tr h="0">
                <a:tc>
                  <a:txBody>
                    <a:bodyPr/>
                    <a:lstStyle/>
                    <a:p>
                      <a:pPr marL="0" algn="ctr" defTabSz="914400" rtl="0" eaLnBrk="1" latinLnBrk="0" hangingPunct="1">
                        <a:spcBef>
                          <a:spcPts val="0"/>
                        </a:spcBef>
                        <a:spcAft>
                          <a:spcPts val="0"/>
                        </a:spcAft>
                      </a:pPr>
                      <a:r>
                        <a:rPr lang="fr-FR" sz="1200" kern="1200" dirty="0">
                          <a:solidFill>
                            <a:srgbClr val="FFFFFF"/>
                          </a:solidFill>
                          <a:effectLst/>
                          <a:latin typeface="Arial"/>
                          <a:ea typeface="Times New Roman" panose="02020603050405020304" pitchFamily="18" charset="0"/>
                          <a:cs typeface="Arial"/>
                        </a:rPr>
                        <a:t>9:00-9:25</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0" algn="ctr">
                        <a:spcBef>
                          <a:spcPts val="0"/>
                        </a:spcBef>
                        <a:spcAft>
                          <a:spcPts val="0"/>
                        </a:spcAft>
                      </a:pPr>
                      <a:r>
                        <a:rPr lang="fr-FR" sz="1200" dirty="0">
                          <a:solidFill>
                            <a:srgbClr val="FFFFFF"/>
                          </a:solidFill>
                          <a:effectLst/>
                          <a:latin typeface="Arial"/>
                          <a:ea typeface="Times New Roman" panose="02020603050405020304" pitchFamily="18" charset="0"/>
                          <a:cs typeface="Arial"/>
                        </a:rPr>
                        <a:t>25’</a:t>
                      </a:r>
                      <a:endParaRPr lang="fr-FR" sz="1200" dirty="0">
                        <a:solidFill>
                          <a:srgbClr val="579DDB"/>
                        </a:solidFill>
                        <a:effectLst/>
                        <a:latin typeface="Arial"/>
                        <a:ea typeface="Times New Roman" panose="02020603050405020304" pitchFamily="18" charset="0"/>
                        <a:cs typeface="Arial"/>
                      </a:endParaRPr>
                    </a:p>
                  </a:txBody>
                  <a:tcPr marL="90000" marR="90000" marT="90000" marB="90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0" algn="just">
                        <a:spcBef>
                          <a:spcPts val="0"/>
                        </a:spcBef>
                        <a:spcAft>
                          <a:spcPts val="0"/>
                        </a:spcAft>
                      </a:pPr>
                      <a:r>
                        <a:rPr lang="fr-FR" sz="1200" dirty="0">
                          <a:solidFill>
                            <a:srgbClr val="FFFFFF"/>
                          </a:solidFill>
                          <a:effectLst/>
                          <a:latin typeface="Arial"/>
                          <a:ea typeface="Times New Roman" panose="02020603050405020304" pitchFamily="18" charset="0"/>
                          <a:cs typeface="Arial"/>
                        </a:rPr>
                        <a:t>Lancement de la session</a:t>
                      </a:r>
                      <a:endParaRPr lang="fr-FR" sz="1200" dirty="0">
                        <a:solidFill>
                          <a:srgbClr val="579DDB"/>
                        </a:solidFill>
                        <a:effectLst/>
                        <a:latin typeface="Arial"/>
                        <a:ea typeface="Times New Roman" panose="02020603050405020304" pitchFamily="18" charset="0"/>
                        <a:cs typeface="Arial"/>
                      </a:endParaRPr>
                    </a:p>
                  </a:txBody>
                  <a:tcPr marL="90000" marR="90000" marT="90000" marB="90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1553388268"/>
                  </a:ext>
                </a:extLst>
              </a:tr>
              <a:tr h="0">
                <a:tc>
                  <a:txBody>
                    <a:bodyPr/>
                    <a:lstStyle/>
                    <a:p>
                      <a:pPr marL="0" algn="ctr" defTabSz="914400" rtl="0" eaLnBrk="1" latinLnBrk="0" hangingPunct="1">
                        <a:spcBef>
                          <a:spcPts val="0"/>
                        </a:spcBef>
                        <a:spcAft>
                          <a:spcPts val="0"/>
                        </a:spcAft>
                      </a:pPr>
                      <a:r>
                        <a:rPr lang="fr-FR" sz="1200" kern="1200" dirty="0">
                          <a:solidFill>
                            <a:srgbClr val="FFFFFF"/>
                          </a:solidFill>
                          <a:effectLst/>
                          <a:latin typeface="Arial"/>
                          <a:ea typeface="Times New Roman" panose="02020603050405020304" pitchFamily="18" charset="0"/>
                          <a:cs typeface="Arial"/>
                        </a:rPr>
                        <a:t>9:25-9:55</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0" algn="ctr">
                        <a:spcBef>
                          <a:spcPts val="0"/>
                        </a:spcBef>
                        <a:spcAft>
                          <a:spcPts val="0"/>
                        </a:spcAft>
                      </a:pPr>
                      <a:r>
                        <a:rPr lang="fr-FR" sz="1200" dirty="0">
                          <a:solidFill>
                            <a:srgbClr val="FFFFFF"/>
                          </a:solidFill>
                          <a:effectLst/>
                          <a:latin typeface="Arial"/>
                          <a:ea typeface="Times New Roman" panose="02020603050405020304" pitchFamily="18" charset="0"/>
                          <a:cs typeface="Arial"/>
                        </a:rPr>
                        <a:t>30’</a:t>
                      </a:r>
                      <a:endParaRPr lang="fr-FR" sz="1200" dirty="0">
                        <a:solidFill>
                          <a:srgbClr val="579DDB"/>
                        </a:solidFill>
                        <a:effectLst/>
                        <a:latin typeface="Arial"/>
                        <a:ea typeface="Times New Roman" panose="02020603050405020304" pitchFamily="18" charset="0"/>
                        <a:cs typeface="Arial"/>
                      </a:endParaRPr>
                    </a:p>
                  </a:txBody>
                  <a:tcPr marL="90000" marR="90000"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0" lvl="0" indent="0" algn="just" rtl="0">
                        <a:spcBef>
                          <a:spcPts val="0"/>
                        </a:spcBef>
                        <a:spcAft>
                          <a:spcPts val="0"/>
                        </a:spcAft>
                        <a:buFont typeface="+mj-lt"/>
                        <a:buNone/>
                      </a:pPr>
                      <a:r>
                        <a:rPr lang="fr-FR" sz="1200" dirty="0">
                          <a:solidFill>
                            <a:srgbClr val="FFFFFF"/>
                          </a:solidFill>
                          <a:effectLst/>
                          <a:latin typeface="Arial"/>
                          <a:ea typeface="Times New Roman" panose="02020603050405020304" pitchFamily="18" charset="0"/>
                          <a:cs typeface="Arial"/>
                        </a:rPr>
                        <a:t>1. Introduction à la méthodologie GBM et à la </a:t>
                      </a:r>
                      <a:r>
                        <a:rPr lang="fr-FR" sz="1200" dirty="0" err="1">
                          <a:solidFill>
                            <a:srgbClr val="FFFFFF"/>
                          </a:solidFill>
                          <a:effectLst/>
                          <a:latin typeface="Arial"/>
                          <a:ea typeface="Times New Roman" panose="02020603050405020304" pitchFamily="18" charset="0"/>
                          <a:cs typeface="Arial"/>
                        </a:rPr>
                        <a:t>FdF</a:t>
                      </a:r>
                      <a:endParaRPr lang="fr-FR" sz="1200" dirty="0">
                        <a:solidFill>
                          <a:srgbClr val="579DDB"/>
                        </a:solidFill>
                        <a:effectLst/>
                        <a:latin typeface="Arial"/>
                        <a:ea typeface="Times New Roman" panose="02020603050405020304" pitchFamily="18" charset="0"/>
                        <a:cs typeface="Arial"/>
                      </a:endParaRPr>
                    </a:p>
                    <a:p>
                      <a:pPr marL="361950" lvl="0" indent="-188913" algn="just" defTabSz="914400" rtl="0" eaLnBrk="1" latinLnBrk="0" hangingPunct="1">
                        <a:spcBef>
                          <a:spcPts val="0"/>
                        </a:spcBef>
                        <a:spcAft>
                          <a:spcPts val="0"/>
                        </a:spcAft>
                        <a:buFont typeface="Wingdings" panose="05000000000000000000" pitchFamily="2" charset="2"/>
                        <a:buChar char=""/>
                      </a:pPr>
                      <a:r>
                        <a:rPr lang="fr-FR" sz="1200" i="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Résultats escomptés</a:t>
                      </a:r>
                    </a:p>
                    <a:p>
                      <a:pPr marL="361950" lvl="0" indent="-188913" algn="just" defTabSz="914400" rtl="0" eaLnBrk="1" latinLnBrk="0" hangingPunct="1">
                        <a:spcBef>
                          <a:spcPts val="0"/>
                        </a:spcBef>
                        <a:spcAft>
                          <a:spcPts val="0"/>
                        </a:spcAft>
                        <a:buFont typeface="Wingdings" panose="05000000000000000000" pitchFamily="2" charset="2"/>
                        <a:buChar char=""/>
                      </a:pPr>
                      <a:r>
                        <a:rPr lang="fr-FR" sz="1200" i="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Agenda</a:t>
                      </a:r>
                    </a:p>
                    <a:p>
                      <a:pPr marL="361950" lvl="0" indent="-188913" algn="just" defTabSz="914400" rtl="0" eaLnBrk="1" latinLnBrk="0" hangingPunct="1">
                        <a:spcBef>
                          <a:spcPts val="0"/>
                        </a:spcBef>
                        <a:spcAft>
                          <a:spcPts val="0"/>
                        </a:spcAft>
                        <a:buFont typeface="Wingdings" panose="05000000000000000000" pitchFamily="2" charset="2"/>
                        <a:buChar char=""/>
                      </a:pPr>
                      <a:r>
                        <a:rPr lang="fr-FR" sz="1200" i="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La méthodologie du modèle d’affaires vert</a:t>
                      </a:r>
                    </a:p>
                  </a:txBody>
                  <a:tcPr marL="90000" marR="90000"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951947773"/>
                  </a:ext>
                </a:extLst>
              </a:tr>
              <a:tr h="370840">
                <a:tc>
                  <a:txBody>
                    <a:bodyPr/>
                    <a:lstStyle/>
                    <a:p>
                      <a:pPr marL="0" algn="ctr" defTabSz="914400" rtl="0" eaLnBrk="1" latinLnBrk="0" hangingPunct="1">
                        <a:spcBef>
                          <a:spcPts val="0"/>
                        </a:spcBef>
                        <a:spcAft>
                          <a:spcPts val="0"/>
                        </a:spcAft>
                      </a:pPr>
                      <a:r>
                        <a:rPr lang="fr-FR" sz="1200" kern="1200" dirty="0">
                          <a:solidFill>
                            <a:srgbClr val="FFFFFF"/>
                          </a:solidFill>
                          <a:effectLst/>
                          <a:latin typeface="Arial"/>
                          <a:ea typeface="Times New Roman" panose="02020603050405020304" pitchFamily="18" charset="0"/>
                          <a:cs typeface="Arial"/>
                        </a:rPr>
                        <a:t>9:55-10:25</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0" algn="ctr">
                        <a:spcBef>
                          <a:spcPts val="0"/>
                        </a:spcBef>
                        <a:spcAft>
                          <a:spcPts val="0"/>
                        </a:spcAft>
                      </a:pPr>
                      <a:r>
                        <a:rPr lang="fr-FR" sz="1200" dirty="0">
                          <a:solidFill>
                            <a:srgbClr val="FFFFFF"/>
                          </a:solidFill>
                          <a:effectLst/>
                          <a:latin typeface="Arial"/>
                          <a:ea typeface="Times New Roman" panose="02020603050405020304" pitchFamily="18" charset="0"/>
                          <a:cs typeface="Arial"/>
                        </a:rPr>
                        <a:t>30’</a:t>
                      </a:r>
                      <a:endParaRPr lang="fr-FR" sz="1200" dirty="0">
                        <a:solidFill>
                          <a:srgbClr val="579DDB"/>
                        </a:solidFill>
                        <a:effectLst/>
                        <a:latin typeface="Arial"/>
                        <a:ea typeface="Times New Roman" panose="02020603050405020304" pitchFamily="18" charset="0"/>
                        <a:cs typeface="Arial"/>
                      </a:endParaRPr>
                    </a:p>
                  </a:txBody>
                  <a:tcPr marL="90000" marR="90000"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0" lvl="0" indent="0" algn="just" rtl="0">
                        <a:spcBef>
                          <a:spcPts val="0"/>
                        </a:spcBef>
                        <a:spcAft>
                          <a:spcPts val="0"/>
                        </a:spcAft>
                        <a:buFont typeface="+mj-lt"/>
                        <a:buNone/>
                      </a:pPr>
                      <a:r>
                        <a:rPr lang="fr-FR" sz="1200" dirty="0">
                          <a:solidFill>
                            <a:srgbClr val="FFFFFF"/>
                          </a:solidFill>
                          <a:effectLst/>
                          <a:latin typeface="Arial"/>
                          <a:ea typeface="Times New Roman" panose="02020603050405020304" pitchFamily="18" charset="0"/>
                          <a:cs typeface="Arial"/>
                        </a:rPr>
                        <a:t>2. Concepts clés</a:t>
                      </a:r>
                      <a:endParaRPr lang="fr-FR" sz="1200" dirty="0">
                        <a:solidFill>
                          <a:srgbClr val="579DDB"/>
                        </a:solidFill>
                        <a:effectLst/>
                        <a:latin typeface="Arial"/>
                        <a:ea typeface="Times New Roman" panose="02020603050405020304" pitchFamily="18" charset="0"/>
                        <a:cs typeface="Arial"/>
                      </a:endParaRPr>
                    </a:p>
                    <a:p>
                      <a:pPr marL="172720" lvl="0" indent="0" algn="just">
                        <a:spcBef>
                          <a:spcPts val="0"/>
                        </a:spcBef>
                        <a:spcAft>
                          <a:spcPts val="0"/>
                        </a:spcAft>
                        <a:buFont typeface="Wingdings" panose="05000000000000000000" pitchFamily="2" charset="2"/>
                        <a:buNone/>
                      </a:pPr>
                      <a:r>
                        <a:rPr lang="fr-FR" sz="1200" i="1" dirty="0">
                          <a:solidFill>
                            <a:srgbClr val="FFFFFF"/>
                          </a:solidFill>
                          <a:effectLst/>
                          <a:latin typeface="Arial"/>
                          <a:ea typeface="Times New Roman" panose="02020603050405020304" pitchFamily="18" charset="0"/>
                          <a:cs typeface="Arial"/>
                        </a:rPr>
                        <a:t>Entreprise durable, Eco-innovation, Eco-conception, Consommation et production durables, Economie circulaire, Canevas d’affaires vert, Lean Startup</a:t>
                      </a:r>
                      <a:endParaRPr lang="fr-FR" sz="1200" dirty="0">
                        <a:solidFill>
                          <a:srgbClr val="579DDB"/>
                        </a:solidFill>
                        <a:effectLst/>
                        <a:latin typeface="Arial"/>
                        <a:ea typeface="Times New Roman" panose="02020603050405020304" pitchFamily="18" charset="0"/>
                        <a:cs typeface="Arial"/>
                      </a:endParaRPr>
                    </a:p>
                  </a:txBody>
                  <a:tcPr marL="90000" marR="90000"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653237518"/>
                  </a:ext>
                </a:extLst>
              </a:tr>
              <a:tr h="0">
                <a:tc>
                  <a:txBody>
                    <a:bodyPr/>
                    <a:lstStyle/>
                    <a:p>
                      <a:pPr marL="0" algn="ctr" defTabSz="914400" rtl="0" eaLnBrk="1" latinLnBrk="0" hangingPunct="1">
                        <a:spcBef>
                          <a:spcPts val="0"/>
                        </a:spcBef>
                        <a:spcAft>
                          <a:spcPts val="0"/>
                        </a:spcAft>
                      </a:pPr>
                      <a:r>
                        <a:rPr lang="fr-FR" sz="1200" kern="1200" dirty="0">
                          <a:solidFill>
                            <a:srgbClr val="FFFFFF"/>
                          </a:solidFill>
                          <a:effectLst/>
                          <a:latin typeface="Arial"/>
                          <a:ea typeface="Times New Roman" panose="02020603050405020304" pitchFamily="18" charset="0"/>
                          <a:cs typeface="Arial"/>
                        </a:rPr>
                        <a:t>10:25-10:40</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0" algn="ctr">
                        <a:spcBef>
                          <a:spcPts val="0"/>
                        </a:spcBef>
                        <a:spcAft>
                          <a:spcPts val="0"/>
                        </a:spcAft>
                      </a:pPr>
                      <a:r>
                        <a:rPr lang="fr-FR" sz="1200" dirty="0">
                          <a:solidFill>
                            <a:srgbClr val="FFFFFF"/>
                          </a:solidFill>
                          <a:effectLst/>
                          <a:latin typeface="Arial"/>
                          <a:ea typeface="Times New Roman" panose="02020603050405020304" pitchFamily="18" charset="0"/>
                          <a:cs typeface="Arial"/>
                        </a:rPr>
                        <a:t>15’</a:t>
                      </a:r>
                      <a:endParaRPr lang="fr-FR" sz="1200" dirty="0">
                        <a:solidFill>
                          <a:srgbClr val="579DDB"/>
                        </a:solidFill>
                        <a:effectLst/>
                        <a:latin typeface="Arial"/>
                        <a:ea typeface="Times New Roman" panose="02020603050405020304" pitchFamily="18" charset="0"/>
                        <a:cs typeface="Arial"/>
                      </a:endParaRPr>
                    </a:p>
                  </a:txBody>
                  <a:tcPr marL="90000" marR="90000"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0" algn="just">
                        <a:spcBef>
                          <a:spcPts val="0"/>
                        </a:spcBef>
                        <a:spcAft>
                          <a:spcPts val="0"/>
                        </a:spcAft>
                      </a:pPr>
                      <a:r>
                        <a:rPr lang="fr-FR" sz="1200" dirty="0">
                          <a:solidFill>
                            <a:srgbClr val="FFFFFF"/>
                          </a:solidFill>
                          <a:effectLst/>
                          <a:latin typeface="Arial"/>
                          <a:ea typeface="Times New Roman" panose="02020603050405020304" pitchFamily="18" charset="0"/>
                          <a:cs typeface="Arial"/>
                        </a:rPr>
                        <a:t>Pause</a:t>
                      </a:r>
                      <a:endParaRPr lang="fr-FR" sz="1200" dirty="0">
                        <a:solidFill>
                          <a:srgbClr val="579DDB"/>
                        </a:solidFill>
                        <a:effectLst/>
                        <a:latin typeface="Arial"/>
                        <a:ea typeface="Times New Roman" panose="02020603050405020304" pitchFamily="18" charset="0"/>
                        <a:cs typeface="Arial"/>
                      </a:endParaRPr>
                    </a:p>
                  </a:txBody>
                  <a:tcPr marL="90000" marR="90000"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1192223399"/>
                  </a:ext>
                </a:extLst>
              </a:tr>
              <a:tr h="0">
                <a:tc>
                  <a:txBody>
                    <a:bodyPr/>
                    <a:lstStyle/>
                    <a:p>
                      <a:pPr marL="0" algn="ctr" defTabSz="914400" rtl="0" eaLnBrk="1" latinLnBrk="0" hangingPunct="1">
                        <a:spcBef>
                          <a:spcPts val="0"/>
                        </a:spcBef>
                        <a:spcAft>
                          <a:spcPts val="0"/>
                        </a:spcAft>
                      </a:pPr>
                      <a:r>
                        <a:rPr lang="fr-FR" sz="1200" kern="1200" dirty="0">
                          <a:solidFill>
                            <a:srgbClr val="FFFFFF"/>
                          </a:solidFill>
                          <a:effectLst/>
                          <a:latin typeface="Arial"/>
                          <a:ea typeface="Times New Roman" panose="02020603050405020304" pitchFamily="18" charset="0"/>
                          <a:cs typeface="Arial"/>
                        </a:rPr>
                        <a:t>10:40-11:20</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0" algn="ctr">
                        <a:spcBef>
                          <a:spcPts val="0"/>
                        </a:spcBef>
                        <a:spcAft>
                          <a:spcPts val="0"/>
                        </a:spcAft>
                      </a:pPr>
                      <a:r>
                        <a:rPr lang="fr-FR" sz="1200" dirty="0">
                          <a:solidFill>
                            <a:srgbClr val="FFFFFF"/>
                          </a:solidFill>
                          <a:effectLst/>
                          <a:latin typeface="Arial"/>
                          <a:ea typeface="Times New Roman" panose="02020603050405020304" pitchFamily="18" charset="0"/>
                          <a:cs typeface="Arial"/>
                        </a:rPr>
                        <a:t>40’</a:t>
                      </a:r>
                      <a:endParaRPr lang="fr-FR" sz="1200" dirty="0">
                        <a:solidFill>
                          <a:srgbClr val="579DDB"/>
                        </a:solidFill>
                        <a:effectLst/>
                        <a:latin typeface="Arial"/>
                        <a:ea typeface="Times New Roman" panose="02020603050405020304" pitchFamily="18" charset="0"/>
                        <a:cs typeface="Arial"/>
                      </a:endParaRPr>
                    </a:p>
                  </a:txBody>
                  <a:tcPr marL="90000" marR="90000"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0" lvl="0" indent="0" algn="just" rtl="0">
                        <a:spcBef>
                          <a:spcPts val="0"/>
                        </a:spcBef>
                        <a:spcAft>
                          <a:spcPts val="0"/>
                        </a:spcAft>
                        <a:buFont typeface="+mj-lt"/>
                        <a:buNone/>
                      </a:pPr>
                      <a:r>
                        <a:rPr lang="fr-FR" sz="1200" dirty="0">
                          <a:solidFill>
                            <a:srgbClr val="FFFFFF"/>
                          </a:solidFill>
                          <a:effectLst/>
                          <a:latin typeface="Arial"/>
                          <a:ea typeface="Times New Roman" panose="02020603050405020304" pitchFamily="18" charset="0"/>
                          <a:cs typeface="Arial"/>
                        </a:rPr>
                        <a:t>3. Idée de projet / Problèmes et besoins / Comprendre le contexte</a:t>
                      </a:r>
                      <a:endParaRPr lang="fr-FR" sz="1200" dirty="0">
                        <a:solidFill>
                          <a:srgbClr val="579DDB"/>
                        </a:solidFill>
                        <a:effectLst/>
                        <a:latin typeface="Arial"/>
                        <a:ea typeface="Times New Roman" panose="02020603050405020304" pitchFamily="18" charset="0"/>
                        <a:cs typeface="Arial"/>
                      </a:endParaRPr>
                    </a:p>
                  </a:txBody>
                  <a:tcPr marL="90000" marR="90000"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2631774236"/>
                  </a:ext>
                </a:extLst>
              </a:tr>
              <a:tr h="0">
                <a:tc>
                  <a:txBody>
                    <a:bodyPr/>
                    <a:lstStyle/>
                    <a:p>
                      <a:pPr marL="0" algn="ctr" defTabSz="914400" rtl="0" eaLnBrk="1" latinLnBrk="0" hangingPunct="1">
                        <a:spcBef>
                          <a:spcPts val="0"/>
                        </a:spcBef>
                        <a:spcAft>
                          <a:spcPts val="0"/>
                        </a:spcAft>
                      </a:pPr>
                      <a:r>
                        <a:rPr lang="fr-FR" sz="1200" kern="1200" dirty="0">
                          <a:solidFill>
                            <a:srgbClr val="FFFFFF"/>
                          </a:solidFill>
                          <a:effectLst/>
                          <a:latin typeface="Arial"/>
                          <a:ea typeface="Times New Roman" panose="02020603050405020304" pitchFamily="18" charset="0"/>
                          <a:cs typeface="Arial"/>
                        </a:rPr>
                        <a:t>11:20-12:00</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0" algn="ctr">
                        <a:spcBef>
                          <a:spcPts val="0"/>
                        </a:spcBef>
                        <a:spcAft>
                          <a:spcPts val="0"/>
                        </a:spcAft>
                      </a:pPr>
                      <a:r>
                        <a:rPr lang="fr-FR" sz="1200" dirty="0">
                          <a:solidFill>
                            <a:srgbClr val="FFFFFF"/>
                          </a:solidFill>
                          <a:effectLst/>
                          <a:latin typeface="Arial"/>
                          <a:ea typeface="Times New Roman" panose="02020603050405020304" pitchFamily="18" charset="0"/>
                          <a:cs typeface="Arial"/>
                        </a:rPr>
                        <a:t>40’</a:t>
                      </a:r>
                      <a:endParaRPr lang="fr-FR" sz="1200" dirty="0">
                        <a:solidFill>
                          <a:srgbClr val="579DDB"/>
                        </a:solidFill>
                        <a:effectLst/>
                        <a:latin typeface="Arial"/>
                        <a:ea typeface="Times New Roman" panose="02020603050405020304" pitchFamily="18" charset="0"/>
                        <a:cs typeface="Arial"/>
                      </a:endParaRPr>
                    </a:p>
                  </a:txBody>
                  <a:tcPr marL="90000" marR="90000"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0" lvl="0" indent="0" algn="just" rtl="0">
                        <a:spcBef>
                          <a:spcPts val="0"/>
                        </a:spcBef>
                        <a:spcAft>
                          <a:spcPts val="0"/>
                        </a:spcAft>
                        <a:buFont typeface="+mj-lt"/>
                        <a:buNone/>
                      </a:pPr>
                      <a:r>
                        <a:rPr lang="fr-FR" sz="1200" dirty="0">
                          <a:solidFill>
                            <a:srgbClr val="FFFFFF"/>
                          </a:solidFill>
                          <a:effectLst/>
                          <a:latin typeface="Arial"/>
                          <a:ea typeface="Times New Roman" panose="02020603050405020304" pitchFamily="18" charset="0"/>
                          <a:cs typeface="Arial"/>
                        </a:rPr>
                        <a:t>4. Objectifs / Mission et Vision</a:t>
                      </a:r>
                      <a:endParaRPr lang="fr-FR" sz="1200" dirty="0">
                        <a:solidFill>
                          <a:srgbClr val="579DDB"/>
                        </a:solidFill>
                        <a:effectLst/>
                        <a:latin typeface="Arial"/>
                        <a:ea typeface="Times New Roman" panose="02020603050405020304" pitchFamily="18" charset="0"/>
                        <a:cs typeface="Arial"/>
                      </a:endParaRPr>
                    </a:p>
                  </a:txBody>
                  <a:tcPr marL="90000" marR="90000"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704461164"/>
                  </a:ext>
                </a:extLst>
              </a:tr>
              <a:tr h="0">
                <a:tc>
                  <a:txBody>
                    <a:bodyPr/>
                    <a:lstStyle/>
                    <a:p>
                      <a:pPr marL="0" algn="ctr" defTabSz="914400" rtl="0" eaLnBrk="1" latinLnBrk="0" hangingPunct="1">
                        <a:spcBef>
                          <a:spcPts val="0"/>
                        </a:spcBef>
                        <a:spcAft>
                          <a:spcPts val="0"/>
                        </a:spcAft>
                      </a:pPr>
                      <a:r>
                        <a:rPr lang="fr-FR" sz="1200" kern="1200" dirty="0" smtClean="0">
                          <a:solidFill>
                            <a:srgbClr val="FFFFFF"/>
                          </a:solidFill>
                          <a:effectLst/>
                          <a:latin typeface="Arial"/>
                          <a:ea typeface="Times New Roman" panose="02020603050405020304" pitchFamily="18" charset="0"/>
                          <a:cs typeface="Arial"/>
                        </a:rPr>
                        <a:t>12:00</a:t>
                      </a:r>
                      <a:r>
                        <a:rPr lang="fr-FR" sz="1200" kern="1200" baseline="0" dirty="0" smtClean="0">
                          <a:solidFill>
                            <a:srgbClr val="FFFFFF"/>
                          </a:solidFill>
                          <a:effectLst/>
                          <a:latin typeface="Arial"/>
                          <a:ea typeface="Times New Roman" panose="02020603050405020304" pitchFamily="18" charset="0"/>
                          <a:cs typeface="Arial"/>
                        </a:rPr>
                        <a:t>-12:30</a:t>
                      </a:r>
                      <a:endParaRPr lang="fr-FR" sz="1200" kern="1200" dirty="0">
                        <a:solidFill>
                          <a:srgbClr val="FFFFFF"/>
                        </a:solidFill>
                        <a:effectLst/>
                        <a:latin typeface="Arial"/>
                        <a:ea typeface="Times New Roman" panose="02020603050405020304" pitchFamily="18" charset="0"/>
                        <a:cs typeface="Arial"/>
                      </a:endParaRPr>
                    </a:p>
                  </a:txBody>
                  <a:tcPr marL="90000" marR="90000" marT="90000" marB="90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FFFFFF"/>
                          </a:solidFill>
                          <a:effectLst/>
                          <a:latin typeface="Arial"/>
                          <a:ea typeface="Times New Roman" panose="02020603050405020304" pitchFamily="18" charset="0"/>
                          <a:cs typeface="Arial"/>
                        </a:rPr>
                        <a:t>30’</a:t>
                      </a:r>
                      <a:endParaRPr lang="fr-FR" sz="1200" dirty="0" smtClean="0">
                        <a:solidFill>
                          <a:srgbClr val="579DDB"/>
                        </a:solidFill>
                        <a:effectLst/>
                        <a:latin typeface="Arial"/>
                        <a:ea typeface="Times New Roman" panose="02020603050405020304" pitchFamily="18" charset="0"/>
                        <a:cs typeface="Arial"/>
                      </a:endParaRPr>
                    </a:p>
                  </a:txBody>
                  <a:tcPr marL="90000" marR="90000"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0" lvl="0" indent="0" algn="just" defTabSz="914400" rtl="0" eaLnBrk="1" latinLnBrk="0" hangingPunct="1">
                        <a:spcBef>
                          <a:spcPts val="0"/>
                        </a:spcBef>
                        <a:spcAft>
                          <a:spcPts val="0"/>
                        </a:spcAft>
                        <a:buFont typeface="+mj-lt"/>
                        <a:buNone/>
                      </a:pPr>
                      <a:r>
                        <a:rPr lang="fr-FR" sz="1200" kern="1200" dirty="0" smtClean="0">
                          <a:solidFill>
                            <a:srgbClr val="FFFFFF"/>
                          </a:solidFill>
                          <a:effectLst/>
                          <a:latin typeface="Arial"/>
                          <a:ea typeface="Times New Roman" panose="02020603050405020304" pitchFamily="18" charset="0"/>
                          <a:cs typeface="Arial"/>
                        </a:rPr>
                        <a:t>5.</a:t>
                      </a:r>
                      <a:r>
                        <a:rPr lang="fr-FR" sz="1200" kern="1200" baseline="0" dirty="0" smtClean="0">
                          <a:solidFill>
                            <a:srgbClr val="FFFFFF"/>
                          </a:solidFill>
                          <a:effectLst/>
                          <a:latin typeface="Arial"/>
                          <a:ea typeface="Times New Roman" panose="02020603050405020304" pitchFamily="18" charset="0"/>
                          <a:cs typeface="Arial"/>
                        </a:rPr>
                        <a:t> </a:t>
                      </a:r>
                      <a:r>
                        <a:rPr lang="fr-FR" sz="1200" kern="1200" dirty="0" smtClean="0">
                          <a:solidFill>
                            <a:srgbClr val="FFFFFF"/>
                          </a:solidFill>
                          <a:effectLst/>
                          <a:latin typeface="Arial"/>
                          <a:ea typeface="Times New Roman" panose="02020603050405020304" pitchFamily="18" charset="0"/>
                          <a:cs typeface="Arial"/>
                        </a:rPr>
                        <a:t>Présentation de la plateforme TheSwitcers.org / Hichem</a:t>
                      </a:r>
                      <a:endParaRPr lang="fr-FR" sz="1200" kern="1200" dirty="0">
                        <a:solidFill>
                          <a:srgbClr val="FFFFFF"/>
                        </a:solidFill>
                        <a:effectLst/>
                        <a:latin typeface="Arial"/>
                        <a:ea typeface="Times New Roman" panose="02020603050405020304" pitchFamily="18" charset="0"/>
                        <a:cs typeface="Arial"/>
                      </a:endParaRPr>
                    </a:p>
                  </a:txBody>
                  <a:tcPr marL="90000" marR="90000"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2253327083"/>
                  </a:ext>
                </a:extLst>
              </a:tr>
              <a:tr h="370840">
                <a:tc gridSpan="3">
                  <a:txBody>
                    <a:bodyPr/>
                    <a:lstStyle/>
                    <a:p>
                      <a:pPr marL="0">
                        <a:spcBef>
                          <a:spcPts val="0"/>
                        </a:spcBef>
                        <a:spcAft>
                          <a:spcPts val="0"/>
                        </a:spcAft>
                      </a:pPr>
                      <a:r>
                        <a:rPr lang="fr-FR" sz="1200" b="0" dirty="0">
                          <a:solidFill>
                            <a:schemeClr val="bg1"/>
                          </a:solidFill>
                          <a:latin typeface="Arial" panose="020B0604020202020204" pitchFamily="34" charset="0"/>
                          <a:cs typeface="Arial" panose="020B0604020202020204" pitchFamily="34" charset="0"/>
                        </a:rPr>
                        <a:t>Travail</a:t>
                      </a:r>
                      <a:r>
                        <a:rPr lang="fr-FR" sz="1200" b="0" baseline="0" dirty="0">
                          <a:solidFill>
                            <a:schemeClr val="bg1"/>
                          </a:solidFill>
                          <a:latin typeface="Arial" panose="020B0604020202020204" pitchFamily="34" charset="0"/>
                          <a:cs typeface="Arial" panose="020B0604020202020204" pitchFamily="34" charset="0"/>
                        </a:rPr>
                        <a:t> personnel</a:t>
                      </a:r>
                      <a:r>
                        <a:rPr lang="fr-FR" sz="1200" b="0" dirty="0">
                          <a:solidFill>
                            <a:schemeClr val="bg1"/>
                          </a:solidFill>
                          <a:latin typeface="Arial" panose="020B0604020202020204" pitchFamily="34" charset="0"/>
                          <a:cs typeface="Arial" panose="020B0604020202020204" pitchFamily="34" charset="0"/>
                        </a:rPr>
                        <a:t> </a:t>
                      </a:r>
                    </a:p>
                    <a:p>
                      <a:pPr marL="0">
                        <a:spcBef>
                          <a:spcPts val="0"/>
                        </a:spcBef>
                        <a:spcAft>
                          <a:spcPts val="0"/>
                        </a:spcAft>
                      </a:pPr>
                      <a:r>
                        <a:rPr lang="fr-FR" sz="1200" b="0" dirty="0">
                          <a:solidFill>
                            <a:schemeClr val="bg1"/>
                          </a:solidFill>
                          <a:latin typeface="Arial"/>
                          <a:cs typeface="Arial"/>
                        </a:rPr>
                        <a:t>Exercice 1. Ébaucher votre idée d'entreprise</a:t>
                      </a:r>
                    </a:p>
                    <a:p>
                      <a:pPr marL="0">
                        <a:spcBef>
                          <a:spcPts val="0"/>
                        </a:spcBef>
                        <a:spcAft>
                          <a:spcPts val="0"/>
                        </a:spcAft>
                      </a:pPr>
                      <a:r>
                        <a:rPr lang="fr-FR" sz="1200" b="0" dirty="0">
                          <a:solidFill>
                            <a:schemeClr val="bg1"/>
                          </a:solidFill>
                          <a:latin typeface="Arial" panose="020B0604020202020204" pitchFamily="34" charset="0"/>
                          <a:cs typeface="Arial" panose="020B0604020202020204" pitchFamily="34" charset="0"/>
                        </a:rPr>
                        <a:t>Exercice 2. Problèmes et besoins</a:t>
                      </a:r>
                    </a:p>
                    <a:p>
                      <a:pPr marL="0">
                        <a:spcBef>
                          <a:spcPts val="0"/>
                        </a:spcBef>
                        <a:spcAft>
                          <a:spcPts val="0"/>
                        </a:spcAft>
                      </a:pPr>
                      <a:r>
                        <a:rPr lang="fr-FR" sz="1200" b="0" dirty="0">
                          <a:solidFill>
                            <a:schemeClr val="bg1"/>
                          </a:solidFill>
                          <a:latin typeface="Arial" panose="020B0604020202020204" pitchFamily="34" charset="0"/>
                          <a:cs typeface="Arial" panose="020B0604020202020204" pitchFamily="34" charset="0"/>
                        </a:rPr>
                        <a:t>Exercice 3. Comprendre le contexte</a:t>
                      </a:r>
                    </a:p>
                    <a:p>
                      <a:pPr marL="0">
                        <a:spcBef>
                          <a:spcPts val="0"/>
                        </a:spcBef>
                        <a:spcAft>
                          <a:spcPts val="0"/>
                        </a:spcAft>
                      </a:pPr>
                      <a:r>
                        <a:rPr lang="fr-FR" sz="1200" b="0" dirty="0">
                          <a:solidFill>
                            <a:schemeClr val="bg1"/>
                          </a:solidFill>
                          <a:latin typeface="Arial" panose="020B0604020202020204" pitchFamily="34" charset="0"/>
                          <a:cs typeface="Arial" panose="020B0604020202020204" pitchFamily="34" charset="0"/>
                        </a:rPr>
                        <a:t>Exercice 4. Définir vos objectifs</a:t>
                      </a:r>
                    </a:p>
                    <a:p>
                      <a:pPr marL="0">
                        <a:spcBef>
                          <a:spcPts val="0"/>
                        </a:spcBef>
                        <a:spcAft>
                          <a:spcPts val="0"/>
                        </a:spcAft>
                      </a:pPr>
                      <a:r>
                        <a:rPr lang="fr-FR" sz="1200" b="0" dirty="0">
                          <a:solidFill>
                            <a:schemeClr val="bg1"/>
                          </a:solidFill>
                          <a:latin typeface="Arial" panose="020B0604020202020204" pitchFamily="34" charset="0"/>
                          <a:cs typeface="Arial" panose="020B0604020202020204" pitchFamily="34" charset="0"/>
                        </a:rPr>
                        <a:t>Exercice 5. Définir votre mission et votre vision</a:t>
                      </a:r>
                    </a:p>
                    <a:p>
                      <a:pPr marL="0">
                        <a:spcBef>
                          <a:spcPts val="0"/>
                        </a:spcBef>
                        <a:spcAft>
                          <a:spcPts val="0"/>
                        </a:spcAft>
                      </a:pPr>
                      <a:r>
                        <a:rPr lang="fr-FR" sz="1200" b="0" dirty="0">
                          <a:solidFill>
                            <a:schemeClr val="bg1"/>
                          </a:solidFill>
                          <a:latin typeface="Arial" panose="020B0604020202020204" pitchFamily="34" charset="0"/>
                          <a:cs typeface="Arial" panose="020B0604020202020204" pitchFamily="34" charset="0"/>
                        </a:rPr>
                        <a:t>Exercice 6. Synthèse</a:t>
                      </a:r>
                    </a:p>
                  </a:txBody>
                  <a:tcPr marL="90000" marR="90000"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fr-FR" b="0" dirty="0">
                        <a:solidFill>
                          <a:schemeClr val="bg1"/>
                        </a:solidFill>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fr-FR" b="0" dirty="0">
                        <a:solidFill>
                          <a:schemeClr val="bg1"/>
                        </a:solidFill>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833328156"/>
                  </a:ext>
                </a:extLst>
              </a:tr>
            </a:tbl>
          </a:graphicData>
        </a:graphic>
      </p:graphicFrame>
    </p:spTree>
    <p:extLst>
      <p:ext uri="{BB962C8B-B14F-4D97-AF65-F5344CB8AC3E}">
        <p14:creationId xmlns:p14="http://schemas.microsoft.com/office/powerpoint/2010/main" val="1769445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4"/>
          </p:nvPr>
        </p:nvSpPr>
        <p:spPr/>
        <p:txBody>
          <a:bodyPr/>
          <a:lstStyle/>
          <a:p>
            <a:r>
              <a:rPr lang="fr-FR" dirty="0"/>
              <a:t>La méthodologie du modèle d’affaires vert</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10" name="Marcador de texto 5"/>
          <p:cNvSpPr>
            <a:spLocks noGrp="1"/>
          </p:cNvSpPr>
          <p:nvPr>
            <p:ph type="body" sz="quarter" idx="15"/>
          </p:nvPr>
        </p:nvSpPr>
        <p:spPr>
          <a:xfrm>
            <a:off x="239486" y="1813302"/>
            <a:ext cx="4051778" cy="4290636"/>
          </a:xfrm>
        </p:spPr>
        <p:txBody>
          <a:bodyPr lIns="0" tIns="0" rIns="0" bIns="0" anchor="t"/>
          <a:lstStyle/>
          <a:p>
            <a:pPr marL="342900" indent="-342900">
              <a:lnSpc>
                <a:spcPct val="90000"/>
              </a:lnSpc>
              <a:spcBef>
                <a:spcPts val="1000"/>
              </a:spcBef>
              <a:buFont typeface="Wingdings" panose="05000000000000000000" pitchFamily="2" charset="2"/>
              <a:buChar char="§"/>
            </a:pPr>
            <a:r>
              <a:rPr lang="fr-FR" sz="2000" b="1" dirty="0"/>
              <a:t>Méthodologie GBM basée sur:</a:t>
            </a:r>
          </a:p>
          <a:p>
            <a:pPr indent="356870">
              <a:lnSpc>
                <a:spcPct val="90000"/>
              </a:lnSpc>
              <a:spcBef>
                <a:spcPts val="1000"/>
              </a:spcBef>
            </a:pPr>
            <a:r>
              <a:rPr lang="fr-FR" sz="2000" dirty="0"/>
              <a:t>&gt; Canevas du modèle d’affaires</a:t>
            </a:r>
          </a:p>
          <a:p>
            <a:pPr indent="356870">
              <a:lnSpc>
                <a:spcPct val="90000"/>
              </a:lnSpc>
              <a:spcBef>
                <a:spcPts val="1000"/>
              </a:spcBef>
            </a:pPr>
            <a:r>
              <a:rPr lang="fr-FR" sz="2000" dirty="0">
                <a:latin typeface="Arial"/>
                <a:cs typeface="Arial"/>
              </a:rPr>
              <a:t>&gt; Lean Startup</a:t>
            </a:r>
          </a:p>
          <a:p>
            <a:pPr indent="356870">
              <a:lnSpc>
                <a:spcPct val="90000"/>
              </a:lnSpc>
              <a:spcBef>
                <a:spcPts val="1000"/>
              </a:spcBef>
            </a:pPr>
            <a:r>
              <a:rPr lang="fr-FR" sz="2000" dirty="0">
                <a:latin typeface="Arial"/>
                <a:cs typeface="Arial"/>
              </a:rPr>
              <a:t>&gt; Éco-innovation</a:t>
            </a:r>
            <a:endParaRPr lang="fr-FR" dirty="0"/>
          </a:p>
          <a:p>
            <a:pPr marL="342900" indent="-342900">
              <a:lnSpc>
                <a:spcPct val="90000"/>
              </a:lnSpc>
              <a:spcBef>
                <a:spcPts val="1000"/>
              </a:spcBef>
              <a:buFont typeface="Arial" panose="020B0604020202020204" pitchFamily="34" charset="0"/>
              <a:buChar char="•"/>
            </a:pPr>
            <a:r>
              <a:rPr lang="fr-FR" sz="2000" b="1" dirty="0"/>
              <a:t>Outil en ligne</a:t>
            </a:r>
          </a:p>
          <a:p>
            <a:pPr indent="356870">
              <a:lnSpc>
                <a:spcPct val="90000"/>
              </a:lnSpc>
              <a:spcBef>
                <a:spcPts val="1000"/>
              </a:spcBef>
            </a:pPr>
            <a:r>
              <a:rPr lang="fr-FR" sz="2000" dirty="0"/>
              <a:t>&gt; Exercices en ligne</a:t>
            </a:r>
          </a:p>
          <a:p>
            <a:pPr indent="356870">
              <a:lnSpc>
                <a:spcPct val="90000"/>
              </a:lnSpc>
              <a:spcBef>
                <a:spcPts val="1000"/>
              </a:spcBef>
            </a:pPr>
            <a:r>
              <a:rPr lang="fr-FR" sz="2000" dirty="0"/>
              <a:t>&gt; Concepts et contenu</a:t>
            </a:r>
          </a:p>
          <a:p>
            <a:pPr indent="356870">
              <a:lnSpc>
                <a:spcPct val="90000"/>
              </a:lnSpc>
              <a:spcBef>
                <a:spcPts val="1000"/>
              </a:spcBef>
            </a:pPr>
            <a:r>
              <a:rPr lang="fr-FR" sz="2000" dirty="0"/>
              <a:t>&gt; Études de cas d'entreprises</a:t>
            </a:r>
          </a:p>
          <a:p>
            <a:pPr marL="342900" indent="-342900">
              <a:lnSpc>
                <a:spcPct val="90000"/>
              </a:lnSpc>
              <a:spcBef>
                <a:spcPts val="1000"/>
              </a:spcBef>
              <a:buFont typeface="Arial" panose="020B0604020202020204" pitchFamily="34" charset="0"/>
              <a:buChar char="•"/>
            </a:pPr>
            <a:r>
              <a:rPr lang="fr-FR" sz="2000" b="1" dirty="0"/>
              <a:t>Produit final : </a:t>
            </a:r>
            <a:r>
              <a:rPr lang="fr-FR" sz="2000" dirty="0"/>
              <a:t>un modèle d‘affaires durable validé</a:t>
            </a:r>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a:p>
            <a:endParaRPr lang="fr-FR" sz="2000" dirty="0"/>
          </a:p>
        </p:txBody>
      </p:sp>
      <p:pic>
        <p:nvPicPr>
          <p:cNvPr id="12" name="Marcador de posición de imagen 11" descr="Imagen que contiene texto&#10;&#10;Descripción generada automáticamente"/>
          <p:cNvPicPr>
            <a:picLocks noGrp="1"/>
          </p:cNvPicPr>
          <p:nvPr>
            <p:ph type="pic" sz="quarter" idx="16"/>
          </p:nvPr>
        </p:nvPicPr>
        <p:blipFill rotWithShape="1">
          <a:blip r:embed="rId3" cstate="print">
            <a:extLst>
              <a:ext uri="{28A0092B-C50C-407E-A947-70E740481C1C}">
                <a14:useLocalDpi xmlns:a14="http://schemas.microsoft.com/office/drawing/2010/main" val="0"/>
              </a:ext>
            </a:extLst>
          </a:blip>
          <a:srcRect l="229" t="41019" r="-229" b="1445"/>
          <a:stretch/>
        </p:blipFill>
        <p:spPr bwMode="auto">
          <a:xfrm>
            <a:off x="5360276" y="614748"/>
            <a:ext cx="6534862" cy="53168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2913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5"/>
          </p:nvPr>
        </p:nvSpPr>
        <p:spPr>
          <a:xfrm>
            <a:off x="247649" y="1969032"/>
            <a:ext cx="5898318" cy="2390053"/>
          </a:xfrm>
        </p:spPr>
        <p:txBody>
          <a:bodyPr/>
          <a:lstStyle/>
          <a:p>
            <a:pPr marL="342900" indent="-342900">
              <a:lnSpc>
                <a:spcPct val="90000"/>
              </a:lnSpc>
              <a:spcBef>
                <a:spcPts val="1000"/>
              </a:spcBef>
              <a:buFont typeface="Wingdings" panose="05000000000000000000" pitchFamily="2" charset="2"/>
              <a:buChar char="§"/>
            </a:pPr>
            <a:r>
              <a:rPr lang="fr-FR" sz="2000" dirty="0"/>
              <a:t>Plateforme web :  TheSwitchers.org/</a:t>
            </a:r>
            <a:r>
              <a:rPr lang="fr-FR" sz="2000" dirty="0" err="1"/>
              <a:t>toolbox</a:t>
            </a:r>
            <a:endParaRPr lang="fr-FR" sz="2000" dirty="0"/>
          </a:p>
          <a:p>
            <a:pPr marL="342900" indent="-342900">
              <a:lnSpc>
                <a:spcPct val="90000"/>
              </a:lnSpc>
              <a:spcBef>
                <a:spcPts val="1000"/>
              </a:spcBef>
              <a:buFont typeface="Wingdings" panose="05000000000000000000" pitchFamily="2" charset="2"/>
              <a:buChar char="§"/>
            </a:pPr>
            <a:r>
              <a:rPr lang="fr-FR" sz="2000" dirty="0"/>
              <a:t>Agenda</a:t>
            </a:r>
          </a:p>
          <a:p>
            <a:pPr marL="342900" indent="-342900">
              <a:lnSpc>
                <a:spcPct val="90000"/>
              </a:lnSpc>
              <a:spcBef>
                <a:spcPts val="1000"/>
              </a:spcBef>
              <a:buFont typeface="Wingdings" panose="05000000000000000000" pitchFamily="2" charset="2"/>
              <a:buChar char="§"/>
            </a:pPr>
            <a:r>
              <a:rPr lang="fr-FR" sz="2000" dirty="0"/>
              <a:t>Document Concepts clés</a:t>
            </a:r>
          </a:p>
          <a:p>
            <a:pPr marL="342900" indent="-342900">
              <a:lnSpc>
                <a:spcPct val="90000"/>
              </a:lnSpc>
              <a:spcBef>
                <a:spcPts val="1000"/>
              </a:spcBef>
              <a:buFont typeface="Wingdings" panose="05000000000000000000" pitchFamily="2" charset="2"/>
              <a:buChar char="§"/>
            </a:pPr>
            <a:r>
              <a:rPr lang="fr-FR" sz="2000" dirty="0"/>
              <a:t>Présentations PowerPoint</a:t>
            </a:r>
          </a:p>
        </p:txBody>
      </p:sp>
      <p:sp>
        <p:nvSpPr>
          <p:cNvPr id="7" name="Marcador de texto 6"/>
          <p:cNvSpPr>
            <a:spLocks noGrp="1"/>
          </p:cNvSpPr>
          <p:nvPr>
            <p:ph type="body" sz="quarter" idx="14"/>
          </p:nvPr>
        </p:nvSpPr>
        <p:spPr/>
        <p:txBody>
          <a:bodyPr/>
          <a:lstStyle/>
          <a:p>
            <a:r>
              <a:rPr lang="fr-FR" dirty="0"/>
              <a:t>Matériel de formation</a:t>
            </a:r>
          </a:p>
        </p:txBody>
      </p:sp>
      <p:pic>
        <p:nvPicPr>
          <p:cNvPr id="2052" name="Picture 4" descr="Switchers Toolbox"/>
          <p:cNvPicPr>
            <a:picLocks noGrp="1" noChangeAspect="1" noChangeArrowheads="1"/>
          </p:cNvPicPr>
          <p:nvPr>
            <p:ph type="pic" sz="quarter" idx="16"/>
          </p:nvPr>
        </p:nvPicPr>
        <p:blipFill rotWithShape="1">
          <a:blip r:embed="rId3">
            <a:extLst>
              <a:ext uri="{28A0092B-C50C-407E-A947-70E740481C1C}">
                <a14:useLocalDpi xmlns:a14="http://schemas.microsoft.com/office/drawing/2010/main" val="0"/>
              </a:ext>
            </a:extLst>
          </a:blip>
          <a:srcRect t="-182" b="184"/>
          <a:stretch/>
        </p:blipFill>
        <p:spPr bwMode="auto">
          <a:xfrm>
            <a:off x="8142945" y="1521371"/>
            <a:ext cx="2837793" cy="2837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917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2"/>
          </p:nvPr>
        </p:nvSpPr>
        <p:spPr/>
        <p:txBody>
          <a:bodyPr/>
          <a:lstStyle/>
          <a:p>
            <a:endParaRPr lang="fr-FR"/>
          </a:p>
        </p:txBody>
      </p:sp>
      <p:sp>
        <p:nvSpPr>
          <p:cNvPr id="5" name="Marcador de texto 4"/>
          <p:cNvSpPr>
            <a:spLocks noGrp="1"/>
          </p:cNvSpPr>
          <p:nvPr>
            <p:ph type="body" sz="quarter" idx="14"/>
          </p:nvPr>
        </p:nvSpPr>
        <p:spPr/>
        <p:txBody>
          <a:bodyPr/>
          <a:lstStyle/>
          <a:p>
            <a:r>
              <a:rPr lang="fr-FR" dirty="0"/>
              <a:t>2. Concepts clés</a:t>
            </a:r>
          </a:p>
          <a:p>
            <a:endParaRPr lang="fr-FR" dirty="0"/>
          </a:p>
        </p:txBody>
      </p:sp>
    </p:spTree>
    <p:extLst>
      <p:ext uri="{BB962C8B-B14F-4D97-AF65-F5344CB8AC3E}">
        <p14:creationId xmlns:p14="http://schemas.microsoft.com/office/powerpoint/2010/main" val="203760387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tchMed_powerpoint_GE template_16.9.pptx" id="{498B71FB-BA2D-4A96-834F-6A96F057494C}" vid="{37714805-3F6F-45A7-B4AB-78E160E0A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E72D9B86BCF7478FE35F6382F2030B" ma:contentTypeVersion="6" ma:contentTypeDescription="Crea un document nou" ma:contentTypeScope="" ma:versionID="aeeda37c19c563f4d20d1511e0638540">
  <xsd:schema xmlns:xsd="http://www.w3.org/2001/XMLSchema" xmlns:xs="http://www.w3.org/2001/XMLSchema" xmlns:p="http://schemas.microsoft.com/office/2006/metadata/properties" xmlns:ns2="8db90943-e48f-4afb-9647-7ae1d97de5a2" xmlns:ns3="19efcf70-6170-49d9-a7b1-2caaa10abb93" targetNamespace="http://schemas.microsoft.com/office/2006/metadata/properties" ma:root="true" ma:fieldsID="502e640538fdff8f4c56dd26d94773de" ns2:_="" ns3:_="">
    <xsd:import namespace="8db90943-e48f-4afb-9647-7ae1d97de5a2"/>
    <xsd:import namespace="19efcf70-6170-49d9-a7b1-2caaa10abb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90943-e48f-4afb-9647-7ae1d97de5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efcf70-6170-49d9-a7b1-2caaa10abb93" elementFormDefault="qualified">
    <xsd:import namespace="http://schemas.microsoft.com/office/2006/documentManagement/types"/>
    <xsd:import namespace="http://schemas.microsoft.com/office/infopath/2007/PartnerControls"/>
    <xsd:element name="SharedWithUsers" ma:index="12"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 compartit amb detal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642CA7-2F17-460D-8399-FD7778C78F14}">
  <ds:schemaRefs>
    <ds:schemaRef ds:uri="8db90943-e48f-4afb-9647-7ae1d97de5a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9efcf70-6170-49d9-a7b1-2caaa10abb93"/>
    <ds:schemaRef ds:uri="http://www.w3.org/XML/1998/namespace"/>
    <ds:schemaRef ds:uri="http://purl.org/dc/dcmitype/"/>
  </ds:schemaRefs>
</ds:datastoreItem>
</file>

<file path=customXml/itemProps2.xml><?xml version="1.0" encoding="utf-8"?>
<ds:datastoreItem xmlns:ds="http://schemas.openxmlformats.org/officeDocument/2006/customXml" ds:itemID="{91F750BB-2E4C-4E68-8FFE-A84A324FC78D}">
  <ds:schemaRefs>
    <ds:schemaRef ds:uri="http://schemas.microsoft.com/sharepoint/v3/contenttype/forms"/>
  </ds:schemaRefs>
</ds:datastoreItem>
</file>

<file path=customXml/itemProps3.xml><?xml version="1.0" encoding="utf-8"?>
<ds:datastoreItem xmlns:ds="http://schemas.openxmlformats.org/officeDocument/2006/customXml" ds:itemID="{317D32D1-3A26-433D-823A-59188DBA7C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90943-e48f-4afb-9647-7ae1d97de5a2"/>
    <ds:schemaRef ds:uri="19efcf70-6170-49d9-a7b1-2caaa10abb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SwitchMed_powerpoint_GE template_16.9</Template>
  <TotalTime>7024</TotalTime>
  <Words>2213</Words>
  <Application>Microsoft Office PowerPoint</Application>
  <PresentationFormat>Grand écran</PresentationFormat>
  <Paragraphs>305</Paragraphs>
  <Slides>35</Slides>
  <Notes>31</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35</vt:i4>
      </vt:variant>
    </vt:vector>
  </HeadingPairs>
  <TitlesOfParts>
    <vt:vector size="41" baseType="lpstr">
      <vt:lpstr>Arial</vt:lpstr>
      <vt:lpstr>Calibri</vt:lpstr>
      <vt:lpstr>Myriad Pro Light</vt:lpstr>
      <vt:lpstr>Times New Roman</vt:lpstr>
      <vt:lpstr>Wingdings</vt:lpstr>
      <vt:lpstr>Custom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Generalitat de Catalunya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Salem , Hichem</dc:creator>
  <cp:lastModifiedBy>Salem , Hichem</cp:lastModifiedBy>
  <cp:revision>281</cp:revision>
  <dcterms:created xsi:type="dcterms:W3CDTF">2020-09-01T15:09:39Z</dcterms:created>
  <dcterms:modified xsi:type="dcterms:W3CDTF">2022-02-23T10:39:35Z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0x010100CDE72D9B86BCF7478FE35F6382F2030B</vt:lpwstr>
  </property>
</Properties>
</file>