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52"/>
  </p:notesMasterIdLst>
  <p:handoutMasterIdLst>
    <p:handoutMasterId r:id="rId53"/>
  </p:handoutMasterIdLst>
  <p:sldIdLst>
    <p:sldId id="256" r:id="rId5"/>
    <p:sldId id="343" r:id="rId6"/>
    <p:sldId id="275" r:id="rId7"/>
    <p:sldId id="257" r:id="rId8"/>
    <p:sldId id="351" r:id="rId9"/>
    <p:sldId id="302" r:id="rId10"/>
    <p:sldId id="358" r:id="rId11"/>
    <p:sldId id="359" r:id="rId12"/>
    <p:sldId id="360" r:id="rId13"/>
    <p:sldId id="361" r:id="rId14"/>
    <p:sldId id="362" r:id="rId15"/>
    <p:sldId id="363" r:id="rId16"/>
    <p:sldId id="364" r:id="rId17"/>
    <p:sldId id="365" r:id="rId18"/>
    <p:sldId id="367" r:id="rId19"/>
    <p:sldId id="368" r:id="rId20"/>
    <p:sldId id="369" r:id="rId21"/>
    <p:sldId id="366" r:id="rId22"/>
    <p:sldId id="373" r:id="rId23"/>
    <p:sldId id="370" r:id="rId24"/>
    <p:sldId id="371" r:id="rId25"/>
    <p:sldId id="374" r:id="rId26"/>
    <p:sldId id="375" r:id="rId27"/>
    <p:sldId id="321" r:id="rId28"/>
    <p:sldId id="376" r:id="rId29"/>
    <p:sldId id="377" r:id="rId30"/>
    <p:sldId id="378" r:id="rId31"/>
    <p:sldId id="379" r:id="rId32"/>
    <p:sldId id="380" r:id="rId33"/>
    <p:sldId id="328" r:id="rId34"/>
    <p:sldId id="329" r:id="rId35"/>
    <p:sldId id="330" r:id="rId36"/>
    <p:sldId id="331" r:id="rId37"/>
    <p:sldId id="381" r:id="rId38"/>
    <p:sldId id="382" r:id="rId39"/>
    <p:sldId id="383" r:id="rId40"/>
    <p:sldId id="355" r:id="rId41"/>
    <p:sldId id="356" r:id="rId42"/>
    <p:sldId id="357" r:id="rId43"/>
    <p:sldId id="354" r:id="rId44"/>
    <p:sldId id="353" r:id="rId45"/>
    <p:sldId id="350" r:id="rId46"/>
    <p:sldId id="349" r:id="rId47"/>
    <p:sldId id="348" r:id="rId48"/>
    <p:sldId id="352" r:id="rId49"/>
    <p:sldId id="347" r:id="rId50"/>
    <p:sldId id="274" r:id="rId5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s" initials="ts" lastIdx="2" clrIdx="0">
    <p:extLst>
      <p:ext uri="{19B8F6BF-5375-455C-9EA6-DF929625EA0E}">
        <p15:presenceInfo xmlns:p15="http://schemas.microsoft.com/office/powerpoint/2012/main" userId="Ty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DDB"/>
    <a:srgbClr val="41AD49"/>
    <a:srgbClr val="42A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C15BC1-C111-42C3-8C8E-18BE57BFFCFB}" v="128" dt="2020-09-16T00:12:03.60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81860" autoAdjust="0"/>
  </p:normalViewPr>
  <p:slideViewPr>
    <p:cSldViewPr snapToGrid="0" snapToObjects="1">
      <p:cViewPr varScale="1">
        <p:scale>
          <a:sx n="90" d="100"/>
          <a:sy n="90" d="100"/>
        </p:scale>
        <p:origin x="1104" y="96"/>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em, Hichem" userId="S::hsalem@gencat.cat::a0ba1cb0-a8e4-4ce6-b08a-8ea1d644d261" providerId="AD" clId="Web-{51C15BC1-C111-42C3-8C8E-18BE57BFFCFB}"/>
    <pc:docChg chg="delSld modSld">
      <pc:chgData name="Salem, Hichem" userId="S::hsalem@gencat.cat::a0ba1cb0-a8e4-4ce6-b08a-8ea1d644d261" providerId="AD" clId="Web-{51C15BC1-C111-42C3-8C8E-18BE57BFFCFB}" dt="2020-09-16T00:14:07.575" v="136"/>
      <pc:docMkLst>
        <pc:docMk/>
      </pc:docMkLst>
      <pc:sldChg chg="modSp">
        <pc:chgData name="Salem, Hichem" userId="S::hsalem@gencat.cat::a0ba1cb0-a8e4-4ce6-b08a-8ea1d644d261" providerId="AD" clId="Web-{51C15BC1-C111-42C3-8C8E-18BE57BFFCFB}" dt="2020-09-16T00:12:03.605" v="131" actId="20577"/>
        <pc:sldMkLst>
          <pc:docMk/>
          <pc:sldMk cId="1984487757" sldId="329"/>
        </pc:sldMkLst>
        <pc:spChg chg="mod">
          <ac:chgData name="Salem, Hichem" userId="S::hsalem@gencat.cat::a0ba1cb0-a8e4-4ce6-b08a-8ea1d644d261" providerId="AD" clId="Web-{51C15BC1-C111-42C3-8C8E-18BE57BFFCFB}" dt="2020-09-16T00:12:03.605" v="131" actId="20577"/>
          <ac:spMkLst>
            <pc:docMk/>
            <pc:sldMk cId="1984487757" sldId="329"/>
            <ac:spMk id="8" creationId="{00000000-0000-0000-0000-000000000000}"/>
          </ac:spMkLst>
        </pc:spChg>
      </pc:sldChg>
      <pc:sldChg chg="addSp delSp modSp">
        <pc:chgData name="Salem, Hichem" userId="S::hsalem@gencat.cat::a0ba1cb0-a8e4-4ce6-b08a-8ea1d644d261" providerId="AD" clId="Web-{51C15BC1-C111-42C3-8C8E-18BE57BFFCFB}" dt="2020-09-15T18:56:33.137" v="106" actId="20577"/>
        <pc:sldMkLst>
          <pc:docMk/>
          <pc:sldMk cId="650719861" sldId="366"/>
        </pc:sldMkLst>
        <pc:spChg chg="add mod">
          <ac:chgData name="Salem, Hichem" userId="S::hsalem@gencat.cat::a0ba1cb0-a8e4-4ce6-b08a-8ea1d644d261" providerId="AD" clId="Web-{51C15BC1-C111-42C3-8C8E-18BE57BFFCFB}" dt="2020-09-15T18:52:47.698" v="59" actId="1076"/>
          <ac:spMkLst>
            <pc:docMk/>
            <pc:sldMk cId="650719861" sldId="366"/>
            <ac:spMk id="2" creationId="{2B1FBE0B-933C-4C99-A75A-46D04178EF1B}"/>
          </ac:spMkLst>
        </pc:spChg>
        <pc:spChg chg="add mod">
          <ac:chgData name="Salem, Hichem" userId="S::hsalem@gencat.cat::a0ba1cb0-a8e4-4ce6-b08a-8ea1d644d261" providerId="AD" clId="Web-{51C15BC1-C111-42C3-8C8E-18BE57BFFCFB}" dt="2020-09-15T18:56:33.137" v="106" actId="20577"/>
          <ac:spMkLst>
            <pc:docMk/>
            <pc:sldMk cId="650719861" sldId="366"/>
            <ac:spMk id="3" creationId="{30732AAD-9976-4459-A67D-E885067ED0E3}"/>
          </ac:spMkLst>
        </pc:spChg>
        <pc:spChg chg="mod">
          <ac:chgData name="Salem, Hichem" userId="S::hsalem@gencat.cat::a0ba1cb0-a8e4-4ce6-b08a-8ea1d644d261" providerId="AD" clId="Web-{51C15BC1-C111-42C3-8C8E-18BE57BFFCFB}" dt="2020-09-15T18:56:21.730" v="93" actId="20577"/>
          <ac:spMkLst>
            <pc:docMk/>
            <pc:sldMk cId="650719861" sldId="366"/>
            <ac:spMk id="6" creationId="{00000000-0000-0000-0000-000000000000}"/>
          </ac:spMkLst>
        </pc:spChg>
        <pc:spChg chg="add del mod">
          <ac:chgData name="Salem, Hichem" userId="S::hsalem@gencat.cat::a0ba1cb0-a8e4-4ce6-b08a-8ea1d644d261" providerId="AD" clId="Web-{51C15BC1-C111-42C3-8C8E-18BE57BFFCFB}" dt="2020-09-15T18:54:18.527" v="83"/>
          <ac:spMkLst>
            <pc:docMk/>
            <pc:sldMk cId="650719861" sldId="366"/>
            <ac:spMk id="8" creationId="{CE9274DB-34D3-4011-82A6-232553AD9FB2}"/>
          </ac:spMkLst>
        </pc:spChg>
        <pc:spChg chg="add del">
          <ac:chgData name="Salem, Hichem" userId="S::hsalem@gencat.cat::a0ba1cb0-a8e4-4ce6-b08a-8ea1d644d261" providerId="AD" clId="Web-{51C15BC1-C111-42C3-8C8E-18BE57BFFCFB}" dt="2020-09-15T18:53:56.714" v="77"/>
          <ac:spMkLst>
            <pc:docMk/>
            <pc:sldMk cId="650719861" sldId="366"/>
            <ac:spMk id="9" creationId="{B71B9C33-374C-4E37-B986-6FEBEB2159F0}"/>
          </ac:spMkLst>
        </pc:spChg>
        <pc:spChg chg="add mod">
          <ac:chgData name="Salem, Hichem" userId="S::hsalem@gencat.cat::a0ba1cb0-a8e4-4ce6-b08a-8ea1d644d261" providerId="AD" clId="Web-{51C15BC1-C111-42C3-8C8E-18BE57BFFCFB}" dt="2020-09-15T18:54:26.902" v="87" actId="20577"/>
          <ac:spMkLst>
            <pc:docMk/>
            <pc:sldMk cId="650719861" sldId="366"/>
            <ac:spMk id="10" creationId="{498A3159-8592-4B0E-A6BC-D263365AFDB9}"/>
          </ac:spMkLst>
        </pc:spChg>
      </pc:sldChg>
      <pc:sldChg chg="modSp">
        <pc:chgData name="Salem, Hichem" userId="S::hsalem@gencat.cat::a0ba1cb0-a8e4-4ce6-b08a-8ea1d644d261" providerId="AD" clId="Web-{51C15BC1-C111-42C3-8C8E-18BE57BFFCFB}" dt="2020-09-15T20:27:39.367" v="118" actId="20577"/>
        <pc:sldMkLst>
          <pc:docMk/>
          <pc:sldMk cId="967035820" sldId="370"/>
        </pc:sldMkLst>
        <pc:spChg chg="mod">
          <ac:chgData name="Salem, Hichem" userId="S::hsalem@gencat.cat::a0ba1cb0-a8e4-4ce6-b08a-8ea1d644d261" providerId="AD" clId="Web-{51C15BC1-C111-42C3-8C8E-18BE57BFFCFB}" dt="2020-09-15T20:27:39.367" v="118" actId="20577"/>
          <ac:spMkLst>
            <pc:docMk/>
            <pc:sldMk cId="967035820" sldId="370"/>
            <ac:spMk id="6" creationId="{00000000-0000-0000-0000-000000000000}"/>
          </ac:spMkLst>
        </pc:spChg>
        <pc:spChg chg="mod">
          <ac:chgData name="Salem, Hichem" userId="S::hsalem@gencat.cat::a0ba1cb0-a8e4-4ce6-b08a-8ea1d644d261" providerId="AD" clId="Web-{51C15BC1-C111-42C3-8C8E-18BE57BFFCFB}" dt="2020-09-15T20:25:41.773" v="115" actId="14100"/>
          <ac:spMkLst>
            <pc:docMk/>
            <pc:sldMk cId="967035820" sldId="370"/>
            <ac:spMk id="7" creationId="{00000000-0000-0000-0000-000000000000}"/>
          </ac:spMkLst>
        </pc:spChg>
      </pc:sldChg>
      <pc:sldChg chg="del">
        <pc:chgData name="Salem, Hichem" userId="S::hsalem@gencat.cat::a0ba1cb0-a8e4-4ce6-b08a-8ea1d644d261" providerId="AD" clId="Web-{51C15BC1-C111-42C3-8C8E-18BE57BFFCFB}" dt="2020-09-15T20:32:45.006" v="119"/>
        <pc:sldMkLst>
          <pc:docMk/>
          <pc:sldMk cId="1421421134" sldId="372"/>
        </pc:sldMkLst>
      </pc:sldChg>
      <pc:sldChg chg="modSp">
        <pc:chgData name="Salem, Hichem" userId="S::hsalem@gencat.cat::a0ba1cb0-a8e4-4ce6-b08a-8ea1d644d261" providerId="AD" clId="Web-{51C15BC1-C111-42C3-8C8E-18BE57BFFCFB}" dt="2020-09-15T18:57:35.528" v="113"/>
        <pc:sldMkLst>
          <pc:docMk/>
          <pc:sldMk cId="690303727" sldId="373"/>
        </pc:sldMkLst>
        <pc:spChg chg="mod">
          <ac:chgData name="Salem, Hichem" userId="S::hsalem@gencat.cat::a0ba1cb0-a8e4-4ce6-b08a-8ea1d644d261" providerId="AD" clId="Web-{51C15BC1-C111-42C3-8C8E-18BE57BFFCFB}" dt="2020-09-15T18:57:35.528" v="113"/>
          <ac:spMkLst>
            <pc:docMk/>
            <pc:sldMk cId="690303727" sldId="373"/>
            <ac:spMk id="6" creationId="{00000000-0000-0000-0000-000000000000}"/>
          </ac:spMkLst>
        </pc:spChg>
      </pc:sldChg>
      <pc:sldChg chg="modSp">
        <pc:chgData name="Salem, Hichem" userId="S::hsalem@gencat.cat::a0ba1cb0-a8e4-4ce6-b08a-8ea1d644d261" providerId="AD" clId="Web-{51C15BC1-C111-42C3-8C8E-18BE57BFFCFB}" dt="2020-09-15T20:33:01.991" v="120" actId="1076"/>
        <pc:sldMkLst>
          <pc:docMk/>
          <pc:sldMk cId="1164418789" sldId="374"/>
        </pc:sldMkLst>
        <pc:spChg chg="mod">
          <ac:chgData name="Salem, Hichem" userId="S::hsalem@gencat.cat::a0ba1cb0-a8e4-4ce6-b08a-8ea1d644d261" providerId="AD" clId="Web-{51C15BC1-C111-42C3-8C8E-18BE57BFFCFB}" dt="2020-09-15T20:33:01.991" v="120" actId="1076"/>
          <ac:spMkLst>
            <pc:docMk/>
            <pc:sldMk cId="1164418789" sldId="374"/>
            <ac:spMk id="7" creationId="{00000000-0000-0000-0000-000000000000}"/>
          </ac:spMkLst>
        </pc:spChg>
      </pc:sldChg>
      <pc:sldChg chg="modSp">
        <pc:chgData name="Salem, Hichem" userId="S::hsalem@gencat.cat::a0ba1cb0-a8e4-4ce6-b08a-8ea1d644d261" providerId="AD" clId="Web-{51C15BC1-C111-42C3-8C8E-18BE57BFFCFB}" dt="2020-09-15T20:33:23.099" v="124"/>
        <pc:sldMkLst>
          <pc:docMk/>
          <pc:sldMk cId="2355825329" sldId="375"/>
        </pc:sldMkLst>
        <pc:spChg chg="mod">
          <ac:chgData name="Salem, Hichem" userId="S::hsalem@gencat.cat::a0ba1cb0-a8e4-4ce6-b08a-8ea1d644d261" providerId="AD" clId="Web-{51C15BC1-C111-42C3-8C8E-18BE57BFFCFB}" dt="2020-09-15T20:33:23.099" v="124"/>
          <ac:spMkLst>
            <pc:docMk/>
            <pc:sldMk cId="2355825329" sldId="375"/>
            <ac:spMk id="5" creationId="{00000000-0000-0000-0000-000000000000}"/>
          </ac:spMkLst>
        </pc:spChg>
      </pc:sldChg>
      <pc:sldChg chg="modNotes">
        <pc:chgData name="Salem, Hichem" userId="S::hsalem@gencat.cat::a0ba1cb0-a8e4-4ce6-b08a-8ea1d644d261" providerId="AD" clId="Web-{51C15BC1-C111-42C3-8C8E-18BE57BFFCFB}" dt="2020-09-16T00:09:09.385" v="125"/>
        <pc:sldMkLst>
          <pc:docMk/>
          <pc:sldMk cId="2059770602" sldId="378"/>
        </pc:sldMkLst>
      </pc:sldChg>
      <pc:sldChg chg="modNotes">
        <pc:chgData name="Salem, Hichem" userId="S::hsalem@gencat.cat::a0ba1cb0-a8e4-4ce6-b08a-8ea1d644d261" providerId="AD" clId="Web-{51C15BC1-C111-42C3-8C8E-18BE57BFFCFB}" dt="2020-09-16T00:11:39.746" v="129"/>
        <pc:sldMkLst>
          <pc:docMk/>
          <pc:sldMk cId="2935962903" sldId="380"/>
        </pc:sldMkLst>
      </pc:sldChg>
      <pc:sldChg chg="modNotes">
        <pc:chgData name="Salem, Hichem" userId="S::hsalem@gencat.cat::a0ba1cb0-a8e4-4ce6-b08a-8ea1d644d261" providerId="AD" clId="Web-{51C15BC1-C111-42C3-8C8E-18BE57BFFCFB}" dt="2020-09-16T00:14:07.575" v="136"/>
        <pc:sldMkLst>
          <pc:docMk/>
          <pc:sldMk cId="1039536228" sldId="3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CC75808A-D817-304D-9F1A-9CB2FDF3E113}" type="slidenum">
              <a:t>‹N°›</a:t>
            </a:fld>
            <a:endParaRPr lang="en-US"/>
          </a:p>
        </p:txBody>
      </p:sp>
    </p:spTree>
    <p:extLst>
      <p:ext uri="{BB962C8B-B14F-4D97-AF65-F5344CB8AC3E}">
        <p14:creationId xmlns:p14="http://schemas.microsoft.com/office/powerpoint/2010/main" val="1303013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38F9B049-4E1B-BE4E-9637-4AFEA6B8BBEE}" type="datetimeFigureOut">
              <a:t>23/02/2022</a:t>
            </a:fld>
            <a:endParaRPr lang="en-US"/>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AB33B12F-3BF3-DE42-AACD-E2329F0D66EC}" type="slidenum">
              <a:t>‹N°›</a:t>
            </a:fld>
            <a:endParaRPr lang="en-US"/>
          </a:p>
        </p:txBody>
      </p:sp>
    </p:spTree>
    <p:extLst>
      <p:ext uri="{BB962C8B-B14F-4D97-AF65-F5344CB8AC3E}">
        <p14:creationId xmlns:p14="http://schemas.microsoft.com/office/powerpoint/2010/main" val="200237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a:t>
            </a:fld>
            <a:endParaRPr lang="fr-FR"/>
          </a:p>
        </p:txBody>
      </p:sp>
    </p:spTree>
    <p:extLst>
      <p:ext uri="{BB962C8B-B14F-4D97-AF65-F5344CB8AC3E}">
        <p14:creationId xmlns:p14="http://schemas.microsoft.com/office/powerpoint/2010/main" val="727284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10</a:t>
            </a:fld>
            <a:endParaRPr lang="fr-FR"/>
          </a:p>
        </p:txBody>
      </p:sp>
    </p:spTree>
    <p:extLst>
      <p:ext uri="{BB962C8B-B14F-4D97-AF65-F5344CB8AC3E}">
        <p14:creationId xmlns:p14="http://schemas.microsoft.com/office/powerpoint/2010/main" val="3288773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11</a:t>
            </a:fld>
            <a:endParaRPr lang="fr-FR"/>
          </a:p>
        </p:txBody>
      </p:sp>
    </p:spTree>
    <p:extLst>
      <p:ext uri="{BB962C8B-B14F-4D97-AF65-F5344CB8AC3E}">
        <p14:creationId xmlns:p14="http://schemas.microsoft.com/office/powerpoint/2010/main" val="894899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12</a:t>
            </a:fld>
            <a:endParaRPr lang="fr-FR"/>
          </a:p>
        </p:txBody>
      </p:sp>
    </p:spTree>
    <p:extLst>
      <p:ext uri="{BB962C8B-B14F-4D97-AF65-F5344CB8AC3E}">
        <p14:creationId xmlns:p14="http://schemas.microsoft.com/office/powerpoint/2010/main" val="328486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13</a:t>
            </a:fld>
            <a:endParaRPr lang="fr-FR"/>
          </a:p>
        </p:txBody>
      </p:sp>
    </p:spTree>
    <p:extLst>
      <p:ext uri="{BB962C8B-B14F-4D97-AF65-F5344CB8AC3E}">
        <p14:creationId xmlns:p14="http://schemas.microsoft.com/office/powerpoint/2010/main" val="4161830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14</a:t>
            </a:fld>
            <a:endParaRPr lang="fr-FR"/>
          </a:p>
        </p:txBody>
      </p:sp>
    </p:spTree>
    <p:extLst>
      <p:ext uri="{BB962C8B-B14F-4D97-AF65-F5344CB8AC3E}">
        <p14:creationId xmlns:p14="http://schemas.microsoft.com/office/powerpoint/2010/main" val="2364738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15</a:t>
            </a:fld>
            <a:endParaRPr lang="fr-FR"/>
          </a:p>
        </p:txBody>
      </p:sp>
    </p:spTree>
    <p:extLst>
      <p:ext uri="{BB962C8B-B14F-4D97-AF65-F5344CB8AC3E}">
        <p14:creationId xmlns:p14="http://schemas.microsoft.com/office/powerpoint/2010/main" val="1138430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16</a:t>
            </a:fld>
            <a:endParaRPr lang="fr-FR"/>
          </a:p>
        </p:txBody>
      </p:sp>
    </p:spTree>
    <p:extLst>
      <p:ext uri="{BB962C8B-B14F-4D97-AF65-F5344CB8AC3E}">
        <p14:creationId xmlns:p14="http://schemas.microsoft.com/office/powerpoint/2010/main" val="1725830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17</a:t>
            </a:fld>
            <a:endParaRPr lang="fr-FR"/>
          </a:p>
        </p:txBody>
      </p:sp>
    </p:spTree>
    <p:extLst>
      <p:ext uri="{BB962C8B-B14F-4D97-AF65-F5344CB8AC3E}">
        <p14:creationId xmlns:p14="http://schemas.microsoft.com/office/powerpoint/2010/main" val="244061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18</a:t>
            </a:fld>
            <a:endParaRPr lang="fr-FR"/>
          </a:p>
        </p:txBody>
      </p:sp>
    </p:spTree>
    <p:extLst>
      <p:ext uri="{BB962C8B-B14F-4D97-AF65-F5344CB8AC3E}">
        <p14:creationId xmlns:p14="http://schemas.microsoft.com/office/powerpoint/2010/main" val="445371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19</a:t>
            </a:fld>
            <a:endParaRPr lang="fr-FR"/>
          </a:p>
        </p:txBody>
      </p:sp>
    </p:spTree>
    <p:extLst>
      <p:ext uri="{BB962C8B-B14F-4D97-AF65-F5344CB8AC3E}">
        <p14:creationId xmlns:p14="http://schemas.microsoft.com/office/powerpoint/2010/main" val="354262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a:t>
            </a:fld>
            <a:endParaRPr lang="fr-FR"/>
          </a:p>
        </p:txBody>
      </p:sp>
    </p:spTree>
    <p:extLst>
      <p:ext uri="{BB962C8B-B14F-4D97-AF65-F5344CB8AC3E}">
        <p14:creationId xmlns:p14="http://schemas.microsoft.com/office/powerpoint/2010/main" val="4180956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20</a:t>
            </a:fld>
            <a:endParaRPr lang="fr-FR"/>
          </a:p>
        </p:txBody>
      </p:sp>
    </p:spTree>
    <p:extLst>
      <p:ext uri="{BB962C8B-B14F-4D97-AF65-F5344CB8AC3E}">
        <p14:creationId xmlns:p14="http://schemas.microsoft.com/office/powerpoint/2010/main" val="367836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21</a:t>
            </a:fld>
            <a:endParaRPr lang="fr-FR"/>
          </a:p>
        </p:txBody>
      </p:sp>
    </p:spTree>
    <p:extLst>
      <p:ext uri="{BB962C8B-B14F-4D97-AF65-F5344CB8AC3E}">
        <p14:creationId xmlns:p14="http://schemas.microsoft.com/office/powerpoint/2010/main" val="3915591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22</a:t>
            </a:fld>
            <a:endParaRPr lang="fr-FR"/>
          </a:p>
        </p:txBody>
      </p:sp>
    </p:spTree>
    <p:extLst>
      <p:ext uri="{BB962C8B-B14F-4D97-AF65-F5344CB8AC3E}">
        <p14:creationId xmlns:p14="http://schemas.microsoft.com/office/powerpoint/2010/main" val="803690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23</a:t>
            </a:fld>
            <a:endParaRPr lang="fr-FR"/>
          </a:p>
        </p:txBody>
      </p:sp>
    </p:spTree>
    <p:extLst>
      <p:ext uri="{BB962C8B-B14F-4D97-AF65-F5344CB8AC3E}">
        <p14:creationId xmlns:p14="http://schemas.microsoft.com/office/powerpoint/2010/main" val="622142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24</a:t>
            </a:fld>
            <a:endParaRPr lang="fr-FR"/>
          </a:p>
        </p:txBody>
      </p:sp>
    </p:spTree>
    <p:extLst>
      <p:ext uri="{BB962C8B-B14F-4D97-AF65-F5344CB8AC3E}">
        <p14:creationId xmlns:p14="http://schemas.microsoft.com/office/powerpoint/2010/main" val="1431227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25</a:t>
            </a:fld>
            <a:endParaRPr lang="fr-FR"/>
          </a:p>
        </p:txBody>
      </p:sp>
    </p:spTree>
    <p:extLst>
      <p:ext uri="{BB962C8B-B14F-4D97-AF65-F5344CB8AC3E}">
        <p14:creationId xmlns:p14="http://schemas.microsoft.com/office/powerpoint/2010/main" val="3508733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26</a:t>
            </a:fld>
            <a:endParaRPr lang="fr-FR"/>
          </a:p>
        </p:txBody>
      </p:sp>
    </p:spTree>
    <p:extLst>
      <p:ext uri="{BB962C8B-B14F-4D97-AF65-F5344CB8AC3E}">
        <p14:creationId xmlns:p14="http://schemas.microsoft.com/office/powerpoint/2010/main" val="1173223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27</a:t>
            </a:fld>
            <a:endParaRPr lang="fr-FR"/>
          </a:p>
        </p:txBody>
      </p:sp>
    </p:spTree>
    <p:extLst>
      <p:ext uri="{BB962C8B-B14F-4D97-AF65-F5344CB8AC3E}">
        <p14:creationId xmlns:p14="http://schemas.microsoft.com/office/powerpoint/2010/main" val="4222903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28</a:t>
            </a:fld>
            <a:endParaRPr lang="fr-FR"/>
          </a:p>
        </p:txBody>
      </p:sp>
    </p:spTree>
    <p:extLst>
      <p:ext uri="{BB962C8B-B14F-4D97-AF65-F5344CB8AC3E}">
        <p14:creationId xmlns:p14="http://schemas.microsoft.com/office/powerpoint/2010/main" val="455206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29</a:t>
            </a:fld>
            <a:endParaRPr lang="fr-FR"/>
          </a:p>
        </p:txBody>
      </p:sp>
    </p:spTree>
    <p:extLst>
      <p:ext uri="{BB962C8B-B14F-4D97-AF65-F5344CB8AC3E}">
        <p14:creationId xmlns:p14="http://schemas.microsoft.com/office/powerpoint/2010/main" val="384315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a:t>
            </a:fld>
            <a:endParaRPr lang="fr-FR"/>
          </a:p>
        </p:txBody>
      </p:sp>
    </p:spTree>
    <p:extLst>
      <p:ext uri="{BB962C8B-B14F-4D97-AF65-F5344CB8AC3E}">
        <p14:creationId xmlns:p14="http://schemas.microsoft.com/office/powerpoint/2010/main" val="3614725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30</a:t>
            </a:fld>
            <a:endParaRPr lang="ca-ES"/>
          </a:p>
        </p:txBody>
      </p:sp>
    </p:spTree>
    <p:extLst>
      <p:ext uri="{BB962C8B-B14F-4D97-AF65-F5344CB8AC3E}">
        <p14:creationId xmlns:p14="http://schemas.microsoft.com/office/powerpoint/2010/main" val="1443432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31</a:t>
            </a:fld>
            <a:endParaRPr lang="ca-ES"/>
          </a:p>
        </p:txBody>
      </p:sp>
    </p:spTree>
    <p:extLst>
      <p:ext uri="{BB962C8B-B14F-4D97-AF65-F5344CB8AC3E}">
        <p14:creationId xmlns:p14="http://schemas.microsoft.com/office/powerpoint/2010/main" val="4209560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32</a:t>
            </a:fld>
            <a:endParaRPr lang="ca-ES"/>
          </a:p>
        </p:txBody>
      </p:sp>
    </p:spTree>
    <p:extLst>
      <p:ext uri="{BB962C8B-B14F-4D97-AF65-F5344CB8AC3E}">
        <p14:creationId xmlns:p14="http://schemas.microsoft.com/office/powerpoint/2010/main" val="1128445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33</a:t>
            </a:fld>
            <a:endParaRPr lang="ca-ES"/>
          </a:p>
        </p:txBody>
      </p:sp>
    </p:spTree>
    <p:extLst>
      <p:ext uri="{BB962C8B-B14F-4D97-AF65-F5344CB8AC3E}">
        <p14:creationId xmlns:p14="http://schemas.microsoft.com/office/powerpoint/2010/main" val="3147915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0">
              <a:buFontTx/>
              <a:buNone/>
            </a:pPr>
            <a:endParaRPr lang="en-US"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34</a:t>
            </a:fld>
            <a:endParaRPr lang="fr-FR"/>
          </a:p>
        </p:txBody>
      </p:sp>
    </p:spTree>
    <p:extLst>
      <p:ext uri="{BB962C8B-B14F-4D97-AF65-F5344CB8AC3E}">
        <p14:creationId xmlns:p14="http://schemas.microsoft.com/office/powerpoint/2010/main" val="2628510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35</a:t>
            </a:fld>
            <a:endParaRPr lang="fr-FR"/>
          </a:p>
        </p:txBody>
      </p:sp>
    </p:spTree>
    <p:extLst>
      <p:ext uri="{BB962C8B-B14F-4D97-AF65-F5344CB8AC3E}">
        <p14:creationId xmlns:p14="http://schemas.microsoft.com/office/powerpoint/2010/main" val="3080376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36</a:t>
            </a:fld>
            <a:endParaRPr lang="fr-FR"/>
          </a:p>
        </p:txBody>
      </p:sp>
    </p:spTree>
    <p:extLst>
      <p:ext uri="{BB962C8B-B14F-4D97-AF65-F5344CB8AC3E}">
        <p14:creationId xmlns:p14="http://schemas.microsoft.com/office/powerpoint/2010/main" val="4071915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37</a:t>
            </a:fld>
            <a:endParaRPr lang="fr-FR"/>
          </a:p>
        </p:txBody>
      </p:sp>
    </p:spTree>
    <p:extLst>
      <p:ext uri="{BB962C8B-B14F-4D97-AF65-F5344CB8AC3E}">
        <p14:creationId xmlns:p14="http://schemas.microsoft.com/office/powerpoint/2010/main" val="4185056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38</a:t>
            </a:fld>
            <a:endParaRPr lang="fr-FR"/>
          </a:p>
        </p:txBody>
      </p:sp>
    </p:spTree>
    <p:extLst>
      <p:ext uri="{BB962C8B-B14F-4D97-AF65-F5344CB8AC3E}">
        <p14:creationId xmlns:p14="http://schemas.microsoft.com/office/powerpoint/2010/main" val="2677848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39</a:t>
            </a:fld>
            <a:endParaRPr lang="fr-FR"/>
          </a:p>
        </p:txBody>
      </p:sp>
    </p:spTree>
    <p:extLst>
      <p:ext uri="{BB962C8B-B14F-4D97-AF65-F5344CB8AC3E}">
        <p14:creationId xmlns:p14="http://schemas.microsoft.com/office/powerpoint/2010/main" val="219696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4</a:t>
            </a:fld>
            <a:endParaRPr lang="fr-FR"/>
          </a:p>
        </p:txBody>
      </p:sp>
    </p:spTree>
    <p:extLst>
      <p:ext uri="{BB962C8B-B14F-4D97-AF65-F5344CB8AC3E}">
        <p14:creationId xmlns:p14="http://schemas.microsoft.com/office/powerpoint/2010/main" val="3931432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40</a:t>
            </a:fld>
            <a:endParaRPr lang="fr-FR"/>
          </a:p>
        </p:txBody>
      </p:sp>
    </p:spTree>
    <p:extLst>
      <p:ext uri="{BB962C8B-B14F-4D97-AF65-F5344CB8AC3E}">
        <p14:creationId xmlns:p14="http://schemas.microsoft.com/office/powerpoint/2010/main" val="3890208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41</a:t>
            </a:fld>
            <a:endParaRPr lang="fr-FR"/>
          </a:p>
        </p:txBody>
      </p:sp>
    </p:spTree>
    <p:extLst>
      <p:ext uri="{BB962C8B-B14F-4D97-AF65-F5344CB8AC3E}">
        <p14:creationId xmlns:p14="http://schemas.microsoft.com/office/powerpoint/2010/main" val="1823046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42</a:t>
            </a:fld>
            <a:endParaRPr lang="fr-FR"/>
          </a:p>
        </p:txBody>
      </p:sp>
    </p:spTree>
    <p:extLst>
      <p:ext uri="{BB962C8B-B14F-4D97-AF65-F5344CB8AC3E}">
        <p14:creationId xmlns:p14="http://schemas.microsoft.com/office/powerpoint/2010/main" val="34645384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43</a:t>
            </a:fld>
            <a:endParaRPr lang="fr-FR"/>
          </a:p>
        </p:txBody>
      </p:sp>
    </p:spTree>
    <p:extLst>
      <p:ext uri="{BB962C8B-B14F-4D97-AF65-F5344CB8AC3E}">
        <p14:creationId xmlns:p14="http://schemas.microsoft.com/office/powerpoint/2010/main" val="3861866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44</a:t>
            </a:fld>
            <a:endParaRPr lang="fr-FR"/>
          </a:p>
        </p:txBody>
      </p:sp>
    </p:spTree>
    <p:extLst>
      <p:ext uri="{BB962C8B-B14F-4D97-AF65-F5344CB8AC3E}">
        <p14:creationId xmlns:p14="http://schemas.microsoft.com/office/powerpoint/2010/main" val="3074462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45</a:t>
            </a:fld>
            <a:endParaRPr lang="fr-FR"/>
          </a:p>
        </p:txBody>
      </p:sp>
    </p:spTree>
    <p:extLst>
      <p:ext uri="{BB962C8B-B14F-4D97-AF65-F5344CB8AC3E}">
        <p14:creationId xmlns:p14="http://schemas.microsoft.com/office/powerpoint/2010/main" val="3822153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46</a:t>
            </a:fld>
            <a:endParaRPr lang="fr-FR"/>
          </a:p>
        </p:txBody>
      </p:sp>
    </p:spTree>
    <p:extLst>
      <p:ext uri="{BB962C8B-B14F-4D97-AF65-F5344CB8AC3E}">
        <p14:creationId xmlns:p14="http://schemas.microsoft.com/office/powerpoint/2010/main" val="2131128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47</a:t>
            </a:fld>
            <a:endParaRPr lang="ca-ES"/>
          </a:p>
        </p:txBody>
      </p:sp>
    </p:spTree>
    <p:extLst>
      <p:ext uri="{BB962C8B-B14F-4D97-AF65-F5344CB8AC3E}">
        <p14:creationId xmlns:p14="http://schemas.microsoft.com/office/powerpoint/2010/main" val="310019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5</a:t>
            </a:fld>
            <a:endParaRPr lang="fr-FR"/>
          </a:p>
        </p:txBody>
      </p:sp>
    </p:spTree>
    <p:extLst>
      <p:ext uri="{BB962C8B-B14F-4D97-AF65-F5344CB8AC3E}">
        <p14:creationId xmlns:p14="http://schemas.microsoft.com/office/powerpoint/2010/main" val="35481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6</a:t>
            </a:fld>
            <a:endParaRPr lang="fr-FR"/>
          </a:p>
        </p:txBody>
      </p:sp>
    </p:spTree>
    <p:extLst>
      <p:ext uri="{BB962C8B-B14F-4D97-AF65-F5344CB8AC3E}">
        <p14:creationId xmlns:p14="http://schemas.microsoft.com/office/powerpoint/2010/main" val="3562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7</a:t>
            </a:fld>
            <a:endParaRPr lang="fr-FR"/>
          </a:p>
        </p:txBody>
      </p:sp>
    </p:spTree>
    <p:extLst>
      <p:ext uri="{BB962C8B-B14F-4D97-AF65-F5344CB8AC3E}">
        <p14:creationId xmlns:p14="http://schemas.microsoft.com/office/powerpoint/2010/main" val="2014088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8</a:t>
            </a:fld>
            <a:endParaRPr lang="fr-FR"/>
          </a:p>
        </p:txBody>
      </p:sp>
    </p:spTree>
    <p:extLst>
      <p:ext uri="{BB962C8B-B14F-4D97-AF65-F5344CB8AC3E}">
        <p14:creationId xmlns:p14="http://schemas.microsoft.com/office/powerpoint/2010/main" val="47695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9</a:t>
            </a:fld>
            <a:endParaRPr lang="fr-FR"/>
          </a:p>
        </p:txBody>
      </p:sp>
    </p:spTree>
    <p:extLst>
      <p:ext uri="{BB962C8B-B14F-4D97-AF65-F5344CB8AC3E}">
        <p14:creationId xmlns:p14="http://schemas.microsoft.com/office/powerpoint/2010/main" val="2779359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Title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258963" y="5515178"/>
            <a:ext cx="3849687" cy="471736"/>
          </a:xfrm>
          <a:prstGeom prst="rect">
            <a:avLst/>
          </a:prstGeom>
        </p:spPr>
        <p:txBody>
          <a:bodyPr lIns="0" tIns="0" rIns="0" bIns="0"/>
          <a:lstStyle>
            <a:lvl1pPr marL="0" indent="0" algn="l">
              <a:buNone/>
              <a:defRPr sz="1800" b="0" i="0" baseline="0">
                <a:solidFill>
                  <a:schemeClr val="bg1"/>
                </a:solidFill>
                <a:latin typeface="Arial" charset="0"/>
                <a:ea typeface="Arial" charset="0"/>
                <a:cs typeface="Arial" charset="0"/>
              </a:defRPr>
            </a:lvl1pPr>
          </a:lstStyle>
          <a:p>
            <a:pPr lvl="0"/>
            <a:r>
              <a:rPr lang="en-US" sz="1800"/>
              <a:t>Name of speaker, email or any other additional information</a:t>
            </a:r>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3"/>
          <p:cNvSpPr>
            <a:spLocks noGrp="1"/>
          </p:cNvSpPr>
          <p:nvPr>
            <p:ph type="body" sz="quarter" idx="14" hasCustomPrompt="1"/>
          </p:nvPr>
        </p:nvSpPr>
        <p:spPr>
          <a:xfrm>
            <a:off x="239713" y="322383"/>
            <a:ext cx="6770687" cy="608060"/>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Title of presentation</a:t>
            </a:r>
          </a:p>
        </p:txBody>
      </p:sp>
      <p:cxnSp>
        <p:nvCxnSpPr>
          <p:cNvPr id="9" name="Straight Connector 8"/>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1A2213-6C6F-894C-AC74-8F61900F0D62}"/>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4CBAC9-D8DC-9D41-B6A7-4538146FB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3" name="Picture 12">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82076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opening page">
    <p:bg>
      <p:bgPr>
        <a:solidFill>
          <a:srgbClr val="579DD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5" y="511555"/>
            <a:ext cx="6770687" cy="860425"/>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Section Opening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3012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quote page_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475033"/>
          </a:xfrm>
          <a:prstGeom prst="rect">
            <a:avLst/>
          </a:prstGeom>
        </p:spPr>
        <p:txBody>
          <a:bodyPr lIns="0" tIns="0" rIns="0" bIns="0"/>
          <a:lstStyle>
            <a:lvl1pPr marL="0" indent="0" algn="ctr">
              <a:lnSpc>
                <a:spcPts val="3360"/>
              </a:lnSpc>
              <a:spcBef>
                <a:spcPts val="0"/>
              </a:spcBef>
              <a:buNone/>
              <a:defRPr sz="2800" b="0" i="0" baseline="0">
                <a:solidFill>
                  <a:schemeClr val="bg1"/>
                </a:solidFill>
                <a:latin typeface="Times New Roman" charset="0"/>
                <a:ea typeface="Times New Roman" charset="0"/>
                <a:cs typeface="Times New Roman" charset="0"/>
              </a:defRPr>
            </a:lvl1pPr>
          </a:lstStyle>
          <a:p>
            <a:pPr lvl="0"/>
            <a:r>
              <a:rPr lang="en-US" dirty="0"/>
              <a:t>Enter here a quote or important message.</a:t>
            </a:r>
          </a:p>
        </p:txBody>
      </p:sp>
      <p:sp>
        <p:nvSpPr>
          <p:cNvPr id="2" name="Rectangle 1">
            <a:extLst>
              <a:ext uri="{FF2B5EF4-FFF2-40B4-BE49-F238E27FC236}">
                <a16:creationId xmlns:a16="http://schemas.microsoft.com/office/drawing/2014/main" id="{D540A14E-26D3-D54C-B8A9-A7F9D84F6410}"/>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1C34612-8B49-AD49-8B1B-06DECF97E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2" name="Picture 11">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93809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quote page_option2">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370759"/>
          </a:xfrm>
          <a:prstGeom prst="rect">
            <a:avLst/>
          </a:prstGeom>
        </p:spPr>
        <p:txBody>
          <a:bodyPr lIns="0" tIns="0" rIns="0" bIns="0"/>
          <a:lstStyle>
            <a:lvl1pPr marL="0" indent="0" algn="ctr">
              <a:lnSpc>
                <a:spcPts val="3360"/>
              </a:lnSpc>
              <a:spcBef>
                <a:spcPts val="0"/>
              </a:spcBef>
              <a:buNone/>
              <a:defRPr sz="2800" b="0" i="0" baseline="0">
                <a:solidFill>
                  <a:srgbClr val="579DDB"/>
                </a:solidFill>
                <a:latin typeface="Times New Roman" charset="0"/>
                <a:ea typeface="Times New Roman" charset="0"/>
                <a:cs typeface="Times New Roman" charset="0"/>
              </a:defRPr>
            </a:lvl1pPr>
          </a:lstStyle>
          <a:p>
            <a:pPr lvl="0"/>
            <a:r>
              <a:rPr lang="en-US" dirty="0"/>
              <a:t>Enter here a quote or important message.</a:t>
            </a:r>
          </a:p>
        </p:txBody>
      </p:sp>
      <p:sp>
        <p:nvSpPr>
          <p:cNvPr id="14"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6"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7"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18" name="Straight Connector 1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1" name="Picture 10">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9415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sp>
        <p:nvSpPr>
          <p:cNvPr id="4" name="Text Placeholder 3"/>
          <p:cNvSpPr>
            <a:spLocks noGrp="1"/>
          </p:cNvSpPr>
          <p:nvPr>
            <p:ph type="body" sz="quarter" idx="15"/>
          </p:nvPr>
        </p:nvSpPr>
        <p:spPr>
          <a:xfrm>
            <a:off x="4355432" y="676189"/>
            <a:ext cx="7539706" cy="5251369"/>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a:latin typeface="Arial" charset="0"/>
                <a:ea typeface="Arial" charset="0"/>
                <a:cs typeface="Arial"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lvl="0"/>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4" name="Picture 13">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15678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and imag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247649" y="1969032"/>
            <a:ext cx="4548939" cy="4072995"/>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dirty="0"/>
              <a:t>Information about the page</a:t>
            </a:r>
          </a:p>
          <a:p>
            <a:pPr lvl="0"/>
            <a:r>
              <a:rPr lang="en-US" dirty="0"/>
              <a:t>Paragraph text</a:t>
            </a:r>
          </a:p>
        </p:txBody>
      </p:sp>
      <p:sp>
        <p:nvSpPr>
          <p:cNvPr id="5" name="Picture Placeholder 4"/>
          <p:cNvSpPr>
            <a:spLocks noGrp="1"/>
          </p:cNvSpPr>
          <p:nvPr>
            <p:ph type="pic" sz="quarter" idx="16" hasCustomPrompt="1"/>
          </p:nvPr>
        </p:nvSpPr>
        <p:spPr>
          <a:xfrm>
            <a:off x="5021180" y="511175"/>
            <a:ext cx="6873958" cy="5592763"/>
          </a:xfrm>
          <a:prstGeom prst="rect">
            <a:avLst/>
          </a:prstGeom>
        </p:spPr>
        <p:txBody>
          <a:bodyPr/>
          <a:lstStyle>
            <a:lvl1pPr marL="0" indent="0">
              <a:buNone/>
              <a:defRPr sz="1400" b="0" i="0">
                <a:latin typeface="Arial" charset="0"/>
                <a:ea typeface="Arial" charset="0"/>
                <a:cs typeface="Arial" charset="0"/>
              </a:defRPr>
            </a:lvl1pPr>
          </a:lstStyle>
          <a:p>
            <a:r>
              <a:rPr lang="en-US" dirty="0"/>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6" name="Picture 15">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04168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Series of image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6105840" y="624351"/>
            <a:ext cx="5789297" cy="1001049"/>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a:t>Add any descriptive texts here</a:t>
            </a:r>
          </a:p>
        </p:txBody>
      </p:sp>
      <p:sp>
        <p:nvSpPr>
          <p:cNvPr id="5" name="Picture Placeholder 4"/>
          <p:cNvSpPr>
            <a:spLocks noGrp="1"/>
          </p:cNvSpPr>
          <p:nvPr>
            <p:ph type="pic" sz="quarter" idx="16" hasCustomPrompt="1"/>
          </p:nvPr>
        </p:nvSpPr>
        <p:spPr>
          <a:xfrm>
            <a:off x="24818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dirty="0"/>
              <a:t>Page Title</a:t>
            </a:r>
          </a:p>
        </p:txBody>
      </p:sp>
      <p:sp>
        <p:nvSpPr>
          <p:cNvPr id="23" name="Picture Placeholder 4"/>
          <p:cNvSpPr>
            <a:spLocks noGrp="1"/>
          </p:cNvSpPr>
          <p:nvPr>
            <p:ph type="pic" sz="quarter" idx="17" hasCustomPrompt="1"/>
          </p:nvPr>
        </p:nvSpPr>
        <p:spPr>
          <a:xfrm>
            <a:off x="317701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4" name="Picture Placeholder 4"/>
          <p:cNvSpPr>
            <a:spLocks noGrp="1"/>
          </p:cNvSpPr>
          <p:nvPr>
            <p:ph type="pic" sz="quarter" idx="18" hasCustomPrompt="1"/>
          </p:nvPr>
        </p:nvSpPr>
        <p:spPr>
          <a:xfrm>
            <a:off x="610584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5" name="Picture Placeholder 4"/>
          <p:cNvSpPr>
            <a:spLocks noGrp="1"/>
          </p:cNvSpPr>
          <p:nvPr>
            <p:ph type="pic" sz="quarter" idx="19" hasCustomPrompt="1"/>
          </p:nvPr>
        </p:nvSpPr>
        <p:spPr>
          <a:xfrm>
            <a:off x="9036107"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6" name="Text Placeholder 2"/>
          <p:cNvSpPr>
            <a:spLocks noGrp="1"/>
          </p:cNvSpPr>
          <p:nvPr>
            <p:ph type="body" sz="quarter" idx="20" hasCustomPrompt="1"/>
          </p:nvPr>
        </p:nvSpPr>
        <p:spPr>
          <a:xfrm>
            <a:off x="24818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1" name="Text Placeholder 2"/>
          <p:cNvSpPr>
            <a:spLocks noGrp="1"/>
          </p:cNvSpPr>
          <p:nvPr>
            <p:ph type="body" sz="quarter" idx="21" hasCustomPrompt="1"/>
          </p:nvPr>
        </p:nvSpPr>
        <p:spPr>
          <a:xfrm>
            <a:off x="3177011"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2" name="Text Placeholder 2"/>
          <p:cNvSpPr>
            <a:spLocks noGrp="1"/>
          </p:cNvSpPr>
          <p:nvPr>
            <p:ph type="body" sz="quarter" idx="22" hasCustomPrompt="1"/>
          </p:nvPr>
        </p:nvSpPr>
        <p:spPr>
          <a:xfrm>
            <a:off x="610584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3" name="Text Placeholder 2"/>
          <p:cNvSpPr>
            <a:spLocks noGrp="1"/>
          </p:cNvSpPr>
          <p:nvPr>
            <p:ph type="body" sz="quarter" idx="23" hasCustomPrompt="1"/>
          </p:nvPr>
        </p:nvSpPr>
        <p:spPr>
          <a:xfrm>
            <a:off x="9036106"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pic>
        <p:nvPicPr>
          <p:cNvPr id="20" name="Picture 19">
            <a:extLst>
              <a:ext uri="{FF2B5EF4-FFF2-40B4-BE49-F238E27FC236}">
                <a16:creationId xmlns:a16="http://schemas.microsoft.com/office/drawing/2014/main" id="{CD7BCD95-409A-9941-B69A-0B5C6C801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9" name="Picture 18">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88754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 disclaimer">
    <p:bg>
      <p:bgPr>
        <a:solidFill>
          <a:srgbClr val="579DDB"/>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41B44D-C628-864D-B09D-9766AACB298E}"/>
              </a:ext>
            </a:extLst>
          </p:cNvPr>
          <p:cNvSpPr txBox="1"/>
          <p:nvPr userDrawn="1"/>
        </p:nvSpPr>
        <p:spPr>
          <a:xfrm>
            <a:off x="2916456" y="2809457"/>
            <a:ext cx="6477801" cy="784830"/>
          </a:xfrm>
          <a:prstGeom prst="rect">
            <a:avLst/>
          </a:prstGeom>
          <a:noFill/>
        </p:spPr>
        <p:txBody>
          <a:bodyPr wrap="square" rtlCol="0">
            <a:spAutoFit/>
          </a:bodyPr>
          <a:lstStyle/>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This presentation was produced with the financial support of the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European Union. Its contents are the sole responsibility of </a:t>
            </a:r>
            <a:r>
              <a:rPr lang="en-GB" sz="1500" b="0" i="0" kern="1200" dirty="0" err="1">
                <a:solidFill>
                  <a:schemeClr val="bg1"/>
                </a:solidFill>
                <a:effectLst/>
                <a:latin typeface="Arial" panose="020B0604020202020204" pitchFamily="34" charset="0"/>
                <a:ea typeface="+mn-ea"/>
                <a:cs typeface="Arial" panose="020B0604020202020204" pitchFamily="34" charset="0"/>
              </a:rPr>
              <a:t>SwitchMed</a:t>
            </a:r>
            <a:r>
              <a:rPr lang="en-GB" sz="1500" b="0" i="0" kern="1200" dirty="0">
                <a:solidFill>
                  <a:schemeClr val="bg1"/>
                </a:solidFill>
                <a:effectLst/>
                <a:latin typeface="Arial" panose="020B0604020202020204" pitchFamily="34" charset="0"/>
                <a:ea typeface="+mn-ea"/>
                <a:cs typeface="Arial" panose="020B0604020202020204" pitchFamily="34" charset="0"/>
              </a:rPr>
              <a:t>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and do not necessarily reflect the views of the European Union. </a:t>
            </a:r>
            <a:r>
              <a:rPr lang="en-GB" sz="1500" b="0" i="0" dirty="0">
                <a:solidFill>
                  <a:schemeClr val="bg1"/>
                </a:solidFill>
                <a:effectLst/>
                <a:latin typeface="Arial" panose="020B0604020202020204" pitchFamily="34" charset="0"/>
                <a:cs typeface="Arial" panose="020B0604020202020204" pitchFamily="34" charset="0"/>
              </a:rPr>
              <a:t> </a:t>
            </a:r>
            <a:endParaRPr lang="en-US" sz="1500" b="0" i="0" u="none" strike="noStrike" kern="1200" baseline="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F6EE1EB-FD85-364B-8736-A1C04CCC7CF1}"/>
              </a:ext>
            </a:extLst>
          </p:cNvPr>
          <p:cNvSpPr txBox="1"/>
          <p:nvPr userDrawn="1"/>
        </p:nvSpPr>
        <p:spPr>
          <a:xfrm>
            <a:off x="2916456" y="380967"/>
            <a:ext cx="2208011" cy="2169825"/>
          </a:xfrm>
          <a:prstGeom prst="rect">
            <a:avLst/>
          </a:prstGeom>
          <a:noFill/>
        </p:spPr>
        <p:txBody>
          <a:bodyPr wrap="square" rtlCol="0">
            <a:spAutoFit/>
          </a:bodyPr>
          <a:lstStyle/>
          <a:p>
            <a:pPr lvl="0"/>
            <a:r>
              <a:rPr lang="en-US" sz="1500" b="0" i="0" dirty="0" err="1">
                <a:solidFill>
                  <a:schemeClr val="bg1"/>
                </a:solidFill>
                <a:latin typeface="Arial" panose="020B0604020202020204" pitchFamily="34" charset="0"/>
                <a:cs typeface="Arial" panose="020B0604020202020204" pitchFamily="34" charset="0"/>
              </a:rPr>
              <a:t>www.switchmed.eu</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Facebook</a:t>
            </a:r>
          </a:p>
          <a:p>
            <a:pPr lvl="0"/>
            <a:r>
              <a:rPr lang="en-US" sz="1500" b="0" i="0" dirty="0" err="1">
                <a:solidFill>
                  <a:schemeClr val="bg1"/>
                </a:solidFill>
                <a:latin typeface="Arial" panose="020B0604020202020204" pitchFamily="34" charset="0"/>
                <a:cs typeface="Arial" panose="020B0604020202020204" pitchFamily="34" charset="0"/>
              </a:rPr>
              <a:t>Youtube</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err="1">
                <a:solidFill>
                  <a:schemeClr val="bg1"/>
                </a:solidFill>
                <a:latin typeface="Arial" panose="020B0604020202020204" pitchFamily="34" charset="0"/>
                <a:cs typeface="Arial" panose="020B0604020202020204" pitchFamily="34" charset="0"/>
              </a:rPr>
              <a:t>Linkedin</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Twitter</a:t>
            </a:r>
          </a:p>
          <a:p>
            <a:pPr lvl="0"/>
            <a:r>
              <a:rPr lang="en-US" sz="1500" b="0" i="0" dirty="0">
                <a:solidFill>
                  <a:schemeClr val="bg1"/>
                </a:solidFill>
                <a:latin typeface="Arial" panose="020B0604020202020204" pitchFamily="34" charset="0"/>
                <a:cs typeface="Arial" panose="020B0604020202020204" pitchFamily="34" charset="0"/>
              </a:rPr>
              <a:t>Flickr</a:t>
            </a:r>
          </a:p>
          <a:p>
            <a:pPr lvl="0"/>
            <a:r>
              <a:rPr lang="en-US" sz="1500" b="0" i="0" dirty="0">
                <a:solidFill>
                  <a:schemeClr val="bg1"/>
                </a:solidFill>
                <a:latin typeface="Arial" panose="020B0604020202020204" pitchFamily="34" charset="0"/>
                <a:cs typeface="Arial" panose="020B0604020202020204" pitchFamily="34" charset="0"/>
              </a:rPr>
              <a:t>Instagram</a:t>
            </a:r>
          </a:p>
          <a:p>
            <a:pPr lvl="0"/>
            <a:endParaRPr lang="en-US" sz="1500" b="0" i="0" dirty="0">
              <a:solidFill>
                <a:schemeClr val="bg1"/>
              </a:solidFill>
              <a:latin typeface="Arial" panose="020B0604020202020204" pitchFamily="34" charset="0"/>
              <a:cs typeface="Arial" panose="020B0604020202020204" pitchFamily="34" charset="0"/>
            </a:endParaRPr>
          </a:p>
          <a:p>
            <a:pPr lvl="0"/>
            <a:endParaRPr lang="en-US" sz="1500" b="0" i="0"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11E75BA-CCDA-8D4F-8BF3-8BE33F6D50C8}"/>
              </a:ext>
            </a:extLst>
          </p:cNvPr>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0EADBD-5615-904A-A578-DC490940973D}"/>
              </a:ext>
            </a:extLst>
          </p:cNvPr>
          <p:cNvSpPr txBox="1"/>
          <p:nvPr userDrawn="1"/>
        </p:nvSpPr>
        <p:spPr>
          <a:xfrm>
            <a:off x="154005" y="380967"/>
            <a:ext cx="2208011" cy="323165"/>
          </a:xfrm>
          <a:prstGeom prst="rect">
            <a:avLst/>
          </a:prstGeom>
          <a:noFill/>
        </p:spPr>
        <p:txBody>
          <a:bodyPr wrap="square" rtlCol="0">
            <a:spAutoFit/>
          </a:bodyPr>
          <a:lstStyle/>
          <a:p>
            <a:pPr lvl="0"/>
            <a:r>
              <a:rPr lang="en-US" sz="1500" b="0" i="0" dirty="0">
                <a:solidFill>
                  <a:schemeClr val="bg1"/>
                </a:solidFill>
                <a:latin typeface="Arial" panose="020B0604020202020204" pitchFamily="34" charset="0"/>
                <a:cs typeface="Arial" panose="020B0604020202020204" pitchFamily="34" charset="0"/>
              </a:rPr>
              <a:t>Please visit us at: </a:t>
            </a:r>
          </a:p>
        </p:txBody>
      </p:sp>
      <p:cxnSp>
        <p:nvCxnSpPr>
          <p:cNvPr id="11" name="Straight Connector 10">
            <a:extLst>
              <a:ext uri="{FF2B5EF4-FFF2-40B4-BE49-F238E27FC236}">
                <a16:creationId xmlns:a16="http://schemas.microsoft.com/office/drawing/2014/main" id="{941BA84C-160F-BA45-839D-6A8055DD34E4}"/>
              </a:ext>
            </a:extLst>
          </p:cNvPr>
          <p:cNvCxnSpPr/>
          <p:nvPr userDrawn="1"/>
        </p:nvCxnSpPr>
        <p:spPr>
          <a:xfrm>
            <a:off x="239485" y="2681222"/>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282296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8. End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28" name="Straight Connector 27"/>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39485" y="6176963"/>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F7242D-F66B-9742-B122-73FB9CBE80BB}"/>
              </a:ext>
            </a:extLst>
          </p:cNvPr>
          <p:cNvSpPr txBox="1"/>
          <p:nvPr userDrawn="1"/>
        </p:nvSpPr>
        <p:spPr>
          <a:xfrm>
            <a:off x="158602" y="211676"/>
            <a:ext cx="5695788" cy="938719"/>
          </a:xfrm>
          <a:prstGeom prst="rect">
            <a:avLst/>
          </a:prstGeom>
          <a:noFill/>
        </p:spPr>
        <p:txBody>
          <a:bodyPr wrap="square" rtlCol="0">
            <a:spAutoFit/>
          </a:bodyPr>
          <a:lstStyle/>
          <a:p>
            <a:r>
              <a:rPr lang="en-US" sz="5500" b="0" i="0" dirty="0">
                <a:solidFill>
                  <a:schemeClr val="bg1"/>
                </a:solidFill>
                <a:latin typeface="Times New Roman" panose="02020603050405020304" pitchFamily="18" charset="0"/>
                <a:cs typeface="Times New Roman" panose="02020603050405020304" pitchFamily="18" charset="0"/>
              </a:rPr>
              <a:t>Thank you</a:t>
            </a:r>
          </a:p>
        </p:txBody>
      </p:sp>
      <p:sp>
        <p:nvSpPr>
          <p:cNvPr id="3" name="TextBox 2">
            <a:extLst>
              <a:ext uri="{FF2B5EF4-FFF2-40B4-BE49-F238E27FC236}">
                <a16:creationId xmlns:a16="http://schemas.microsoft.com/office/drawing/2014/main" id="{69256770-0FB1-0249-A4BE-4CCFA7CF269E}"/>
              </a:ext>
            </a:extLst>
          </p:cNvPr>
          <p:cNvSpPr txBox="1"/>
          <p:nvPr userDrawn="1"/>
        </p:nvSpPr>
        <p:spPr>
          <a:xfrm>
            <a:off x="158602" y="5690434"/>
            <a:ext cx="2983217" cy="369332"/>
          </a:xfrm>
          <a:prstGeom prst="rect">
            <a:avLst/>
          </a:prstGeom>
          <a:noFill/>
        </p:spPr>
        <p:txBody>
          <a:bodyPr wrap="square" rtlCol="0">
            <a:spAutoFit/>
          </a:bodyPr>
          <a:lstStyle/>
          <a:p>
            <a:r>
              <a:rPr lang="en-US" b="0" i="0" dirty="0" err="1">
                <a:solidFill>
                  <a:schemeClr val="bg1"/>
                </a:solidFill>
                <a:latin typeface="Arial" panose="020B0604020202020204" pitchFamily="34" charset="0"/>
                <a:cs typeface="Arial" panose="020B0604020202020204" pitchFamily="34" charset="0"/>
              </a:rPr>
              <a:t>www.switchmed.eu</a:t>
            </a:r>
            <a:endParaRPr lang="en-US" b="0" i="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A75D831-458E-C34E-A1D8-B17B6246D3E5}"/>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0" name="Picture 9">
            <a:extLst>
              <a:ext uri="{FF2B5EF4-FFF2-40B4-BE49-F238E27FC236}">
                <a16:creationId xmlns:a16="http://schemas.microsoft.com/office/drawing/2014/main" id="{22DFB53A-4B30-7B40-9CE2-C9B81FECD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1211" y="6311900"/>
            <a:ext cx="3150501" cy="409122"/>
          </a:xfrm>
          <a:prstGeom prst="rect">
            <a:avLst/>
          </a:prstGeom>
        </p:spPr>
      </p:pic>
      <p:pic>
        <p:nvPicPr>
          <p:cNvPr id="11" name="Picture 10">
            <a:extLst>
              <a:ext uri="{FF2B5EF4-FFF2-40B4-BE49-F238E27FC236}">
                <a16:creationId xmlns:a16="http://schemas.microsoft.com/office/drawing/2014/main" id="{322C691C-995A-474F-8663-C35D51534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spTree>
    <p:extLst>
      <p:ext uri="{BB962C8B-B14F-4D97-AF65-F5344CB8AC3E}">
        <p14:creationId xmlns:p14="http://schemas.microsoft.com/office/powerpoint/2010/main" val="309642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206745"/>
      </p:ext>
    </p:extLst>
  </p:cSld>
  <p:clrMap bg1="lt1" tx1="dk1" bg2="lt2" tx2="dk2" accent1="accent1" accent2="accent2" accent3="accent3" accent4="accent4" accent5="accent5" accent6="accent6" hlink="hlink" folHlink="folHlink"/>
  <p:sldLayoutIdLst>
    <p:sldLayoutId id="2147483687" r:id="rId1"/>
    <p:sldLayoutId id="2147483671" r:id="rId2"/>
    <p:sldLayoutId id="2147483686" r:id="rId3"/>
    <p:sldLayoutId id="2147483681" r:id="rId4"/>
    <p:sldLayoutId id="2147483679" r:id="rId5"/>
    <p:sldLayoutId id="2147483675" r:id="rId6"/>
    <p:sldLayoutId id="2147483680" r:id="rId7"/>
    <p:sldLayoutId id="2147483685"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ideo" Target="https://www.youtube.com/embed/S0fbZerTUjY" TargetMode="Externa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video" Target="https://www.youtube.com/embed/BFK_WMkshL8" TargetMode="Externa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video" Target="https://www.youtube.com/embed/ReM1uqmVfP0" TargetMode="Externa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46.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text 2"/>
          <p:cNvSpPr>
            <a:spLocks noGrp="1"/>
          </p:cNvSpPr>
          <p:nvPr>
            <p:ph type="body" sz="quarter" idx="14"/>
          </p:nvPr>
        </p:nvSpPr>
        <p:spPr>
          <a:xfrm>
            <a:off x="239713" y="322383"/>
            <a:ext cx="8185830" cy="608060"/>
          </a:xfrm>
        </p:spPr>
        <p:txBody>
          <a:bodyPr/>
          <a:lstStyle/>
          <a:p>
            <a:pPr>
              <a:lnSpc>
                <a:spcPct val="80000"/>
              </a:lnSpc>
            </a:pPr>
            <a:r>
              <a:rPr lang="fr-FR" b="1" dirty="0"/>
              <a:t>Formation de formateurs sur le développement des modèle d’affaires durables</a:t>
            </a:r>
          </a:p>
          <a:p>
            <a:pPr>
              <a:lnSpc>
                <a:spcPct val="80000"/>
              </a:lnSpc>
            </a:pPr>
            <a:r>
              <a:rPr lang="fr-FR" b="1" dirty="0" smtClean="0"/>
              <a:t>Algérie </a:t>
            </a:r>
            <a:r>
              <a:rPr lang="fr-FR" b="1" dirty="0"/>
              <a:t>– </a:t>
            </a:r>
            <a:r>
              <a:rPr lang="fr-FR" b="1" dirty="0" smtClean="0"/>
              <a:t>Jour</a:t>
            </a:r>
            <a:r>
              <a:rPr lang="fr-FR" b="1" dirty="0"/>
              <a:t> 2</a:t>
            </a:r>
          </a:p>
        </p:txBody>
      </p:sp>
      <p:sp>
        <p:nvSpPr>
          <p:cNvPr id="2" name="Espace réservé du texte 1"/>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150178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Bénéficiaires et clients</a:t>
            </a:r>
          </a:p>
          <a:p>
            <a:endParaRPr lang="fr-FR" dirty="0"/>
          </a:p>
        </p:txBody>
      </p:sp>
      <p:sp>
        <p:nvSpPr>
          <p:cNvPr id="6" name="Marcador de texto 5"/>
          <p:cNvSpPr>
            <a:spLocks noGrp="1"/>
          </p:cNvSpPr>
          <p:nvPr>
            <p:ph type="body" sz="quarter" idx="15"/>
          </p:nvPr>
        </p:nvSpPr>
        <p:spPr>
          <a:xfrm>
            <a:off x="248180" y="1371600"/>
            <a:ext cx="11646958" cy="4555958"/>
          </a:xfrm>
        </p:spPr>
        <p:txBody>
          <a:bodyPr/>
          <a:lstStyle/>
          <a:p>
            <a:pPr marL="0" indent="0" algn="ctr">
              <a:lnSpc>
                <a:spcPts val="3360"/>
              </a:lnSpc>
              <a:spcBef>
                <a:spcPts val="0"/>
              </a:spcBef>
              <a:spcAft>
                <a:spcPts val="1200"/>
              </a:spcAft>
              <a:buNone/>
            </a:pPr>
            <a:r>
              <a:rPr lang="fr-FR" b="1" dirty="0">
                <a:latin typeface="Arial" panose="020B0604020202020204" pitchFamily="34" charset="0"/>
                <a:cs typeface="Arial" panose="020B0604020202020204" pitchFamily="34" charset="0"/>
              </a:rPr>
              <a:t>Bénéficiaires</a:t>
            </a:r>
          </a:p>
          <a:p>
            <a:pPr marL="0" indent="0" algn="ctr">
              <a:lnSpc>
                <a:spcPts val="3360"/>
              </a:lnSpc>
              <a:spcBef>
                <a:spcPts val="0"/>
              </a:spcBef>
              <a:spcAft>
                <a:spcPts val="1200"/>
              </a:spcAft>
              <a:buNone/>
            </a:pPr>
            <a:r>
              <a:rPr lang="fr-FR" dirty="0">
                <a:latin typeface="Arial" panose="020B0604020202020204" pitchFamily="34" charset="0"/>
                <a:cs typeface="Arial" panose="020B0604020202020204" pitchFamily="34" charset="0"/>
              </a:rPr>
              <a:t>Ils bénéficient de la valeur générée par votre projet, même s’ils n’ont pas à payer pour cela,  et tirent les principaux bénéfices de la mission sociale de votre entreprise.</a:t>
            </a:r>
          </a:p>
          <a:p>
            <a:pPr marL="0" indent="0" algn="ctr">
              <a:lnSpc>
                <a:spcPts val="3360"/>
              </a:lnSpc>
              <a:spcBef>
                <a:spcPts val="0"/>
              </a:spcBef>
              <a:spcAft>
                <a:spcPts val="1200"/>
              </a:spcAft>
              <a:buNone/>
            </a:pPr>
            <a:endParaRPr lang="fr-FR" b="1" dirty="0">
              <a:latin typeface="Arial" panose="020B0604020202020204" pitchFamily="34" charset="0"/>
              <a:cs typeface="Arial" panose="020B0604020202020204" pitchFamily="34" charset="0"/>
            </a:endParaRPr>
          </a:p>
          <a:p>
            <a:pPr marL="0" indent="0" algn="ctr">
              <a:lnSpc>
                <a:spcPts val="3360"/>
              </a:lnSpc>
              <a:spcBef>
                <a:spcPts val="0"/>
              </a:spcBef>
              <a:spcAft>
                <a:spcPts val="1200"/>
              </a:spcAft>
              <a:buNone/>
            </a:pPr>
            <a:r>
              <a:rPr lang="fr-FR" b="1" dirty="0">
                <a:latin typeface="Arial" panose="020B0604020202020204" pitchFamily="34" charset="0"/>
                <a:cs typeface="Arial" panose="020B0604020202020204" pitchFamily="34" charset="0"/>
              </a:rPr>
              <a:t>Clients</a:t>
            </a:r>
          </a:p>
          <a:p>
            <a:pPr marL="0" indent="0" algn="ctr">
              <a:lnSpc>
                <a:spcPts val="3360"/>
              </a:lnSpc>
              <a:spcBef>
                <a:spcPts val="0"/>
              </a:spcBef>
              <a:spcAft>
                <a:spcPts val="1200"/>
              </a:spcAft>
              <a:buNone/>
            </a:pPr>
            <a:r>
              <a:rPr lang="fr-FR" dirty="0">
                <a:latin typeface="Arial" panose="020B0604020202020204" pitchFamily="34" charset="0"/>
                <a:cs typeface="Arial" panose="020B0604020202020204" pitchFamily="34" charset="0"/>
              </a:rPr>
              <a:t>Type particulier de bénéficiaires situés au cœur de votre entreprise. Ils sont </a:t>
            </a:r>
            <a:r>
              <a:rPr lang="fr-FR" b="1" dirty="0">
                <a:solidFill>
                  <a:schemeClr val="accent5"/>
                </a:solidFill>
                <a:latin typeface="Arial" panose="020B0604020202020204" pitchFamily="34" charset="0"/>
                <a:cs typeface="Arial" panose="020B0604020202020204" pitchFamily="34" charset="0"/>
              </a:rPr>
              <a:t>disposés à payer</a:t>
            </a:r>
            <a:r>
              <a:rPr lang="fr-FR" dirty="0">
                <a:latin typeface="Arial" panose="020B0604020202020204" pitchFamily="34" charset="0"/>
                <a:cs typeface="Arial" panose="020B0604020202020204" pitchFamily="34" charset="0"/>
              </a:rPr>
              <a:t> pour vos services ou vos produits (transfert de valeur), agissant ainsi comme les principaux catalyseurs du flux monétaire autour de l’écosystème du projet.</a:t>
            </a:r>
          </a:p>
          <a:p>
            <a:pPr algn="ctr"/>
            <a:endParaRPr lang="fr-FR" dirty="0"/>
          </a:p>
        </p:txBody>
      </p:sp>
    </p:spTree>
    <p:extLst>
      <p:ext uri="{BB962C8B-B14F-4D97-AF65-F5344CB8AC3E}">
        <p14:creationId xmlns:p14="http://schemas.microsoft.com/office/powerpoint/2010/main" val="364169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Renforcer votre valeur sociale</a:t>
            </a:r>
          </a:p>
          <a:p>
            <a:endParaRPr lang="fr-FR" dirty="0"/>
          </a:p>
        </p:txBody>
      </p:sp>
      <p:sp>
        <p:nvSpPr>
          <p:cNvPr id="6" name="Marcador de texto 5"/>
          <p:cNvSpPr>
            <a:spLocks noGrp="1"/>
          </p:cNvSpPr>
          <p:nvPr>
            <p:ph type="body" sz="quarter" idx="15"/>
          </p:nvPr>
        </p:nvSpPr>
        <p:spPr/>
        <p:txBody>
          <a:bodyPr/>
          <a:lstStyle/>
          <a:p>
            <a:pPr marL="173038" indent="-173038">
              <a:lnSpc>
                <a:spcPts val="2400"/>
              </a:lnSpc>
              <a:spcBef>
                <a:spcPts val="600"/>
              </a:spcBef>
              <a:spcAft>
                <a:spcPts val="600"/>
              </a:spcAft>
              <a:buFont typeface="Wingdings" panose="05000000000000000000" pitchFamily="2" charset="2"/>
              <a:buChar char="§"/>
            </a:pPr>
            <a:r>
              <a:rPr lang="fr-FR" sz="1500" b="1" dirty="0">
                <a:latin typeface="Arial" panose="020B0604020202020204" pitchFamily="34" charset="0"/>
                <a:cs typeface="Arial" panose="020B0604020202020204" pitchFamily="34" charset="0"/>
              </a:rPr>
              <a:t>Collectivités locales : </a:t>
            </a:r>
            <a:r>
              <a:rPr lang="fr-FR" sz="1500" dirty="0">
                <a:latin typeface="Arial" panose="020B0604020202020204" pitchFamily="34" charset="0"/>
                <a:cs typeface="Arial" panose="020B0604020202020204" pitchFamily="34" charset="0"/>
              </a:rPr>
              <a:t>L’impact principal de votre projet au sein de la société doit être intrinsèquement lié aux collectivités locales, à savoir la zone géographique dans laquelle vous intervenez : création d’emplois à l’échelle locale, contribution à la sensibilisation et à l’éducation de la population locale, partenariats avec les entreprises et l’administration publique voisines, achats verts et de proximité, etc. Vous devez veiller à </a:t>
            </a:r>
            <a:r>
              <a:rPr lang="fr-FR" sz="1500" b="1" dirty="0">
                <a:solidFill>
                  <a:schemeClr val="accent1"/>
                </a:solidFill>
                <a:latin typeface="Arial" panose="020B0604020202020204" pitchFamily="34" charset="0"/>
                <a:cs typeface="Arial" panose="020B0604020202020204" pitchFamily="34" charset="0"/>
              </a:rPr>
              <a:t>impliquer les collectivités locales dans la </a:t>
            </a:r>
            <a:r>
              <a:rPr lang="fr-FR" sz="1500" b="1" dirty="0" err="1">
                <a:solidFill>
                  <a:schemeClr val="accent1"/>
                </a:solidFill>
                <a:latin typeface="Arial" panose="020B0604020202020204" pitchFamily="34" charset="0"/>
                <a:cs typeface="Arial" panose="020B0604020202020204" pitchFamily="34" charset="0"/>
              </a:rPr>
              <a:t>cocréation</a:t>
            </a:r>
            <a:r>
              <a:rPr lang="fr-FR" sz="1500" dirty="0">
                <a:latin typeface="Arial" panose="020B0604020202020204" pitchFamily="34" charset="0"/>
                <a:cs typeface="Arial" panose="020B0604020202020204" pitchFamily="34" charset="0"/>
              </a:rPr>
              <a:t> de votre modèle d’affaires vert et veiller à ce que l’idée d’entreprise ne nuise pas à leur intérêts tels que l’accès aux ressources matérielles (par exemple l’eau ou toute autre ressource naturelle).</a:t>
            </a:r>
          </a:p>
          <a:p>
            <a:pPr marL="173038" indent="-173038">
              <a:lnSpc>
                <a:spcPts val="2400"/>
              </a:lnSpc>
              <a:spcBef>
                <a:spcPts val="600"/>
              </a:spcBef>
              <a:spcAft>
                <a:spcPts val="600"/>
              </a:spcAft>
              <a:buFont typeface="Wingdings" panose="05000000000000000000" pitchFamily="2" charset="2"/>
              <a:buChar char="§"/>
            </a:pPr>
            <a:r>
              <a:rPr lang="fr-FR" sz="1500" dirty="0">
                <a:latin typeface="Arial" panose="020B0604020202020204" pitchFamily="34" charset="0"/>
                <a:cs typeface="Arial" panose="020B0604020202020204" pitchFamily="34" charset="0"/>
              </a:rPr>
              <a:t>Identifier les </a:t>
            </a:r>
            <a:r>
              <a:rPr lang="fr-FR" sz="1500" b="1" dirty="0">
                <a:latin typeface="Arial" panose="020B0604020202020204" pitchFamily="34" charset="0"/>
                <a:cs typeface="Arial" panose="020B0604020202020204" pitchFamily="34" charset="0"/>
              </a:rPr>
              <a:t>fournisseurs potentiels</a:t>
            </a:r>
            <a:r>
              <a:rPr lang="fr-FR" sz="1500" dirty="0">
                <a:latin typeface="Arial" panose="020B0604020202020204" pitchFamily="34" charset="0"/>
                <a:cs typeface="Arial" panose="020B0604020202020204" pitchFamily="34" charset="0"/>
              </a:rPr>
              <a:t> vous permettra de privilégier les entreprises durables et sociales, les organisations à but non lucratif ainsi que les fournisseurs locaux.</a:t>
            </a:r>
          </a:p>
          <a:p>
            <a:pPr marL="173038" indent="-173038">
              <a:lnSpc>
                <a:spcPts val="2400"/>
              </a:lnSpc>
              <a:spcBef>
                <a:spcPts val="600"/>
              </a:spcBef>
              <a:spcAft>
                <a:spcPts val="600"/>
              </a:spcAft>
              <a:buFont typeface="Wingdings" panose="05000000000000000000" pitchFamily="2" charset="2"/>
              <a:buChar char="§"/>
            </a:pPr>
            <a:r>
              <a:rPr lang="fr-FR" sz="1500" dirty="0">
                <a:latin typeface="Arial" panose="020B0604020202020204" pitchFamily="34" charset="0"/>
                <a:cs typeface="Arial" panose="020B0604020202020204" pitchFamily="34" charset="0"/>
              </a:rPr>
              <a:t>Il conviendra aussi d’encourager l’engagement des parties prenantes qui représentent des personnes vulnérables ou des groupes marginalisés, ainsi que d’ adopter une perspective de genre dans l’identification et l’implication des parties prenantes.</a:t>
            </a:r>
          </a:p>
          <a:p>
            <a:pPr>
              <a:lnSpc>
                <a:spcPts val="2400"/>
              </a:lnSpc>
            </a:pPr>
            <a:endParaRPr lang="fr-FR" sz="1500" dirty="0"/>
          </a:p>
        </p:txBody>
      </p:sp>
      <p:sp>
        <p:nvSpPr>
          <p:cNvPr id="7" name="Marcador de texto 5"/>
          <p:cNvSpPr txBox="1">
            <a:spLocks/>
          </p:cNvSpPr>
          <p:nvPr/>
        </p:nvSpPr>
        <p:spPr>
          <a:xfrm>
            <a:off x="248180" y="1827073"/>
            <a:ext cx="4043084" cy="4100486"/>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spcBef>
                <a:spcPts val="0"/>
              </a:spcBef>
              <a:buNone/>
            </a:pPr>
            <a:r>
              <a:rPr lang="fr-FR" dirty="0">
                <a:latin typeface="Arial" panose="020B0604020202020204" pitchFamily="34" charset="0"/>
                <a:cs typeface="Arial" panose="020B0604020202020204" pitchFamily="34" charset="0"/>
              </a:rPr>
              <a:t>L’identification et l’engagement des parties prenantes est une étape clé pour améliorer la création de valeur sociale de votre entreprise durable. </a:t>
            </a:r>
          </a:p>
          <a:p>
            <a:pPr marL="0" indent="0">
              <a:lnSpc>
                <a:spcPct val="150000"/>
              </a:lnSpc>
              <a:spcBef>
                <a:spcPts val="0"/>
              </a:spcBef>
              <a:buNone/>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10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Comment cartographier les parties prenantes ?</a:t>
            </a:r>
          </a:p>
        </p:txBody>
      </p:sp>
      <p:sp>
        <p:nvSpPr>
          <p:cNvPr id="7" name="Marcador de texto 5"/>
          <p:cNvSpPr txBox="1">
            <a:spLocks/>
          </p:cNvSpPr>
          <p:nvPr/>
        </p:nvSpPr>
        <p:spPr>
          <a:xfrm>
            <a:off x="248180" y="2032000"/>
            <a:ext cx="4107252" cy="3895558"/>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spcBef>
                <a:spcPts val="0"/>
              </a:spcBef>
              <a:buNone/>
            </a:pPr>
            <a:r>
              <a:rPr lang="fr-FR" dirty="0">
                <a:latin typeface="Arial" panose="020B0604020202020204" pitchFamily="34" charset="0"/>
                <a:cs typeface="Arial" panose="020B0604020202020204" pitchFamily="34" charset="0"/>
              </a:rPr>
              <a:t>Identifiez et répertoriez les acteurs susceptibles d’influencer les objectifs de votre projet ou d’être concernés par ces derniers. Pouvez-vous citer des acteurs et des organisations concrets ?</a:t>
            </a:r>
          </a:p>
          <a:p>
            <a:pPr marL="0" indent="0">
              <a:lnSpc>
                <a:spcPts val="2500"/>
              </a:lnSpc>
              <a:spcBef>
                <a:spcPts val="0"/>
              </a:spcBef>
              <a:buNone/>
            </a:pPr>
            <a:r>
              <a:rPr lang="fr-FR" dirty="0">
                <a:latin typeface="Arial" panose="020B0604020202020204" pitchFamily="34" charset="0"/>
                <a:cs typeface="Arial" panose="020B0604020202020204" pitchFamily="34" charset="0"/>
              </a:rPr>
              <a:t>Évaluez leur influence sur votre projet et déterminez dans quelle mesure ils sont concernés par celui-ci (échanges gagnant-gagnant).</a:t>
            </a:r>
          </a:p>
        </p:txBody>
      </p:sp>
      <p:pic>
        <p:nvPicPr>
          <p:cNvPr id="8" name="Imatge 3"/>
          <p:cNvPicPr>
            <a:picLocks noChangeAspect="1"/>
          </p:cNvPicPr>
          <p:nvPr/>
        </p:nvPicPr>
        <p:blipFill>
          <a:blip r:embed="rId3"/>
          <a:stretch>
            <a:fillRect/>
          </a:stretch>
        </p:blipFill>
        <p:spPr>
          <a:xfrm>
            <a:off x="4832816" y="2354322"/>
            <a:ext cx="7023065" cy="446553"/>
          </a:xfrm>
          <a:prstGeom prst="rect">
            <a:avLst/>
          </a:prstGeom>
        </p:spPr>
      </p:pic>
      <p:pic>
        <p:nvPicPr>
          <p:cNvPr id="9" name="Imatge 5"/>
          <p:cNvPicPr>
            <a:picLocks noChangeAspect="1"/>
          </p:cNvPicPr>
          <p:nvPr/>
        </p:nvPicPr>
        <p:blipFill>
          <a:blip r:embed="rId4"/>
          <a:stretch>
            <a:fillRect/>
          </a:stretch>
        </p:blipFill>
        <p:spPr>
          <a:xfrm>
            <a:off x="4842932" y="3315320"/>
            <a:ext cx="7012949" cy="1817247"/>
          </a:xfrm>
          <a:prstGeom prst="rect">
            <a:avLst/>
          </a:prstGeom>
        </p:spPr>
      </p:pic>
    </p:spTree>
    <p:extLst>
      <p:ext uri="{BB962C8B-B14F-4D97-AF65-F5344CB8AC3E}">
        <p14:creationId xmlns:p14="http://schemas.microsoft.com/office/powerpoint/2010/main" val="240889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Comment cartographier les parties prenantes ?</a:t>
            </a:r>
          </a:p>
        </p:txBody>
      </p:sp>
      <p:sp>
        <p:nvSpPr>
          <p:cNvPr id="6" name="Marcador de texto 5"/>
          <p:cNvSpPr>
            <a:spLocks noGrp="1"/>
          </p:cNvSpPr>
          <p:nvPr>
            <p:ph type="body" sz="quarter" idx="15"/>
          </p:nvPr>
        </p:nvSpPr>
        <p:spPr>
          <a:xfrm>
            <a:off x="248180" y="1917161"/>
            <a:ext cx="4043084" cy="3912140"/>
          </a:xfrm>
        </p:spPr>
        <p:txBody>
          <a:bodyPr/>
          <a:lstStyle/>
          <a:p>
            <a:pPr marL="0" indent="0">
              <a:lnSpc>
                <a:spcPts val="3360"/>
              </a:lnSpc>
              <a:spcBef>
                <a:spcPts val="0"/>
              </a:spcBef>
              <a:buNone/>
            </a:pPr>
            <a:r>
              <a:rPr lang="fr-FR" dirty="0">
                <a:latin typeface="Arial" panose="020B0604020202020204" pitchFamily="34" charset="0"/>
                <a:cs typeface="Arial" panose="020B0604020202020204" pitchFamily="34" charset="0"/>
              </a:rPr>
              <a:t>Les parties prenantes sont ensuite reportées sur un </a:t>
            </a:r>
            <a:r>
              <a:rPr lang="fr-FR" b="1" dirty="0">
                <a:latin typeface="Arial" panose="020B0604020202020204" pitchFamily="34" charset="0"/>
                <a:cs typeface="Arial" panose="020B0604020202020204" pitchFamily="34" charset="0"/>
              </a:rPr>
              <a:t>graphique</a:t>
            </a:r>
            <a:r>
              <a:rPr lang="fr-FR" dirty="0">
                <a:latin typeface="Arial" panose="020B0604020202020204" pitchFamily="34" charset="0"/>
                <a:cs typeface="Arial" panose="020B0604020202020204" pitchFamily="34" charset="0"/>
              </a:rPr>
              <a:t> grâce à un outil en ligne selon les niveaux d’influence mutuelle.</a:t>
            </a:r>
            <a:endParaRPr lang="fr-FR" sz="2400" dirty="0"/>
          </a:p>
        </p:txBody>
      </p:sp>
      <p:pic>
        <p:nvPicPr>
          <p:cNvPr id="9" name="Imagen 8"/>
          <p:cNvPicPr>
            <a:picLocks noChangeAspect="1"/>
          </p:cNvPicPr>
          <p:nvPr/>
        </p:nvPicPr>
        <p:blipFill>
          <a:blip r:embed="rId3"/>
          <a:stretch>
            <a:fillRect/>
          </a:stretch>
        </p:blipFill>
        <p:spPr>
          <a:xfrm>
            <a:off x="4661295" y="732632"/>
            <a:ext cx="7263990" cy="5392735"/>
          </a:xfrm>
          <a:prstGeom prst="rect">
            <a:avLst/>
          </a:prstGeom>
        </p:spPr>
      </p:pic>
    </p:spTree>
    <p:extLst>
      <p:ext uri="{BB962C8B-B14F-4D97-AF65-F5344CB8AC3E}">
        <p14:creationId xmlns:p14="http://schemas.microsoft.com/office/powerpoint/2010/main" val="279388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Comment cartographier les parties prenantes ?</a:t>
            </a:r>
          </a:p>
        </p:txBody>
      </p:sp>
      <p:sp>
        <p:nvSpPr>
          <p:cNvPr id="6" name="Marcador de texto 5"/>
          <p:cNvSpPr>
            <a:spLocks noGrp="1"/>
          </p:cNvSpPr>
          <p:nvPr>
            <p:ph type="body" sz="quarter" idx="15"/>
          </p:nvPr>
        </p:nvSpPr>
        <p:spPr>
          <a:xfrm>
            <a:off x="252258" y="1725500"/>
            <a:ext cx="4199822" cy="4210605"/>
          </a:xfrm>
        </p:spPr>
        <p:txBody>
          <a:bodyPr/>
          <a:lstStyle/>
          <a:p>
            <a:pPr marL="0" indent="0">
              <a:lnSpc>
                <a:spcPts val="2500"/>
              </a:lnSpc>
              <a:spcBef>
                <a:spcPts val="0"/>
              </a:spcBef>
              <a:spcAft>
                <a:spcPts val="1200"/>
              </a:spcAft>
              <a:buNone/>
            </a:pPr>
            <a:r>
              <a:rPr lang="fr-FR" dirty="0">
                <a:latin typeface="Arial" panose="020B0604020202020204" pitchFamily="34" charset="0"/>
                <a:cs typeface="Arial" panose="020B0604020202020204" pitchFamily="34" charset="0"/>
              </a:rPr>
              <a:t>Les acteurs les plus pertinents se situeront dans le quadrant 1, en haut à droite du graphique.</a:t>
            </a:r>
          </a:p>
          <a:p>
            <a:pPr marL="0" indent="0">
              <a:lnSpc>
                <a:spcPts val="2500"/>
              </a:lnSpc>
              <a:spcBef>
                <a:spcPts val="0"/>
              </a:spcBef>
              <a:spcAft>
                <a:spcPts val="1200"/>
              </a:spcAft>
              <a:buNone/>
            </a:pPr>
            <a:r>
              <a:rPr lang="fr-FR" dirty="0">
                <a:latin typeface="Arial" panose="020B0604020202020204" pitchFamily="34" charset="0"/>
                <a:cs typeface="Arial" panose="020B0604020202020204" pitchFamily="34" charset="0"/>
              </a:rPr>
              <a:t>Privilégiez les acteurs clés. Ils ne doivent pas être trop nombreux pour ne pas perdre de vue l’essentiel, mais pas trop peu nombreux non plus pour que les modèles fonctionnent.</a:t>
            </a:r>
          </a:p>
          <a:p>
            <a:pPr marL="0" indent="0">
              <a:lnSpc>
                <a:spcPts val="2500"/>
              </a:lnSpc>
              <a:spcBef>
                <a:spcPts val="0"/>
              </a:spcBef>
              <a:buNone/>
            </a:pPr>
            <a:r>
              <a:rPr lang="fr-FR" dirty="0">
                <a:latin typeface="Arial" panose="020B0604020202020204" pitchFamily="34" charset="0"/>
                <a:cs typeface="Arial" panose="020B0604020202020204" pitchFamily="34" charset="0"/>
              </a:rPr>
              <a:t>Des acteurs clés auxquels vous n’aviez pas pensé peuvent apparaître plus tard.</a:t>
            </a:r>
            <a:endParaRPr lang="fr-FR" sz="2400" dirty="0"/>
          </a:p>
        </p:txBody>
      </p:sp>
      <p:pic>
        <p:nvPicPr>
          <p:cNvPr id="7" name="Imatge 1"/>
          <p:cNvPicPr>
            <a:picLocks noChangeAspect="1"/>
          </p:cNvPicPr>
          <p:nvPr/>
        </p:nvPicPr>
        <p:blipFill>
          <a:blip r:embed="rId3"/>
          <a:stretch>
            <a:fillRect/>
          </a:stretch>
        </p:blipFill>
        <p:spPr>
          <a:xfrm>
            <a:off x="6393709" y="1560624"/>
            <a:ext cx="5501429" cy="4328597"/>
          </a:xfrm>
          <a:prstGeom prst="rect">
            <a:avLst/>
          </a:prstGeom>
        </p:spPr>
      </p:pic>
    </p:spTree>
    <p:extLst>
      <p:ext uri="{BB962C8B-B14F-4D97-AF65-F5344CB8AC3E}">
        <p14:creationId xmlns:p14="http://schemas.microsoft.com/office/powerpoint/2010/main" val="4189202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Évaluer ce que vous donnez et recevez</a:t>
            </a:r>
          </a:p>
        </p:txBody>
      </p:sp>
      <p:sp>
        <p:nvSpPr>
          <p:cNvPr id="6" name="Marcador de texto 5"/>
          <p:cNvSpPr>
            <a:spLocks noGrp="1"/>
          </p:cNvSpPr>
          <p:nvPr>
            <p:ph type="body" sz="quarter" idx="15"/>
          </p:nvPr>
        </p:nvSpPr>
        <p:spPr/>
        <p:txBody>
          <a:bodyPr/>
          <a:lstStyle/>
          <a:p>
            <a:pPr marL="0" indent="0">
              <a:lnSpc>
                <a:spcPts val="3300"/>
              </a:lnSpc>
              <a:spcBef>
                <a:spcPts val="600"/>
              </a:spcBef>
              <a:spcAft>
                <a:spcPts val="600"/>
              </a:spcAft>
              <a:buNone/>
            </a:pPr>
            <a:r>
              <a:rPr lang="fr-FR" dirty="0">
                <a:latin typeface="Arial" panose="020B0604020202020204" pitchFamily="34" charset="0"/>
                <a:cs typeface="Arial" panose="020B0604020202020204" pitchFamily="34" charset="0"/>
              </a:rPr>
              <a:t>Une fois identifiés et cartographiés, vous pouvez commencer à envisager le type de relations, ou les </a:t>
            </a:r>
            <a:r>
              <a:rPr lang="fr-FR" b="1" dirty="0">
                <a:latin typeface="Arial" panose="020B0604020202020204" pitchFamily="34" charset="0"/>
                <a:cs typeface="Arial" panose="020B0604020202020204" pitchFamily="34" charset="0"/>
              </a:rPr>
              <a:t>échanges gagnant-gagnant</a:t>
            </a:r>
            <a:r>
              <a:rPr lang="fr-FR" dirty="0">
                <a:latin typeface="Arial" panose="020B0604020202020204" pitchFamily="34" charset="0"/>
                <a:cs typeface="Arial" panose="020B0604020202020204" pitchFamily="34" charset="0"/>
              </a:rPr>
              <a:t> (donner et recevoir), qui devraient être mis en place pour que l’équation soit bien équilibrée. Ces échanges de valeur doivent être validés sur le terrain par des tests de marché et un retour d’informations. La véritable valeur de l’implication des parties prenantes, outre le fait qu’elle garantit la participation, réside dans la capacité de créer ensemble. </a:t>
            </a:r>
            <a:r>
              <a:rPr lang="fr-FR" b="1" dirty="0">
                <a:latin typeface="Arial" panose="020B0604020202020204" pitchFamily="34" charset="0"/>
                <a:cs typeface="Arial" panose="020B0604020202020204" pitchFamily="34" charset="0"/>
              </a:rPr>
              <a:t>«</a:t>
            </a:r>
            <a:r>
              <a:rPr lang="fr-FR" b="1" dirty="0" err="1">
                <a:latin typeface="Arial" panose="020B0604020202020204" pitchFamily="34" charset="0"/>
                <a:cs typeface="Arial" panose="020B0604020202020204" pitchFamily="34" charset="0"/>
              </a:rPr>
              <a:t>Cocréer</a:t>
            </a:r>
            <a:r>
              <a:rPr lang="fr-FR" b="1"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 un projet signifie le concevoir et l’exécuter en collaboration avec les principales parties prenantes, d’une part, pour leur donner les moyens d’agir et, d’autre part, pour optimiser la valeur créée. La </a:t>
            </a:r>
            <a:r>
              <a:rPr lang="fr-FR" dirty="0" err="1">
                <a:latin typeface="Arial" panose="020B0604020202020204" pitchFamily="34" charset="0"/>
                <a:cs typeface="Arial" panose="020B0604020202020204" pitchFamily="34" charset="0"/>
              </a:rPr>
              <a:t>cocréation</a:t>
            </a:r>
            <a:r>
              <a:rPr lang="fr-FR" dirty="0">
                <a:latin typeface="Arial" panose="020B0604020202020204" pitchFamily="34" charset="0"/>
                <a:cs typeface="Arial" panose="020B0604020202020204" pitchFamily="34" charset="0"/>
              </a:rPr>
              <a:t> doit être mise en œuvre dès le début.</a:t>
            </a:r>
            <a:endParaRPr lang="fr-FR" dirty="0"/>
          </a:p>
          <a:p>
            <a:pPr>
              <a:lnSpc>
                <a:spcPts val="3000"/>
              </a:lnSpc>
              <a:spcBef>
                <a:spcPts val="600"/>
              </a:spcBef>
              <a:spcAft>
                <a:spcPts val="600"/>
              </a:spcAft>
            </a:pPr>
            <a:endParaRPr lang="fr-FR" dirty="0"/>
          </a:p>
        </p:txBody>
      </p:sp>
      <p:pic>
        <p:nvPicPr>
          <p:cNvPr id="7" name="Imagen 6"/>
          <p:cNvPicPr>
            <a:picLocks noChangeAspect="1"/>
          </p:cNvPicPr>
          <p:nvPr/>
        </p:nvPicPr>
        <p:blipFill>
          <a:blip r:embed="rId3"/>
          <a:stretch>
            <a:fillRect/>
          </a:stretch>
        </p:blipFill>
        <p:spPr>
          <a:xfrm>
            <a:off x="239485" y="2250297"/>
            <a:ext cx="2862944" cy="3642884"/>
          </a:xfrm>
          <a:prstGeom prst="rect">
            <a:avLst/>
          </a:prstGeom>
        </p:spPr>
      </p:pic>
    </p:spTree>
    <p:extLst>
      <p:ext uri="{BB962C8B-B14F-4D97-AF65-F5344CB8AC3E}">
        <p14:creationId xmlns:p14="http://schemas.microsoft.com/office/powerpoint/2010/main" val="426273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5" y="614748"/>
            <a:ext cx="4500465" cy="370760"/>
          </a:xfrm>
        </p:spPr>
        <p:txBody>
          <a:bodyPr/>
          <a:lstStyle/>
          <a:p>
            <a:r>
              <a:rPr lang="fr-FR" dirty="0"/>
              <a:t>Collecter des informations</a:t>
            </a:r>
          </a:p>
        </p:txBody>
      </p:sp>
      <p:sp>
        <p:nvSpPr>
          <p:cNvPr id="6" name="Marcador de texto 5"/>
          <p:cNvSpPr>
            <a:spLocks noGrp="1"/>
          </p:cNvSpPr>
          <p:nvPr>
            <p:ph type="body" sz="quarter" idx="15"/>
          </p:nvPr>
        </p:nvSpPr>
        <p:spPr>
          <a:xfrm>
            <a:off x="5339516" y="676189"/>
            <a:ext cx="6555622" cy="5251369"/>
          </a:xfrm>
        </p:spPr>
        <p:txBody>
          <a:bodyPr/>
          <a:lstStyle/>
          <a:p>
            <a:pPr marL="0" indent="0">
              <a:lnSpc>
                <a:spcPts val="3000"/>
              </a:lnSpc>
              <a:spcBef>
                <a:spcPts val="600"/>
              </a:spcBef>
              <a:spcAft>
                <a:spcPts val="600"/>
              </a:spcAft>
              <a:buNone/>
            </a:pPr>
            <a:r>
              <a:rPr lang="fr-FR" b="1" dirty="0">
                <a:latin typeface="Arial" panose="020B0604020202020204" pitchFamily="34" charset="0"/>
                <a:cs typeface="Arial" panose="020B0604020202020204" pitchFamily="34" charset="0"/>
              </a:rPr>
              <a:t>Collecter des informations</a:t>
            </a:r>
            <a:r>
              <a:rPr lang="fr-FR" dirty="0">
                <a:latin typeface="Arial" panose="020B0604020202020204" pitchFamily="34" charset="0"/>
                <a:cs typeface="Arial" panose="020B0604020202020204" pitchFamily="34" charset="0"/>
              </a:rPr>
              <a:t> (par le biais d’entretiens individuels, d’enquêtes, de groupes de discussion...)</a:t>
            </a:r>
            <a:r>
              <a:rPr lang="fr-FR" b="1" dirty="0">
                <a:latin typeface="Arial" panose="020B0604020202020204" pitchFamily="34" charset="0"/>
                <a:cs typeface="Arial" panose="020B0604020202020204" pitchFamily="34" charset="0"/>
              </a:rPr>
              <a:t> et émettre des hypothèses</a:t>
            </a:r>
            <a:r>
              <a:rPr lang="fr-FR" dirty="0">
                <a:latin typeface="Arial" panose="020B0604020202020204" pitchFamily="34" charset="0"/>
                <a:cs typeface="Arial" panose="020B0604020202020204" pitchFamily="34" charset="0"/>
              </a:rPr>
              <a:t>. Remplissez la </a:t>
            </a:r>
            <a:r>
              <a:rPr lang="fr-FR" b="1" dirty="0">
                <a:latin typeface="Arial" panose="020B0604020202020204" pitchFamily="34" charset="0"/>
                <a:cs typeface="Arial" panose="020B0604020202020204" pitchFamily="34" charset="0"/>
              </a:rPr>
              <a:t>fiche de renseignement</a:t>
            </a:r>
            <a:r>
              <a:rPr lang="fr-FR" dirty="0">
                <a:latin typeface="Arial" panose="020B0604020202020204" pitchFamily="34" charset="0"/>
                <a:cs typeface="Arial" panose="020B0604020202020204" pitchFamily="34" charset="0"/>
              </a:rPr>
              <a:t> sur la plateforme web pour chacune des parties prenantes concernées, de la plus pertinente à la moins pertinente. </a:t>
            </a:r>
          </a:p>
          <a:p>
            <a:pPr marL="447675" indent="-260350">
              <a:lnSpc>
                <a:spcPts val="3000"/>
              </a:lnSpc>
              <a:spcBef>
                <a:spcPts val="600"/>
              </a:spcBef>
              <a:spcAft>
                <a:spcPts val="600"/>
              </a:spcAft>
              <a:buFont typeface="Wingdings" panose="05000000000000000000" pitchFamily="2" charset="2"/>
              <a:buChar char="§"/>
            </a:pPr>
            <a:r>
              <a:rPr lang="fr-FR" dirty="0">
                <a:latin typeface="Arial" panose="020B0604020202020204" pitchFamily="34" charset="0"/>
                <a:cs typeface="Arial" panose="020B0604020202020204" pitchFamily="34" charset="0"/>
              </a:rPr>
              <a:t>Évaluez ce que vous donnez et ce que vous recevez, et déterminez un équilibre.</a:t>
            </a:r>
          </a:p>
          <a:p>
            <a:pPr marL="447675" indent="-260350">
              <a:lnSpc>
                <a:spcPts val="3000"/>
              </a:lnSpc>
              <a:spcBef>
                <a:spcPts val="600"/>
              </a:spcBef>
              <a:spcAft>
                <a:spcPts val="600"/>
              </a:spcAft>
              <a:buFont typeface="Wingdings" panose="05000000000000000000" pitchFamily="2" charset="2"/>
              <a:buChar char="§"/>
            </a:pPr>
            <a:r>
              <a:rPr lang="fr-FR" dirty="0">
                <a:latin typeface="Arial" panose="020B0604020202020204" pitchFamily="34" charset="0"/>
                <a:cs typeface="Arial" panose="020B0604020202020204" pitchFamily="34" charset="0"/>
              </a:rPr>
              <a:t>Identifiez celles qui sont susceptibles de payer pour la valeur que vous créez.</a:t>
            </a:r>
          </a:p>
          <a:p>
            <a:pPr marL="447675" indent="-260350">
              <a:lnSpc>
                <a:spcPts val="3000"/>
              </a:lnSpc>
              <a:spcBef>
                <a:spcPts val="600"/>
              </a:spcBef>
              <a:spcAft>
                <a:spcPts val="600"/>
              </a:spcAft>
              <a:buFont typeface="Wingdings" panose="05000000000000000000" pitchFamily="2" charset="2"/>
              <a:buChar char="§"/>
            </a:pPr>
            <a:r>
              <a:rPr lang="fr-FR" dirty="0">
                <a:latin typeface="Arial" panose="020B0604020202020204" pitchFamily="34" charset="0"/>
                <a:cs typeface="Arial" panose="020B0604020202020204" pitchFamily="34" charset="0"/>
              </a:rPr>
              <a:t>Réfléchissez par quels moyens vous pourriez les faire participer. </a:t>
            </a:r>
          </a:p>
          <a:p>
            <a:pPr marL="0" indent="0">
              <a:lnSpc>
                <a:spcPts val="3000"/>
              </a:lnSpc>
              <a:spcBef>
                <a:spcPts val="600"/>
              </a:spcBef>
              <a:spcAft>
                <a:spcPts val="600"/>
              </a:spcAft>
              <a:buNone/>
            </a:pPr>
            <a:endParaRPr lang="fr-FR" dirty="0"/>
          </a:p>
        </p:txBody>
      </p:sp>
      <p:pic>
        <p:nvPicPr>
          <p:cNvPr id="7" name="Imagen 6"/>
          <p:cNvPicPr>
            <a:picLocks noChangeAspect="1"/>
          </p:cNvPicPr>
          <p:nvPr/>
        </p:nvPicPr>
        <p:blipFill>
          <a:blip r:embed="rId3"/>
          <a:stretch>
            <a:fillRect/>
          </a:stretch>
        </p:blipFill>
        <p:spPr>
          <a:xfrm>
            <a:off x="239485" y="1718267"/>
            <a:ext cx="5100031" cy="4209291"/>
          </a:xfrm>
          <a:prstGeom prst="rect">
            <a:avLst/>
          </a:prstGeom>
        </p:spPr>
      </p:pic>
    </p:spTree>
    <p:extLst>
      <p:ext uri="{BB962C8B-B14F-4D97-AF65-F5344CB8AC3E}">
        <p14:creationId xmlns:p14="http://schemas.microsoft.com/office/powerpoint/2010/main" val="175646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Clients</a:t>
            </a:r>
          </a:p>
        </p:txBody>
      </p:sp>
      <p:sp>
        <p:nvSpPr>
          <p:cNvPr id="6" name="Marcador de texto 5"/>
          <p:cNvSpPr>
            <a:spLocks noGrp="1"/>
          </p:cNvSpPr>
          <p:nvPr>
            <p:ph type="body" sz="quarter" idx="15"/>
          </p:nvPr>
        </p:nvSpPr>
        <p:spPr/>
        <p:txBody>
          <a:bodyPr/>
          <a:lstStyle/>
          <a:p>
            <a:pPr marL="0" indent="0" algn="just">
              <a:lnSpc>
                <a:spcPts val="3000"/>
              </a:lnSpc>
              <a:spcBef>
                <a:spcPts val="600"/>
              </a:spcBef>
              <a:spcAft>
                <a:spcPts val="600"/>
              </a:spcAft>
              <a:buNone/>
            </a:pPr>
            <a:r>
              <a:rPr lang="fr-FR" dirty="0">
                <a:latin typeface="Arial" panose="020B0604020202020204" pitchFamily="34" charset="0"/>
                <a:ea typeface="Times New Roman" charset="0"/>
                <a:cs typeface="Arial" panose="020B0604020202020204" pitchFamily="34" charset="0"/>
              </a:rPr>
              <a:t>Les clients sont un type particulier de bénéficiaires (parties prenantes), qui tirent profit du projet par le biais de l’</a:t>
            </a:r>
            <a:r>
              <a:rPr lang="fr-FR" b="1" dirty="0">
                <a:latin typeface="Arial" panose="020B0604020202020204" pitchFamily="34" charset="0"/>
                <a:ea typeface="Times New Roman" charset="0"/>
                <a:cs typeface="Arial" panose="020B0604020202020204" pitchFamily="34" charset="0"/>
              </a:rPr>
              <a:t>achat de ses services ou produits</a:t>
            </a:r>
            <a:r>
              <a:rPr lang="fr-FR" dirty="0">
                <a:latin typeface="Arial" panose="020B0604020202020204" pitchFamily="34" charset="0"/>
                <a:ea typeface="Times New Roman" charset="0"/>
                <a:cs typeface="Arial" panose="020B0604020202020204" pitchFamily="34" charset="0"/>
              </a:rPr>
              <a:t>. Ils jouent donc un rôle majeur dans la viabilité économique et financière. </a:t>
            </a:r>
          </a:p>
          <a:p>
            <a:pPr marL="0" indent="0" algn="just">
              <a:lnSpc>
                <a:spcPts val="3000"/>
              </a:lnSpc>
              <a:spcBef>
                <a:spcPts val="600"/>
              </a:spcBef>
              <a:spcAft>
                <a:spcPts val="600"/>
              </a:spcAft>
              <a:buNone/>
            </a:pPr>
            <a:r>
              <a:rPr lang="fr-FR" dirty="0">
                <a:latin typeface="Arial" panose="020B0604020202020204" pitchFamily="34" charset="0"/>
                <a:ea typeface="Times New Roman" charset="0"/>
                <a:cs typeface="Arial" panose="020B0604020202020204" pitchFamily="34" charset="0"/>
              </a:rPr>
              <a:t>Généralement, trois facteurs doivent être réunis pour voir naître un client : </a:t>
            </a:r>
          </a:p>
          <a:p>
            <a:pPr marL="447675" indent="-260350" algn="just">
              <a:lnSpc>
                <a:spcPts val="3000"/>
              </a:lnSpc>
              <a:spcBef>
                <a:spcPts val="600"/>
              </a:spcBef>
              <a:spcAft>
                <a:spcPts val="600"/>
              </a:spcAft>
              <a:buFont typeface="Wingdings" panose="05000000000000000000" pitchFamily="2" charset="2"/>
              <a:buChar char="§"/>
            </a:pPr>
            <a:r>
              <a:rPr lang="fr-FR" dirty="0">
                <a:latin typeface="Arial" panose="020B0604020202020204" pitchFamily="34" charset="0"/>
                <a:ea typeface="Times New Roman" charset="0"/>
                <a:cs typeface="Arial" panose="020B0604020202020204" pitchFamily="34" charset="0"/>
              </a:rPr>
              <a:t>une </a:t>
            </a:r>
            <a:r>
              <a:rPr lang="fr-FR" b="1" dirty="0">
                <a:latin typeface="Arial" panose="020B0604020202020204" pitchFamily="34" charset="0"/>
                <a:ea typeface="Times New Roman" charset="0"/>
                <a:cs typeface="Arial" panose="020B0604020202020204" pitchFamily="34" charset="0"/>
              </a:rPr>
              <a:t>création de valeur</a:t>
            </a:r>
            <a:r>
              <a:rPr lang="fr-FR" dirty="0">
                <a:latin typeface="Arial" panose="020B0604020202020204" pitchFamily="34" charset="0"/>
                <a:ea typeface="Times New Roman" charset="0"/>
                <a:cs typeface="Arial" panose="020B0604020202020204" pitchFamily="34" charset="0"/>
              </a:rPr>
              <a:t> importante (perception et réception) ; </a:t>
            </a:r>
          </a:p>
          <a:p>
            <a:pPr marL="447675" indent="-260350" algn="just">
              <a:lnSpc>
                <a:spcPts val="3000"/>
              </a:lnSpc>
              <a:spcBef>
                <a:spcPts val="600"/>
              </a:spcBef>
              <a:spcAft>
                <a:spcPts val="600"/>
              </a:spcAft>
              <a:buFont typeface="Wingdings" panose="05000000000000000000" pitchFamily="2" charset="2"/>
              <a:buChar char="§"/>
            </a:pPr>
            <a:r>
              <a:rPr lang="fr-FR" b="1" dirty="0">
                <a:latin typeface="Arial" panose="020B0604020202020204" pitchFamily="34" charset="0"/>
                <a:ea typeface="Times New Roman" charset="0"/>
                <a:cs typeface="Arial" panose="020B0604020202020204" pitchFamily="34" charset="0"/>
              </a:rPr>
              <a:t>une offre unique sur le marché</a:t>
            </a:r>
            <a:r>
              <a:rPr lang="fr-FR" dirty="0">
                <a:latin typeface="Arial" panose="020B0604020202020204" pitchFamily="34" charset="0"/>
                <a:ea typeface="Times New Roman" charset="0"/>
                <a:cs typeface="Arial" panose="020B0604020202020204" pitchFamily="34" charset="0"/>
              </a:rPr>
              <a:t> (différenciation) ;</a:t>
            </a:r>
          </a:p>
          <a:p>
            <a:pPr marL="447675" indent="-260350" algn="just">
              <a:lnSpc>
                <a:spcPts val="3000"/>
              </a:lnSpc>
              <a:spcBef>
                <a:spcPts val="600"/>
              </a:spcBef>
              <a:spcAft>
                <a:spcPts val="600"/>
              </a:spcAft>
              <a:buFont typeface="Wingdings" panose="05000000000000000000" pitchFamily="2" charset="2"/>
              <a:buChar char="§"/>
            </a:pPr>
            <a:r>
              <a:rPr lang="fr-FR" b="1" dirty="0">
                <a:latin typeface="Arial" panose="020B0604020202020204" pitchFamily="34" charset="0"/>
                <a:ea typeface="Times New Roman" charset="0"/>
                <a:cs typeface="Arial" panose="020B0604020202020204" pitchFamily="34" charset="0"/>
              </a:rPr>
              <a:t>un prix approprié</a:t>
            </a:r>
            <a:r>
              <a:rPr lang="fr-FR" dirty="0">
                <a:latin typeface="Arial" panose="020B0604020202020204" pitchFamily="34" charset="0"/>
                <a:ea typeface="Times New Roman" charset="0"/>
                <a:cs typeface="Arial" panose="020B0604020202020204" pitchFamily="34" charset="0"/>
              </a:rPr>
              <a:t> (accessibilité).</a:t>
            </a:r>
          </a:p>
          <a:p>
            <a:pPr marL="0" indent="0" algn="just">
              <a:lnSpc>
                <a:spcPts val="3000"/>
              </a:lnSpc>
              <a:spcBef>
                <a:spcPts val="600"/>
              </a:spcBef>
              <a:spcAft>
                <a:spcPts val="600"/>
              </a:spcAft>
              <a:buNone/>
            </a:pPr>
            <a:r>
              <a:rPr lang="fr-FR" dirty="0">
                <a:latin typeface="Arial" panose="020B0604020202020204" pitchFamily="34" charset="0"/>
                <a:ea typeface="Times New Roman" charset="0"/>
                <a:cs typeface="Arial" panose="020B0604020202020204" pitchFamily="34" charset="0"/>
              </a:rPr>
              <a:t>Cette étape nécessitera de revoir la carte des parties prenantes existantes et d’identifier les bénéficiaires </a:t>
            </a:r>
            <a:r>
              <a:rPr lang="fr-FR" b="1" dirty="0">
                <a:latin typeface="Arial" panose="020B0604020202020204" pitchFamily="34" charset="0"/>
                <a:ea typeface="Times New Roman" charset="0"/>
                <a:cs typeface="Arial" panose="020B0604020202020204" pitchFamily="34" charset="0"/>
              </a:rPr>
              <a:t>disposés à payer</a:t>
            </a:r>
            <a:r>
              <a:rPr lang="fr-FR" dirty="0">
                <a:latin typeface="Arial" panose="020B0604020202020204" pitchFamily="34" charset="0"/>
                <a:ea typeface="Times New Roman" charset="0"/>
                <a:cs typeface="Arial" panose="020B0604020202020204" pitchFamily="34" charset="0"/>
              </a:rPr>
              <a:t> pour la valeur créée par l’entrepreneur.</a:t>
            </a:r>
          </a:p>
          <a:p>
            <a:pPr>
              <a:lnSpc>
                <a:spcPts val="3000"/>
              </a:lnSpc>
              <a:spcBef>
                <a:spcPts val="600"/>
              </a:spcBef>
              <a:spcAft>
                <a:spcPts val="600"/>
              </a:spcAft>
            </a:pPr>
            <a:endParaRPr lang="fr-FR" dirty="0"/>
          </a:p>
        </p:txBody>
      </p:sp>
    </p:spTree>
    <p:extLst>
      <p:ext uri="{BB962C8B-B14F-4D97-AF65-F5344CB8AC3E}">
        <p14:creationId xmlns:p14="http://schemas.microsoft.com/office/powerpoint/2010/main" val="1257078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Clients</a:t>
            </a:r>
          </a:p>
        </p:txBody>
      </p:sp>
      <p:sp>
        <p:nvSpPr>
          <p:cNvPr id="6" name="Marcador de texto 5"/>
          <p:cNvSpPr>
            <a:spLocks noGrp="1"/>
          </p:cNvSpPr>
          <p:nvPr>
            <p:ph type="body" sz="quarter" idx="15"/>
          </p:nvPr>
        </p:nvSpPr>
        <p:spPr>
          <a:xfrm>
            <a:off x="239485" y="1371600"/>
            <a:ext cx="5508171" cy="4556760"/>
          </a:xfrm>
        </p:spPr>
        <p:txBody>
          <a:bodyPr lIns="91440" tIns="45720" rIns="91440" bIns="45720" anchor="t"/>
          <a:lstStyle/>
          <a:p>
            <a:pPr marL="0" indent="0">
              <a:lnSpc>
                <a:spcPts val="2500"/>
              </a:lnSpc>
              <a:spcBef>
                <a:spcPts val="0"/>
              </a:spcBef>
              <a:spcAft>
                <a:spcPts val="600"/>
              </a:spcAft>
              <a:buNone/>
            </a:pPr>
            <a:r>
              <a:rPr lang="fr-FR" dirty="0">
                <a:latin typeface="Arial" panose="020B0604020202020204" pitchFamily="34" charset="0"/>
                <a:ea typeface="Times New Roman" charset="0"/>
                <a:cs typeface="Arial" panose="020B0604020202020204" pitchFamily="34" charset="0"/>
              </a:rPr>
              <a:t>Lorsque vous entrez sur un marché, vous devez tout d’abord l’étudier (évaluation du marché) pour savoir s’il convient de faire ce qui suit :</a:t>
            </a:r>
          </a:p>
          <a:p>
            <a:pPr marL="447675" indent="-260350">
              <a:lnSpc>
                <a:spcPts val="2500"/>
              </a:lnSpc>
              <a:spcBef>
                <a:spcPts val="0"/>
              </a:spcBef>
              <a:spcAft>
                <a:spcPts val="600"/>
              </a:spcAft>
              <a:buFont typeface="Wingdings" panose="05000000000000000000" pitchFamily="2" charset="2"/>
              <a:buChar char="§"/>
            </a:pPr>
            <a:r>
              <a:rPr lang="fr-FR" dirty="0">
                <a:latin typeface="Arial" panose="020B0604020202020204" pitchFamily="34" charset="0"/>
                <a:ea typeface="Times New Roman" charset="0"/>
                <a:cs typeface="Arial" panose="020B0604020202020204" pitchFamily="34" charset="0"/>
              </a:rPr>
              <a:t>se concentrer sur une </a:t>
            </a:r>
            <a:r>
              <a:rPr lang="fr-FR" b="1" dirty="0">
                <a:latin typeface="Arial" panose="020B0604020202020204" pitchFamily="34" charset="0"/>
                <a:ea typeface="Times New Roman" charset="0"/>
                <a:cs typeface="Arial" panose="020B0604020202020204" pitchFamily="34" charset="0"/>
              </a:rPr>
              <a:t>niche</a:t>
            </a:r>
            <a:r>
              <a:rPr lang="fr-FR" dirty="0">
                <a:latin typeface="Arial" panose="020B0604020202020204" pitchFamily="34" charset="0"/>
                <a:ea typeface="Times New Roman" charset="0"/>
                <a:cs typeface="Arial" panose="020B0604020202020204" pitchFamily="34" charset="0"/>
              </a:rPr>
              <a:t> (segment) ; </a:t>
            </a:r>
          </a:p>
          <a:p>
            <a:pPr marL="447675" indent="-260350">
              <a:lnSpc>
                <a:spcPts val="2500"/>
              </a:lnSpc>
              <a:spcBef>
                <a:spcPts val="0"/>
              </a:spcBef>
              <a:spcAft>
                <a:spcPts val="600"/>
              </a:spcAft>
              <a:buFont typeface="Wingdings" panose="05000000000000000000" pitchFamily="2" charset="2"/>
              <a:buChar char="§"/>
            </a:pPr>
            <a:r>
              <a:rPr lang="fr-FR" dirty="0">
                <a:latin typeface="Arial" panose="020B0604020202020204" pitchFamily="34" charset="0"/>
                <a:ea typeface="Times New Roman" charset="0"/>
                <a:cs typeface="Arial" panose="020B0604020202020204" pitchFamily="34" charset="0"/>
              </a:rPr>
              <a:t>ouvrir un nouvel espace de marché incontesté et peu concurrentiel (stratégie de l’océan bleu). </a:t>
            </a:r>
          </a:p>
          <a:p>
            <a:pPr marL="0" indent="0">
              <a:lnSpc>
                <a:spcPts val="2500"/>
              </a:lnSpc>
              <a:spcBef>
                <a:spcPts val="0"/>
              </a:spcBef>
              <a:spcAft>
                <a:spcPts val="600"/>
              </a:spcAft>
              <a:buNone/>
            </a:pPr>
            <a:r>
              <a:rPr lang="fr-FR" dirty="0">
                <a:latin typeface="Arial"/>
                <a:ea typeface="Times New Roman" charset="0"/>
                <a:cs typeface="Arial"/>
              </a:rPr>
              <a:t>Les clients disposés à payer pour un prototype (une première version du produit ou du service </a:t>
            </a:r>
            <a:r>
              <a:rPr lang="fr-FR">
                <a:latin typeface="Arial"/>
                <a:ea typeface="Times New Roman" charset="0"/>
                <a:cs typeface="Arial"/>
              </a:rPr>
              <a:t>offert) sont appelés les «</a:t>
            </a:r>
            <a:r>
              <a:rPr lang="fr-FR" b="1">
                <a:latin typeface="Arial"/>
                <a:ea typeface="Times New Roman" charset="0"/>
                <a:cs typeface="Arial"/>
              </a:rPr>
              <a:t>early</a:t>
            </a:r>
            <a:r>
              <a:rPr lang="fr-FR" b="1" dirty="0">
                <a:latin typeface="Arial"/>
                <a:ea typeface="Times New Roman" charset="0"/>
                <a:cs typeface="Arial"/>
              </a:rPr>
              <a:t> </a:t>
            </a:r>
            <a:r>
              <a:rPr lang="fr-FR" b="1" err="1">
                <a:latin typeface="Arial"/>
                <a:ea typeface="Times New Roman" charset="0"/>
                <a:cs typeface="Arial"/>
              </a:rPr>
              <a:t>adopters</a:t>
            </a:r>
            <a:r>
              <a:rPr lang="fr-FR" dirty="0">
                <a:latin typeface="Arial"/>
                <a:ea typeface="Times New Roman" charset="0"/>
                <a:cs typeface="Arial"/>
              </a:rPr>
              <a:t> », ou « premiers adeptes ».</a:t>
            </a:r>
          </a:p>
          <a:p>
            <a:pPr marL="0" indent="0">
              <a:lnSpc>
                <a:spcPts val="2500"/>
              </a:lnSpc>
              <a:spcBef>
                <a:spcPts val="0"/>
              </a:spcBef>
              <a:spcAft>
                <a:spcPts val="600"/>
              </a:spcAft>
              <a:buNone/>
            </a:pPr>
            <a:r>
              <a:rPr lang="fr-FR" dirty="0">
                <a:latin typeface="Arial" panose="020B0604020202020204" pitchFamily="34" charset="0"/>
                <a:ea typeface="Times New Roman" charset="0"/>
                <a:cs typeface="Arial" panose="020B0604020202020204" pitchFamily="34" charset="0"/>
              </a:rPr>
              <a:t>Une niche peut être étendue ou ciblée.</a:t>
            </a:r>
          </a:p>
        </p:txBody>
      </p:sp>
      <p:pic>
        <p:nvPicPr>
          <p:cNvPr id="7" name="Imatge 1"/>
          <p:cNvPicPr>
            <a:picLocks noChangeAspect="1"/>
          </p:cNvPicPr>
          <p:nvPr/>
        </p:nvPicPr>
        <p:blipFill>
          <a:blip r:embed="rId3"/>
          <a:stretch>
            <a:fillRect/>
          </a:stretch>
        </p:blipFill>
        <p:spPr>
          <a:xfrm>
            <a:off x="6259098" y="1922659"/>
            <a:ext cx="5636040" cy="4005701"/>
          </a:xfrm>
          <a:prstGeom prst="rect">
            <a:avLst/>
          </a:prstGeom>
        </p:spPr>
      </p:pic>
      <p:sp>
        <p:nvSpPr>
          <p:cNvPr id="2" name="TextBox 1">
            <a:extLst>
              <a:ext uri="{FF2B5EF4-FFF2-40B4-BE49-F238E27FC236}">
                <a16:creationId xmlns:a16="http://schemas.microsoft.com/office/drawing/2014/main" id="{2B1FBE0B-933C-4C99-A75A-46D04178EF1B}"/>
              </a:ext>
            </a:extLst>
          </p:cNvPr>
          <p:cNvSpPr txBox="1"/>
          <p:nvPr/>
        </p:nvSpPr>
        <p:spPr>
          <a:xfrm>
            <a:off x="6510727" y="2313482"/>
            <a:ext cx="1868774"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 Valeur / unique</a:t>
            </a:r>
            <a:endParaRPr lang="en-US" sz="1200">
              <a:ea typeface="+mn-lt"/>
              <a:cs typeface="+mn-lt"/>
            </a:endParaRPr>
          </a:p>
        </p:txBody>
      </p:sp>
      <p:sp>
        <p:nvSpPr>
          <p:cNvPr id="3" name="TextBox 2">
            <a:extLst>
              <a:ext uri="{FF2B5EF4-FFF2-40B4-BE49-F238E27FC236}">
                <a16:creationId xmlns:a16="http://schemas.microsoft.com/office/drawing/2014/main" id="{30732AAD-9976-4459-A67D-E885067ED0E3}"/>
              </a:ext>
            </a:extLst>
          </p:cNvPr>
          <p:cNvSpPr txBox="1"/>
          <p:nvPr/>
        </p:nvSpPr>
        <p:spPr>
          <a:xfrm>
            <a:off x="9858531" y="2201056"/>
            <a:ext cx="2031168" cy="138499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Plus de valeur signifie plus de prix et des utilisateurs plus spécialisés.</a:t>
            </a:r>
          </a:p>
          <a:p>
            <a:endParaRPr lang="en-US" sz="1200" dirty="0"/>
          </a:p>
          <a:p>
            <a:r>
              <a:rPr lang="en-US" sz="1200" dirty="0"/>
              <a:t>Quelle sera l'étendue de </a:t>
            </a:r>
            <a:r>
              <a:rPr lang="en-US" sz="1200"/>
              <a:t>notre niche ?</a:t>
            </a:r>
          </a:p>
          <a:p>
            <a:endParaRPr lang="en-US" sz="1200" dirty="0">
              <a:cs typeface="Calibri"/>
            </a:endParaRPr>
          </a:p>
        </p:txBody>
      </p:sp>
      <p:sp>
        <p:nvSpPr>
          <p:cNvPr id="10" name="TextBox 9">
            <a:extLst>
              <a:ext uri="{FF2B5EF4-FFF2-40B4-BE49-F238E27FC236}">
                <a16:creationId xmlns:a16="http://schemas.microsoft.com/office/drawing/2014/main" id="{498A3159-8592-4B0E-A6BC-D263365AFDB9}"/>
              </a:ext>
            </a:extLst>
          </p:cNvPr>
          <p:cNvSpPr txBox="1"/>
          <p:nvPr/>
        </p:nvSpPr>
        <p:spPr>
          <a:xfrm>
            <a:off x="8384497" y="5698760"/>
            <a:ext cx="1868774"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Taille du segment</a:t>
            </a:r>
            <a:endParaRPr lang="en-US"/>
          </a:p>
        </p:txBody>
      </p:sp>
    </p:spTree>
    <p:extLst>
      <p:ext uri="{BB962C8B-B14F-4D97-AF65-F5344CB8AC3E}">
        <p14:creationId xmlns:p14="http://schemas.microsoft.com/office/powerpoint/2010/main" val="65071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Segments de clientèle</a:t>
            </a:r>
          </a:p>
        </p:txBody>
      </p:sp>
      <p:sp>
        <p:nvSpPr>
          <p:cNvPr id="6" name="Marcador de texto 5"/>
          <p:cNvSpPr>
            <a:spLocks noGrp="1"/>
          </p:cNvSpPr>
          <p:nvPr>
            <p:ph type="body" sz="quarter" idx="15"/>
          </p:nvPr>
        </p:nvSpPr>
        <p:spPr>
          <a:xfrm>
            <a:off x="5449078" y="676189"/>
            <a:ext cx="6446060" cy="5251369"/>
          </a:xfrm>
        </p:spPr>
        <p:txBody>
          <a:bodyPr lIns="91440" tIns="45720" rIns="91440" bIns="45720" anchor="t"/>
          <a:lstStyle/>
          <a:p>
            <a:pPr marL="0" indent="0">
              <a:lnSpc>
                <a:spcPts val="3000"/>
              </a:lnSpc>
              <a:spcBef>
                <a:spcPts val="600"/>
              </a:spcBef>
              <a:spcAft>
                <a:spcPts val="600"/>
              </a:spcAft>
              <a:buNone/>
            </a:pPr>
            <a:r>
              <a:rPr lang="fr-FR" dirty="0">
                <a:latin typeface="Arial"/>
                <a:ea typeface="Times New Roman" charset="0"/>
                <a:cs typeface="Arial"/>
              </a:rPr>
              <a:t>À ce stade, l’objectif est de </a:t>
            </a:r>
            <a:r>
              <a:rPr lang="fr-FR" b="1" dirty="0">
                <a:latin typeface="Arial"/>
                <a:ea typeface="Times New Roman" charset="0"/>
                <a:cs typeface="Arial"/>
              </a:rPr>
              <a:t>bien comprendre votre base de clients potentiels</a:t>
            </a:r>
            <a:r>
              <a:rPr lang="fr-FR" dirty="0">
                <a:latin typeface="Arial"/>
                <a:ea typeface="Times New Roman" charset="0"/>
                <a:cs typeface="Arial"/>
              </a:rPr>
              <a:t> (identification et profilage de la clientèle) et </a:t>
            </a:r>
            <a:r>
              <a:rPr lang="fr-FR" b="1" dirty="0">
                <a:latin typeface="Arial"/>
                <a:ea typeface="Times New Roman" charset="0"/>
                <a:cs typeface="Arial"/>
              </a:rPr>
              <a:t>le marché dans lequel ils évoluent</a:t>
            </a:r>
            <a:r>
              <a:rPr lang="fr-FR" dirty="0">
                <a:latin typeface="Arial"/>
                <a:ea typeface="Times New Roman" charset="0"/>
                <a:cs typeface="Arial"/>
              </a:rPr>
              <a:t> (évaluation du marché), sur lequel vont se fonder vos </a:t>
            </a:r>
            <a:r>
              <a:rPr lang="fr-FR">
                <a:latin typeface="Arial"/>
                <a:ea typeface="Times New Roman" charset="0"/>
                <a:cs typeface="Arial"/>
              </a:rPr>
              <a:t>choix de conception de modèles d'affaires. </a:t>
            </a:r>
            <a:endParaRPr lang="fr-FR" dirty="0">
              <a:latin typeface="Arial" panose="020B0604020202020204" pitchFamily="34" charset="0"/>
              <a:ea typeface="Times New Roman" charset="0"/>
              <a:cs typeface="Arial" panose="020B0604020202020204" pitchFamily="34" charset="0"/>
            </a:endParaRPr>
          </a:p>
          <a:p>
            <a:pPr marL="0" indent="0">
              <a:lnSpc>
                <a:spcPts val="3000"/>
              </a:lnSpc>
              <a:spcBef>
                <a:spcPts val="600"/>
              </a:spcBef>
              <a:spcAft>
                <a:spcPts val="600"/>
              </a:spcAft>
              <a:buNone/>
            </a:pPr>
            <a:r>
              <a:rPr lang="fr-FR" dirty="0">
                <a:latin typeface="Arial" panose="020B0604020202020204" pitchFamily="34" charset="0"/>
                <a:ea typeface="Times New Roman" charset="0"/>
                <a:cs typeface="Arial" panose="020B0604020202020204" pitchFamily="34" charset="0"/>
              </a:rPr>
              <a:t>Une fois cette étape terminée, des décisions concernant la segmentation (sélection des segments de clientèle) et le positionnement (différenciation de notre approche par rapport à celle de la concurrence) pourront être prises. Toute cette valeur client sera ensuite transférée au cœur de votre activité via la proposition de valeur. </a:t>
            </a:r>
          </a:p>
        </p:txBody>
      </p:sp>
      <p:pic>
        <p:nvPicPr>
          <p:cNvPr id="7" name="Imagen 6"/>
          <p:cNvPicPr>
            <a:picLocks noChangeAspect="1"/>
          </p:cNvPicPr>
          <p:nvPr/>
        </p:nvPicPr>
        <p:blipFill>
          <a:blip r:embed="rId3"/>
          <a:stretch>
            <a:fillRect/>
          </a:stretch>
        </p:blipFill>
        <p:spPr>
          <a:xfrm>
            <a:off x="192754" y="2084208"/>
            <a:ext cx="5125695" cy="2977622"/>
          </a:xfrm>
          <a:prstGeom prst="rect">
            <a:avLst/>
          </a:prstGeom>
        </p:spPr>
      </p:pic>
    </p:spTree>
    <p:extLst>
      <p:ext uri="{BB962C8B-B14F-4D97-AF65-F5344CB8AC3E}">
        <p14:creationId xmlns:p14="http://schemas.microsoft.com/office/powerpoint/2010/main" val="69030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4051778" cy="796041"/>
          </a:xfrm>
        </p:spPr>
        <p:txBody>
          <a:bodyPr/>
          <a:lstStyle/>
          <a:p>
            <a:r>
              <a:rPr lang="fr-FR" dirty="0"/>
              <a:t>Programme de la formation</a:t>
            </a:r>
          </a:p>
        </p:txBody>
      </p:sp>
      <p:graphicFrame>
        <p:nvGraphicFramePr>
          <p:cNvPr id="6" name="Tabla 5"/>
          <p:cNvGraphicFramePr>
            <a:graphicFrameLocks noGrp="1"/>
          </p:cNvGraphicFramePr>
          <p:nvPr>
            <p:extLst>
              <p:ext uri="{D42A27DB-BD31-4B8C-83A1-F6EECF244321}">
                <p14:modId xmlns:p14="http://schemas.microsoft.com/office/powerpoint/2010/main" val="777351748"/>
              </p:ext>
            </p:extLst>
          </p:nvPr>
        </p:nvGraphicFramePr>
        <p:xfrm>
          <a:off x="4374482" y="682907"/>
          <a:ext cx="7539705" cy="5161440"/>
        </p:xfrm>
        <a:graphic>
          <a:graphicData uri="http://schemas.openxmlformats.org/drawingml/2006/table">
            <a:tbl>
              <a:tblPr firstRow="1" bandRow="1">
                <a:effectLst/>
                <a:tableStyleId>{5C22544A-7EE6-4342-B048-85BDC9FD1C3A}</a:tableStyleId>
              </a:tblPr>
              <a:tblGrid>
                <a:gridCol w="1427228">
                  <a:extLst>
                    <a:ext uri="{9D8B030D-6E8A-4147-A177-3AD203B41FA5}">
                      <a16:colId xmlns:a16="http://schemas.microsoft.com/office/drawing/2014/main" val="749507805"/>
                    </a:ext>
                  </a:extLst>
                </a:gridCol>
                <a:gridCol w="1608083">
                  <a:extLst>
                    <a:ext uri="{9D8B030D-6E8A-4147-A177-3AD203B41FA5}">
                      <a16:colId xmlns:a16="http://schemas.microsoft.com/office/drawing/2014/main" val="3635459263"/>
                    </a:ext>
                  </a:extLst>
                </a:gridCol>
                <a:gridCol w="4504394">
                  <a:extLst>
                    <a:ext uri="{9D8B030D-6E8A-4147-A177-3AD203B41FA5}">
                      <a16:colId xmlns:a16="http://schemas.microsoft.com/office/drawing/2014/main" val="1881835133"/>
                    </a:ext>
                  </a:extLst>
                </a:gridCol>
              </a:tblGrid>
              <a:tr h="0">
                <a:tc>
                  <a:txBody>
                    <a:bodyPr/>
                    <a:lstStyle/>
                    <a:p>
                      <a:pPr algn="ctr">
                        <a:lnSpc>
                          <a:spcPct val="100000"/>
                        </a:lnSpc>
                        <a:spcBef>
                          <a:spcPts val="0"/>
                        </a:spcBef>
                        <a:spcAft>
                          <a:spcPts val="0"/>
                        </a:spcAft>
                      </a:pPr>
                      <a:r>
                        <a:rPr lang="fr-FR" sz="1600" b="1" dirty="0">
                          <a:solidFill>
                            <a:schemeClr val="bg1"/>
                          </a:solidFill>
                          <a:latin typeface="Arial" panose="020B0604020202020204" pitchFamily="34" charset="0"/>
                          <a:cs typeface="Arial" panose="020B0604020202020204" pitchFamily="34" charset="0"/>
                        </a:rPr>
                        <a:t>Agenda</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b="1" dirty="0">
                          <a:solidFill>
                            <a:schemeClr val="bg1"/>
                          </a:solidFill>
                          <a:latin typeface="Arial" panose="020B0604020202020204" pitchFamily="34" charset="0"/>
                          <a:cs typeface="Arial" panose="020B0604020202020204" pitchFamily="34" charset="0"/>
                        </a:rPr>
                        <a:t>Questions</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b="1" dirty="0">
                          <a:solidFill>
                            <a:schemeClr val="bg1"/>
                          </a:solidFill>
                          <a:latin typeface="Arial" panose="020B0604020202020204" pitchFamily="34" charset="0"/>
                          <a:cs typeface="Arial" panose="020B0604020202020204" pitchFamily="34" charset="0"/>
                        </a:rPr>
                        <a:t>Contenu</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872172597"/>
                  </a:ext>
                </a:extLst>
              </a:tr>
              <a:tr h="0">
                <a:tc>
                  <a:txBody>
                    <a:bodyPr/>
                    <a:lstStyle/>
                    <a:p>
                      <a:pPr>
                        <a:lnSpc>
                          <a:spcPct val="100000"/>
                        </a:lnSpc>
                        <a:spcBef>
                          <a:spcPts val="0"/>
                        </a:spcBef>
                        <a:spcAft>
                          <a:spcPts val="0"/>
                        </a:spcAft>
                      </a:pPr>
                      <a:r>
                        <a:rPr lang="fr-FR" sz="1600" b="0" dirty="0">
                          <a:solidFill>
                            <a:schemeClr val="bg1"/>
                          </a:solidFill>
                          <a:latin typeface="Arial" panose="020B0604020202020204" pitchFamily="34" charset="0"/>
                          <a:cs typeface="Arial" panose="020B0604020202020204" pitchFamily="34" charset="0"/>
                        </a:rPr>
                        <a:t>Jour 1</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Pourquoi?</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Introduction et concepts clés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Idée de projet / Problèmes et besoins / Comprendre le contexte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Objectifs / Mission et vision</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1553388268"/>
                  </a:ext>
                </a:extLst>
              </a:tr>
              <a:tr h="370840">
                <a:tc>
                  <a:txBody>
                    <a:bodyPr/>
                    <a:lstStyle/>
                    <a:p>
                      <a:pPr>
                        <a:lnSpc>
                          <a:spcPct val="100000"/>
                        </a:lnSpc>
                        <a:spcBef>
                          <a:spcPts val="0"/>
                        </a:spcBef>
                        <a:spcAft>
                          <a:spcPts val="0"/>
                        </a:spcAft>
                      </a:pPr>
                      <a:r>
                        <a:rPr lang="fr-FR" sz="1600" b="0" dirty="0">
                          <a:solidFill>
                            <a:schemeClr val="bg1"/>
                          </a:solidFill>
                          <a:latin typeface="Arial" panose="020B0604020202020204" pitchFamily="34" charset="0"/>
                          <a:cs typeface="Arial" panose="020B0604020202020204" pitchFamily="34" charset="0"/>
                        </a:rPr>
                        <a:t>Jour</a:t>
                      </a:r>
                      <a:r>
                        <a:rPr lang="fr-FR" sz="1600" b="0" baseline="0" dirty="0">
                          <a:solidFill>
                            <a:schemeClr val="bg1"/>
                          </a:solidFill>
                          <a:latin typeface="Arial" panose="020B0604020202020204" pitchFamily="34" charset="0"/>
                          <a:cs typeface="Arial" panose="020B0604020202020204" pitchFamily="34" charset="0"/>
                        </a:rPr>
                        <a:t> 2</a:t>
                      </a:r>
                      <a:endParaRPr lang="fr-FR" sz="1600" b="0" dirty="0">
                        <a:solidFill>
                          <a:schemeClr val="bg1"/>
                        </a:solidFill>
                        <a:latin typeface="Arial" panose="020B0604020202020204" pitchFamily="34"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Qui ?</a:t>
                      </a:r>
                      <a:endParaRPr lang="fr-FR" sz="16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0000"/>
                        </a:lnSpc>
                        <a:spcBef>
                          <a:spcPts val="0"/>
                        </a:spcBef>
                        <a:spcAft>
                          <a:spcPts val="0"/>
                        </a:spcAft>
                      </a:pPr>
                      <a:r>
                        <a:rPr lang="fr-FR" sz="160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Quoi?</a:t>
                      </a:r>
                      <a:endParaRPr lang="fr-FR" sz="16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Parties prenantes et segments de clientèle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Propositions de valeur</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951947773"/>
                  </a:ext>
                </a:extLst>
              </a:tr>
              <a:tr h="370840">
                <a:tc>
                  <a:txBody>
                    <a:bodyPr/>
                    <a:lstStyle/>
                    <a:p>
                      <a:pPr>
                        <a:lnSpc>
                          <a:spcPct val="100000"/>
                        </a:lnSpc>
                        <a:spcBef>
                          <a:spcPts val="0"/>
                        </a:spcBef>
                        <a:spcAft>
                          <a:spcPts val="0"/>
                        </a:spcAft>
                      </a:pPr>
                      <a:r>
                        <a:rPr lang="fr-FR" sz="1600" b="0" dirty="0">
                          <a:solidFill>
                            <a:schemeClr val="bg1"/>
                          </a:solidFill>
                          <a:latin typeface="Arial" panose="020B0604020202020204" pitchFamily="34" charset="0"/>
                          <a:cs typeface="Arial" panose="020B0604020202020204" pitchFamily="34" charset="0"/>
                        </a:rPr>
                        <a:t>Jour 3</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Comment?</a:t>
                      </a:r>
                      <a:endParaRPr lang="fr-FR" sz="16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Relations clients et canaux </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Activités et ressources clés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Écoconception</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653237518"/>
                  </a:ext>
                </a:extLst>
              </a:tr>
              <a:tr h="370840">
                <a:tc>
                  <a:txBody>
                    <a:bodyPr/>
                    <a:lstStyle/>
                    <a:p>
                      <a:pPr>
                        <a:lnSpc>
                          <a:spcPct val="100000"/>
                        </a:lnSpc>
                        <a:spcBef>
                          <a:spcPts val="0"/>
                        </a:spcBef>
                        <a:spcAft>
                          <a:spcPts val="0"/>
                        </a:spcAft>
                      </a:pPr>
                      <a:r>
                        <a:rPr lang="fr-FR" sz="1600" b="0" dirty="0">
                          <a:solidFill>
                            <a:schemeClr val="bg1"/>
                          </a:solidFill>
                          <a:latin typeface="Arial" panose="020B0604020202020204" pitchFamily="34" charset="0"/>
                          <a:cs typeface="Arial" panose="020B0604020202020204" pitchFamily="34" charset="0"/>
                        </a:rPr>
                        <a:t>Jour 4</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Comment?</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Coûts et revenus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Test</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Mettre en œuvre et mesurer</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Synthèse finale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1192223399"/>
                  </a:ext>
                </a:extLst>
              </a:tr>
              <a:tr h="370840">
                <a:tc gridSpan="3">
                  <a:txBody>
                    <a:bodyPr/>
                    <a:lstStyle/>
                    <a:p>
                      <a:pPr algn="l">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Questions &amp; réponses / Partage d'expériences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02260437"/>
                  </a:ext>
                </a:extLst>
              </a:tr>
              <a:tr h="370840">
                <a:tc gridSpan="3">
                  <a:txBody>
                    <a:bodyPr/>
                    <a:lstStyle/>
                    <a:p>
                      <a:pPr algn="l">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Travail</a:t>
                      </a:r>
                      <a:r>
                        <a:rPr lang="fr-FR" sz="1600" baseline="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personnel </a:t>
                      </a: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(durée estimée : 5 à 10 heures)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33328156"/>
                  </a:ext>
                </a:extLst>
              </a:tr>
            </a:tbl>
          </a:graphicData>
        </a:graphic>
      </p:graphicFrame>
      <p:pic>
        <p:nvPicPr>
          <p:cNvPr id="8" name="Imagen 7" descr="Imagen que contiene texto&#10;&#10;Descripción generada automáticamente"/>
          <p:cNvPicPr/>
          <p:nvPr/>
        </p:nvPicPr>
        <p:blipFill rotWithShape="1">
          <a:blip r:embed="rId3" cstate="print">
            <a:extLst>
              <a:ext uri="{28A0092B-C50C-407E-A947-70E740481C1C}">
                <a14:useLocalDpi xmlns:a14="http://schemas.microsoft.com/office/drawing/2010/main" val="0"/>
              </a:ext>
            </a:extLst>
          </a:blip>
          <a:srcRect t="41785" b="4082"/>
          <a:stretch/>
        </p:blipFill>
        <p:spPr bwMode="auto">
          <a:xfrm>
            <a:off x="248180" y="2207172"/>
            <a:ext cx="3154270" cy="2414752"/>
          </a:xfrm>
          <a:prstGeom prst="rect">
            <a:avLst/>
          </a:prstGeom>
          <a:ln>
            <a:noFill/>
          </a:ln>
          <a:extLst>
            <a:ext uri="{53640926-AAD7-44D8-BBD7-CCE9431645EC}">
              <a14:shadowObscured xmlns:a14="http://schemas.microsoft.com/office/drawing/2010/main"/>
            </a:ext>
          </a:extLst>
        </p:spPr>
      </p:pic>
      <p:sp>
        <p:nvSpPr>
          <p:cNvPr id="9" name="Triángulo isósceles 8"/>
          <p:cNvSpPr/>
          <p:nvPr/>
        </p:nvSpPr>
        <p:spPr>
          <a:xfrm rot="5400000">
            <a:off x="3846535" y="2388360"/>
            <a:ext cx="477672" cy="41178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57382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Segments de clientèle</a:t>
            </a:r>
          </a:p>
        </p:txBody>
      </p:sp>
      <p:sp>
        <p:nvSpPr>
          <p:cNvPr id="6" name="Marcador de texto 5"/>
          <p:cNvSpPr>
            <a:spLocks noGrp="1"/>
          </p:cNvSpPr>
          <p:nvPr>
            <p:ph type="body" sz="quarter" idx="15"/>
          </p:nvPr>
        </p:nvSpPr>
        <p:spPr>
          <a:xfrm>
            <a:off x="4291264" y="676189"/>
            <a:ext cx="7603873" cy="5251369"/>
          </a:xfrm>
        </p:spPr>
        <p:txBody>
          <a:bodyPr lIns="91440" tIns="45720" rIns="91440" bIns="45720" anchor="t"/>
          <a:lstStyle/>
          <a:p>
            <a:pPr marL="0" indent="0">
              <a:lnSpc>
                <a:spcPts val="3000"/>
              </a:lnSpc>
              <a:spcBef>
                <a:spcPts val="0"/>
              </a:spcBef>
              <a:spcAft>
                <a:spcPts val="600"/>
              </a:spcAft>
              <a:buNone/>
            </a:pPr>
            <a:r>
              <a:rPr lang="fr-FR" dirty="0">
                <a:latin typeface="Arial" panose="020B0604020202020204" pitchFamily="34" charset="0"/>
                <a:ea typeface="Times New Roman" charset="0"/>
                <a:cs typeface="Arial" panose="020B0604020202020204" pitchFamily="34" charset="0"/>
              </a:rPr>
              <a:t>Grâce à la segmentation, il est possible d’évaluer des groupes de clients en fonction des revenus qu’ils génèrent et des coûts que suppose le fait d’établir et de maintenir des relations avec eux. </a:t>
            </a:r>
          </a:p>
          <a:p>
            <a:pPr marL="0" indent="0">
              <a:lnSpc>
                <a:spcPts val="3000"/>
              </a:lnSpc>
              <a:spcBef>
                <a:spcPts val="0"/>
              </a:spcBef>
              <a:spcAft>
                <a:spcPts val="600"/>
              </a:spcAft>
              <a:buNone/>
            </a:pPr>
            <a:r>
              <a:rPr lang="fr-FR" dirty="0">
                <a:latin typeface="Arial" panose="020B0604020202020204" pitchFamily="34" charset="0"/>
                <a:ea typeface="Times New Roman" charset="0"/>
                <a:cs typeface="Arial" panose="020B0604020202020204" pitchFamily="34" charset="0"/>
              </a:rPr>
              <a:t>Cela aide aussi les entreprises à savoir quels sont les segments les plus rentables et ceux qui le sont le moins. Elles peuvent ainsi ajuster leur budget marketing en conséquence.</a:t>
            </a:r>
          </a:p>
          <a:p>
            <a:pPr marL="0" indent="0">
              <a:lnSpc>
                <a:spcPts val="3000"/>
              </a:lnSpc>
              <a:spcBef>
                <a:spcPts val="0"/>
              </a:spcBef>
              <a:spcAft>
                <a:spcPts val="600"/>
              </a:spcAft>
              <a:buNone/>
            </a:pPr>
            <a:r>
              <a:rPr lang="fr-FR" dirty="0">
                <a:latin typeface="Arial" panose="020B0604020202020204" pitchFamily="34" charset="0"/>
                <a:ea typeface="Times New Roman" charset="0"/>
                <a:cs typeface="Arial" panose="020B0604020202020204" pitchFamily="34" charset="0"/>
              </a:rPr>
              <a:t>Il existe différentes approches, par exemple : les entreprises B2B et les entreprises B2C.</a:t>
            </a:r>
          </a:p>
          <a:p>
            <a:pPr marL="0" indent="0">
              <a:lnSpc>
                <a:spcPts val="3000"/>
              </a:lnSpc>
              <a:spcBef>
                <a:spcPts val="0"/>
              </a:spcBef>
              <a:spcAft>
                <a:spcPts val="600"/>
              </a:spcAft>
              <a:buNone/>
            </a:pPr>
            <a:r>
              <a:rPr lang="fr-FR" b="1">
                <a:solidFill>
                  <a:srgbClr val="579DDB"/>
                </a:solidFill>
                <a:latin typeface="Arial"/>
                <a:ea typeface="Times New Roman" charset="0"/>
                <a:cs typeface="Arial"/>
              </a:rPr>
              <a:t>La valeur sociale de votre entreprise </a:t>
            </a:r>
            <a:r>
              <a:rPr lang="fr-FR">
                <a:solidFill>
                  <a:schemeClr val="accent1"/>
                </a:solidFill>
                <a:latin typeface="Arial"/>
                <a:ea typeface="Times New Roman" charset="0"/>
                <a:cs typeface="Arial"/>
              </a:rPr>
              <a:t>:</a:t>
            </a:r>
            <a:r>
              <a:rPr lang="fr-FR" dirty="0">
                <a:latin typeface="Arial"/>
                <a:ea typeface="Times New Roman" charset="0"/>
                <a:cs typeface="Arial"/>
              </a:rPr>
              <a:t> adoptez une approche inclusive pour sélectionner vos segments de clientèle par le biais de la diversité des profils (par exemple, les groupes en risque d’exclusion sociale, les personnes défavorisées et particulièrement vulnérables, etc.).</a:t>
            </a:r>
          </a:p>
          <a:p>
            <a:pPr marL="0" indent="0">
              <a:lnSpc>
                <a:spcPts val="3000"/>
              </a:lnSpc>
              <a:spcBef>
                <a:spcPts val="0"/>
              </a:spcBef>
              <a:spcAft>
                <a:spcPts val="600"/>
              </a:spcAft>
              <a:buNone/>
            </a:pPr>
            <a:endParaRPr lang="fr-FR" dirty="0"/>
          </a:p>
        </p:txBody>
      </p:sp>
      <p:sp>
        <p:nvSpPr>
          <p:cNvPr id="7" name="Marcador de texto 5"/>
          <p:cNvSpPr>
            <a:spLocks noGrp="1"/>
          </p:cNvSpPr>
          <p:nvPr>
            <p:ph type="body" sz="quarter" idx="15"/>
          </p:nvPr>
        </p:nvSpPr>
        <p:spPr>
          <a:xfrm>
            <a:off x="239486" y="1901183"/>
            <a:ext cx="3474098" cy="3264375"/>
          </a:xfrm>
        </p:spPr>
        <p:txBody>
          <a:bodyPr/>
          <a:lstStyle/>
          <a:p>
            <a:pPr marL="0" indent="0">
              <a:lnSpc>
                <a:spcPts val="3000"/>
              </a:lnSpc>
              <a:spcBef>
                <a:spcPts val="600"/>
              </a:spcBef>
              <a:spcAft>
                <a:spcPts val="600"/>
              </a:spcAft>
              <a:buNone/>
            </a:pPr>
            <a:r>
              <a:rPr lang="fr-FR" b="1" dirty="0">
                <a:latin typeface="Arial" panose="020B0604020202020204" pitchFamily="34" charset="0"/>
                <a:ea typeface="Times New Roman" charset="0"/>
                <a:cs typeface="Arial" panose="020B0604020202020204" pitchFamily="34" charset="0"/>
              </a:rPr>
              <a:t>Segments de clientèle : </a:t>
            </a:r>
            <a:r>
              <a:rPr lang="fr-FR" dirty="0">
                <a:latin typeface="Arial" panose="020B0604020202020204" pitchFamily="34" charset="0"/>
                <a:ea typeface="Times New Roman" charset="0"/>
                <a:cs typeface="Arial" panose="020B0604020202020204" pitchFamily="34" charset="0"/>
              </a:rPr>
              <a:t>groupes homogènes de clients dont le comportement, les caractéristiques démographiques, économiques ou autres sont similaires.</a:t>
            </a:r>
          </a:p>
        </p:txBody>
      </p:sp>
    </p:spTree>
    <p:extLst>
      <p:ext uri="{BB962C8B-B14F-4D97-AF65-F5344CB8AC3E}">
        <p14:creationId xmlns:p14="http://schemas.microsoft.com/office/powerpoint/2010/main" val="96703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Profilage de clientèle</a:t>
            </a:r>
          </a:p>
        </p:txBody>
      </p:sp>
      <p:sp>
        <p:nvSpPr>
          <p:cNvPr id="6" name="Marcador de texto 5"/>
          <p:cNvSpPr>
            <a:spLocks noGrp="1"/>
          </p:cNvSpPr>
          <p:nvPr>
            <p:ph type="body" sz="quarter" idx="15"/>
          </p:nvPr>
        </p:nvSpPr>
        <p:spPr/>
        <p:txBody>
          <a:bodyPr/>
          <a:lstStyle/>
          <a:p>
            <a:pPr marL="0" indent="0">
              <a:lnSpc>
                <a:spcPts val="3360"/>
              </a:lnSpc>
              <a:spcBef>
                <a:spcPts val="0"/>
              </a:spcBef>
              <a:buNone/>
            </a:pPr>
            <a:r>
              <a:rPr lang="fr-FR" dirty="0">
                <a:latin typeface="Arial" panose="020B0604020202020204" pitchFamily="34" charset="0"/>
                <a:ea typeface="Times New Roman" charset="0"/>
                <a:cs typeface="Arial" panose="020B0604020202020204" pitchFamily="34" charset="0"/>
              </a:rPr>
              <a:t>Une fois que les clients potentiels ont été identifiés, apprenez à les connaître afin de comprendre leurs besoins. Ce processus s’effectue en deux étapes : </a:t>
            </a:r>
          </a:p>
          <a:p>
            <a:pPr marL="447675" indent="-260350">
              <a:lnSpc>
                <a:spcPts val="3360"/>
              </a:lnSpc>
              <a:spcBef>
                <a:spcPts val="0"/>
              </a:spcBef>
              <a:buFont typeface="Wingdings" panose="05000000000000000000" pitchFamily="2" charset="2"/>
              <a:buChar char="§"/>
            </a:pPr>
            <a:r>
              <a:rPr lang="fr-FR" dirty="0">
                <a:latin typeface="Arial" panose="020B0604020202020204" pitchFamily="34" charset="0"/>
                <a:ea typeface="Times New Roman" charset="0"/>
                <a:cs typeface="Arial" panose="020B0604020202020204" pitchFamily="34" charset="0"/>
              </a:rPr>
              <a:t>une </a:t>
            </a:r>
            <a:r>
              <a:rPr lang="fr-FR" b="1" dirty="0">
                <a:latin typeface="Arial" panose="020B0604020202020204" pitchFamily="34" charset="0"/>
                <a:ea typeface="Times New Roman" charset="0"/>
                <a:cs typeface="Arial" panose="020B0604020202020204" pitchFamily="34" charset="0"/>
              </a:rPr>
              <a:t>description générale</a:t>
            </a:r>
            <a:r>
              <a:rPr lang="fr-FR" dirty="0">
                <a:latin typeface="Arial" panose="020B0604020202020204" pitchFamily="34" charset="0"/>
                <a:ea typeface="Times New Roman" charset="0"/>
                <a:cs typeface="Arial" panose="020B0604020202020204" pitchFamily="34" charset="0"/>
              </a:rPr>
              <a:t> fondée sur des statistiques démographiques générales ;</a:t>
            </a:r>
          </a:p>
          <a:p>
            <a:pPr marL="447675" indent="-260350">
              <a:lnSpc>
                <a:spcPts val="3360"/>
              </a:lnSpc>
              <a:spcBef>
                <a:spcPts val="0"/>
              </a:spcBef>
              <a:spcAft>
                <a:spcPts val="1200"/>
              </a:spcAft>
              <a:buFont typeface="Wingdings" panose="05000000000000000000" pitchFamily="2" charset="2"/>
              <a:buChar char="§"/>
            </a:pPr>
            <a:r>
              <a:rPr lang="fr-FR" dirty="0">
                <a:latin typeface="Arial" panose="020B0604020202020204" pitchFamily="34" charset="0"/>
                <a:ea typeface="Times New Roman" charset="0"/>
                <a:cs typeface="Arial" panose="020B0604020202020204" pitchFamily="34" charset="0"/>
              </a:rPr>
              <a:t>une carte personnelle des </a:t>
            </a:r>
            <a:r>
              <a:rPr lang="fr-FR" b="1" dirty="0">
                <a:latin typeface="Arial" panose="020B0604020202020204" pitchFamily="34" charset="0"/>
                <a:ea typeface="Times New Roman" charset="0"/>
                <a:cs typeface="Arial" panose="020B0604020202020204" pitchFamily="34" charset="0"/>
              </a:rPr>
              <a:t>fonctions à remplir</a:t>
            </a:r>
            <a:r>
              <a:rPr lang="fr-FR" dirty="0">
                <a:latin typeface="Arial" panose="020B0604020202020204" pitchFamily="34" charset="0"/>
                <a:ea typeface="Times New Roman" charset="0"/>
                <a:cs typeface="Arial" panose="020B0604020202020204" pitchFamily="34" charset="0"/>
              </a:rPr>
              <a:t> (travail des clients) et des </a:t>
            </a:r>
            <a:r>
              <a:rPr lang="fr-FR" b="1" dirty="0">
                <a:latin typeface="Arial" panose="020B0604020202020204" pitchFamily="34" charset="0"/>
                <a:ea typeface="Times New Roman" charset="0"/>
                <a:cs typeface="Arial" panose="020B0604020202020204" pitchFamily="34" charset="0"/>
              </a:rPr>
              <a:t>émotions ressenties</a:t>
            </a:r>
            <a:r>
              <a:rPr lang="fr-FR" dirty="0">
                <a:latin typeface="Arial" panose="020B0604020202020204" pitchFamily="34" charset="0"/>
                <a:ea typeface="Times New Roman" charset="0"/>
                <a:cs typeface="Arial" panose="020B0604020202020204" pitchFamily="34" charset="0"/>
              </a:rPr>
              <a:t> (avantages, inconvénients et perception sensorielle).</a:t>
            </a:r>
          </a:p>
          <a:p>
            <a:pPr marL="0" indent="0">
              <a:lnSpc>
                <a:spcPts val="3360"/>
              </a:lnSpc>
              <a:spcBef>
                <a:spcPts val="0"/>
              </a:spcBef>
              <a:spcAft>
                <a:spcPts val="1200"/>
              </a:spcAft>
              <a:buNone/>
            </a:pPr>
            <a:r>
              <a:rPr lang="fr-FR" dirty="0">
                <a:latin typeface="Arial" panose="020B0604020202020204" pitchFamily="34" charset="0"/>
                <a:ea typeface="Times New Roman" charset="0"/>
                <a:cs typeface="Arial" panose="020B0604020202020204" pitchFamily="34" charset="0"/>
              </a:rPr>
              <a:t>Si vous voulez créer des liens personnels entre votre projet et votre client, vous devez vous mettre à sa place pour penser, dire et ressentir comme lui. Cela vous permettra de le comprendre, et potentiellement de l’impliquer.</a:t>
            </a:r>
          </a:p>
          <a:p>
            <a:endParaRPr lang="fr-FR" dirty="0"/>
          </a:p>
        </p:txBody>
      </p:sp>
    </p:spTree>
    <p:extLst>
      <p:ext uri="{BB962C8B-B14F-4D97-AF65-F5344CB8AC3E}">
        <p14:creationId xmlns:p14="http://schemas.microsoft.com/office/powerpoint/2010/main" val="50845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Profilage de clientèle</a:t>
            </a:r>
          </a:p>
        </p:txBody>
      </p:sp>
      <p:sp>
        <p:nvSpPr>
          <p:cNvPr id="6" name="Marcador de texto 5"/>
          <p:cNvSpPr>
            <a:spLocks noGrp="1"/>
          </p:cNvSpPr>
          <p:nvPr>
            <p:ph type="body" sz="quarter" idx="15"/>
          </p:nvPr>
        </p:nvSpPr>
        <p:spPr>
          <a:xfrm>
            <a:off x="4497354" y="676189"/>
            <a:ext cx="7397783" cy="5251369"/>
          </a:xfrm>
        </p:spPr>
        <p:txBody>
          <a:bodyPr/>
          <a:lstStyle/>
          <a:p>
            <a:pPr marL="0" indent="0">
              <a:lnSpc>
                <a:spcPts val="2500"/>
              </a:lnSpc>
              <a:spcBef>
                <a:spcPts val="600"/>
              </a:spcBef>
              <a:spcAft>
                <a:spcPts val="600"/>
              </a:spcAft>
              <a:buNone/>
            </a:pPr>
            <a:r>
              <a:rPr lang="fr-FR" b="1" dirty="0">
                <a:latin typeface="Arial" panose="020B0604020202020204" pitchFamily="34" charset="0"/>
                <a:ea typeface="Times New Roman" charset="0"/>
                <a:cs typeface="Arial" panose="020B0604020202020204" pitchFamily="34" charset="0"/>
              </a:rPr>
              <a:t>Fonctions du client : </a:t>
            </a:r>
            <a:r>
              <a:rPr lang="fr-FR" dirty="0">
                <a:latin typeface="Arial" panose="020B0604020202020204" pitchFamily="34" charset="0"/>
                <a:ea typeface="Times New Roman" charset="0"/>
                <a:cs typeface="Arial" panose="020B0604020202020204" pitchFamily="34" charset="0"/>
              </a:rPr>
              <a:t>décrivez les tâches que le client essaie de mener à bien, les problèmes qu’il tente de résoudre ou les besoins qu’il cherche à satisfaire. Les besoins parlent davantage à notre esprit et à nos motivations rationnelles.</a:t>
            </a:r>
          </a:p>
          <a:p>
            <a:pPr marL="0" indent="0">
              <a:lnSpc>
                <a:spcPts val="2500"/>
              </a:lnSpc>
              <a:spcBef>
                <a:spcPts val="600"/>
              </a:spcBef>
              <a:spcAft>
                <a:spcPts val="600"/>
              </a:spcAft>
              <a:buNone/>
            </a:pPr>
            <a:r>
              <a:rPr lang="fr-FR" b="1" dirty="0">
                <a:latin typeface="Arial" panose="020B0604020202020204" pitchFamily="34" charset="0"/>
                <a:ea typeface="Times New Roman" charset="0"/>
                <a:cs typeface="Arial" panose="020B0604020202020204" pitchFamily="34" charset="0"/>
              </a:rPr>
              <a:t>Inconvénients : </a:t>
            </a:r>
            <a:r>
              <a:rPr lang="fr-FR" dirty="0">
                <a:latin typeface="Arial" panose="020B0604020202020204" pitchFamily="34" charset="0"/>
                <a:ea typeface="Times New Roman" charset="0"/>
                <a:cs typeface="Arial" panose="020B0604020202020204" pitchFamily="34" charset="0"/>
              </a:rPr>
              <a:t>les émotions négatives, les peurs, les coûts et les situations indésirables ainsi que les risques auxquels votre client est ou pourrait être exposé avant, pendant et après l’exécution des fonctions. </a:t>
            </a:r>
          </a:p>
          <a:p>
            <a:pPr marL="0" indent="0">
              <a:lnSpc>
                <a:spcPts val="3000"/>
              </a:lnSpc>
              <a:spcBef>
                <a:spcPts val="600"/>
              </a:spcBef>
              <a:spcAft>
                <a:spcPts val="600"/>
              </a:spcAft>
              <a:buNone/>
            </a:pPr>
            <a:r>
              <a:rPr lang="fr-FR" b="1" dirty="0">
                <a:latin typeface="Arial" panose="020B0604020202020204" pitchFamily="34" charset="0"/>
                <a:ea typeface="Times New Roman" charset="0"/>
                <a:cs typeface="Arial" panose="020B0604020202020204" pitchFamily="34" charset="0"/>
              </a:rPr>
              <a:t>Avantages : </a:t>
            </a:r>
            <a:r>
              <a:rPr lang="fr-FR" dirty="0">
                <a:latin typeface="Arial" panose="020B0604020202020204" pitchFamily="34" charset="0"/>
                <a:ea typeface="Times New Roman" charset="0"/>
                <a:cs typeface="Arial" panose="020B0604020202020204" pitchFamily="34" charset="0"/>
              </a:rPr>
              <a:t>les bénéfices que le client cible attend, désire ou par lesquels il serait surpris. Il s’agit de l’utilité fonctionnelle, des avantages sociaux, des émotions positives et des réductions de coûts. </a:t>
            </a:r>
          </a:p>
          <a:p>
            <a:pPr>
              <a:lnSpc>
                <a:spcPts val="2500"/>
              </a:lnSpc>
              <a:spcBef>
                <a:spcPts val="600"/>
              </a:spcBef>
              <a:spcAft>
                <a:spcPts val="600"/>
              </a:spcAft>
            </a:pPr>
            <a:endParaRPr lang="fr-FR" dirty="0"/>
          </a:p>
        </p:txBody>
      </p:sp>
      <p:sp>
        <p:nvSpPr>
          <p:cNvPr id="7" name="Marcador de texto 5"/>
          <p:cNvSpPr>
            <a:spLocks noGrp="1"/>
          </p:cNvSpPr>
          <p:nvPr>
            <p:ph type="body" sz="quarter" idx="15"/>
          </p:nvPr>
        </p:nvSpPr>
        <p:spPr>
          <a:xfrm>
            <a:off x="239486" y="2374782"/>
            <a:ext cx="3903306" cy="3538921"/>
          </a:xfrm>
        </p:spPr>
        <p:txBody>
          <a:bodyPr/>
          <a:lstStyle/>
          <a:p>
            <a:pPr marL="0" indent="0">
              <a:lnSpc>
                <a:spcPts val="3000"/>
              </a:lnSpc>
              <a:spcBef>
                <a:spcPts val="600"/>
              </a:spcBef>
              <a:spcAft>
                <a:spcPts val="600"/>
              </a:spcAft>
              <a:buNone/>
            </a:pPr>
            <a:r>
              <a:rPr lang="fr-FR" b="1" dirty="0">
                <a:latin typeface="Arial" panose="020B0604020202020204" pitchFamily="34" charset="0"/>
                <a:ea typeface="Times New Roman" charset="0"/>
                <a:cs typeface="Arial" panose="020B0604020202020204" pitchFamily="34" charset="0"/>
              </a:rPr>
              <a:t>Description générale :</a:t>
            </a:r>
            <a:r>
              <a:rPr lang="fr-FR" dirty="0">
                <a:latin typeface="Arial" panose="020B0604020202020204" pitchFamily="34" charset="0"/>
                <a:ea typeface="Times New Roman" charset="0"/>
                <a:cs typeface="Arial" panose="020B0604020202020204" pitchFamily="34" charset="0"/>
              </a:rPr>
              <a:t> dressez le portrait du client. Vous pouvez y inclure : des informations sur la zone géographique où il se trouve, son métier, sa tranche d’âge, son idéal de vie, sa relation au monde, etc. </a:t>
            </a:r>
          </a:p>
          <a:p>
            <a:pPr>
              <a:lnSpc>
                <a:spcPts val="3000"/>
              </a:lnSpc>
              <a:spcBef>
                <a:spcPts val="600"/>
              </a:spcBef>
              <a:spcAft>
                <a:spcPts val="600"/>
              </a:spcAft>
            </a:pPr>
            <a:endParaRPr lang="fr-FR" dirty="0"/>
          </a:p>
        </p:txBody>
      </p:sp>
    </p:spTree>
    <p:extLst>
      <p:ext uri="{BB962C8B-B14F-4D97-AF65-F5344CB8AC3E}">
        <p14:creationId xmlns:p14="http://schemas.microsoft.com/office/powerpoint/2010/main" val="116441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5"/>
          </p:nvPr>
        </p:nvSpPr>
        <p:spPr>
          <a:xfrm>
            <a:off x="233795" y="1913614"/>
            <a:ext cx="3876482" cy="4072995"/>
          </a:xfrm>
        </p:spPr>
        <p:txBody>
          <a:bodyPr/>
          <a:lstStyle/>
          <a:p>
            <a:pPr>
              <a:lnSpc>
                <a:spcPts val="3000"/>
              </a:lnSpc>
              <a:spcBef>
                <a:spcPts val="600"/>
              </a:spcBef>
              <a:spcAft>
                <a:spcPts val="600"/>
              </a:spcAft>
              <a:buFont typeface="+mj-lt"/>
            </a:pPr>
            <a:r>
              <a:rPr lang="fr-FR" sz="2000" dirty="0">
                <a:latin typeface="Arial" panose="020B0604020202020204" pitchFamily="34" charset="0"/>
                <a:cs typeface="Arial" panose="020B0604020202020204" pitchFamily="34" charset="0"/>
              </a:rPr>
              <a:t>Remplissez la fiche de renseignement sur la plateforme web pour chaque client concerné (indiquez les données issues des entretiens, des enquêtes, des groupes de discussion, etc.).</a:t>
            </a:r>
          </a:p>
          <a:p>
            <a:pPr>
              <a:lnSpc>
                <a:spcPts val="3000"/>
              </a:lnSpc>
              <a:spcBef>
                <a:spcPts val="600"/>
              </a:spcBef>
              <a:spcAft>
                <a:spcPts val="600"/>
              </a:spcAft>
              <a:buFont typeface="+mj-lt"/>
            </a:pPr>
            <a:endParaRPr lang="fr-FR" sz="2000" dirty="0">
              <a:latin typeface="Arial" panose="020B0604020202020204" pitchFamily="34" charset="0"/>
              <a:cs typeface="Arial" panose="020B0604020202020204" pitchFamily="34" charset="0"/>
            </a:endParaRPr>
          </a:p>
        </p:txBody>
      </p:sp>
      <p:sp>
        <p:nvSpPr>
          <p:cNvPr id="7" name="Marcador de texto 6"/>
          <p:cNvSpPr>
            <a:spLocks noGrp="1"/>
          </p:cNvSpPr>
          <p:nvPr>
            <p:ph type="body" sz="quarter" idx="14"/>
          </p:nvPr>
        </p:nvSpPr>
        <p:spPr/>
        <p:txBody>
          <a:bodyPr/>
          <a:lstStyle/>
          <a:p>
            <a:r>
              <a:rPr lang="fr-FR" dirty="0"/>
              <a:t>Profilage de clientèle</a:t>
            </a:r>
          </a:p>
        </p:txBody>
      </p:sp>
      <p:pic>
        <p:nvPicPr>
          <p:cNvPr id="8" name="Marcador de posición de imagen 7"/>
          <p:cNvPicPr>
            <a:picLocks noGrp="1" noChangeAspect="1"/>
          </p:cNvPicPr>
          <p:nvPr>
            <p:ph type="pic" sz="quarter" idx="16"/>
          </p:nvPr>
        </p:nvPicPr>
        <p:blipFill rotWithShape="1">
          <a:blip r:embed="rId3"/>
          <a:srcRect l="-328" r="280"/>
          <a:stretch/>
        </p:blipFill>
        <p:spPr>
          <a:xfrm>
            <a:off x="5243804" y="800128"/>
            <a:ext cx="6624735" cy="4842515"/>
          </a:xfrm>
          <a:prstGeom prst="rect">
            <a:avLst/>
          </a:prstGeom>
        </p:spPr>
      </p:pic>
    </p:spTree>
    <p:extLst>
      <p:ext uri="{BB962C8B-B14F-4D97-AF65-F5344CB8AC3E}">
        <p14:creationId xmlns:p14="http://schemas.microsoft.com/office/powerpoint/2010/main" val="2355825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fr-FR" dirty="0"/>
              <a:t>6. Proposition de valeur</a:t>
            </a:r>
          </a:p>
        </p:txBody>
      </p:sp>
    </p:spTree>
    <p:extLst>
      <p:ext uri="{BB962C8B-B14F-4D97-AF65-F5344CB8AC3E}">
        <p14:creationId xmlns:p14="http://schemas.microsoft.com/office/powerpoint/2010/main" val="360001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Proposition de valeur</a:t>
            </a:r>
          </a:p>
        </p:txBody>
      </p:sp>
      <p:sp>
        <p:nvSpPr>
          <p:cNvPr id="6" name="Marcador de texto 5"/>
          <p:cNvSpPr>
            <a:spLocks noGrp="1"/>
          </p:cNvSpPr>
          <p:nvPr>
            <p:ph type="body" sz="quarter" idx="15"/>
          </p:nvPr>
        </p:nvSpPr>
        <p:spPr/>
        <p:txBody>
          <a:bodyPr/>
          <a:lstStyle/>
          <a:p>
            <a:pPr marL="0" indent="0" algn="just">
              <a:lnSpc>
                <a:spcPts val="3000"/>
              </a:lnSpc>
              <a:spcBef>
                <a:spcPts val="600"/>
              </a:spcBef>
              <a:spcAft>
                <a:spcPts val="600"/>
              </a:spcAft>
              <a:buNone/>
            </a:pPr>
            <a:r>
              <a:rPr lang="fr-FR" dirty="0">
                <a:latin typeface="Arial" panose="020B0604020202020204" pitchFamily="34" charset="0"/>
                <a:ea typeface="Times New Roman" charset="0"/>
                <a:cs typeface="Arial" panose="020B0604020202020204" pitchFamily="34" charset="0"/>
              </a:rPr>
              <a:t>Le moment est venu de concrétiser votre idée d’entreprise, et de créer une proposition de valeur unique et riche, qui pourrait être introduite sur le marché dans le but de générer une valeur sociale et environnementale, ainsi que de vous permettre d’atteindre vos objectifs.  </a:t>
            </a:r>
          </a:p>
          <a:p>
            <a:pPr marL="0" indent="0" algn="just">
              <a:lnSpc>
                <a:spcPts val="3000"/>
              </a:lnSpc>
              <a:spcBef>
                <a:spcPts val="600"/>
              </a:spcBef>
              <a:spcAft>
                <a:spcPts val="600"/>
              </a:spcAft>
              <a:buNone/>
            </a:pPr>
            <a:r>
              <a:rPr lang="fr-FR" dirty="0">
                <a:latin typeface="Arial" panose="020B0604020202020204" pitchFamily="34" charset="0"/>
                <a:ea typeface="Times New Roman" charset="0"/>
                <a:cs typeface="Arial" panose="020B0604020202020204" pitchFamily="34" charset="0"/>
              </a:rPr>
              <a:t>Concentrez-vous sur : </a:t>
            </a:r>
          </a:p>
          <a:p>
            <a:pPr algn="just">
              <a:lnSpc>
                <a:spcPts val="3000"/>
              </a:lnSpc>
              <a:spcBef>
                <a:spcPts val="600"/>
              </a:spcBef>
              <a:spcAft>
                <a:spcPts val="600"/>
              </a:spcAft>
            </a:pPr>
            <a:r>
              <a:rPr lang="fr-FR" b="1" dirty="0">
                <a:latin typeface="Arial" panose="020B0604020202020204" pitchFamily="34" charset="0"/>
                <a:ea typeface="Times New Roman" charset="0"/>
                <a:cs typeface="Arial" panose="020B0604020202020204" pitchFamily="34" charset="0"/>
              </a:rPr>
              <a:t>la valeur environnementale et sociale ;</a:t>
            </a:r>
          </a:p>
          <a:p>
            <a:pPr algn="just">
              <a:lnSpc>
                <a:spcPts val="3000"/>
              </a:lnSpc>
              <a:spcBef>
                <a:spcPts val="600"/>
              </a:spcBef>
              <a:spcAft>
                <a:spcPts val="600"/>
              </a:spcAft>
            </a:pPr>
            <a:r>
              <a:rPr lang="fr-FR" b="1" dirty="0">
                <a:latin typeface="Arial" panose="020B0604020202020204" pitchFamily="34" charset="0"/>
                <a:ea typeface="Times New Roman" charset="0"/>
                <a:cs typeface="Arial" panose="020B0604020202020204" pitchFamily="34" charset="0"/>
              </a:rPr>
              <a:t>l’analyse du marché</a:t>
            </a:r>
            <a:r>
              <a:rPr lang="fr-FR" dirty="0">
                <a:latin typeface="Arial" panose="020B0604020202020204" pitchFamily="34" charset="0"/>
                <a:ea typeface="Times New Roman" charset="0"/>
                <a:cs typeface="Arial" panose="020B0604020202020204" pitchFamily="34" charset="0"/>
              </a:rPr>
              <a:t> (soulignez les opportunités en fonction de vos avantages, ou concentrez-vous sur votre meilleure proposition de valeur par rapport à la concurrence) ; </a:t>
            </a:r>
          </a:p>
          <a:p>
            <a:pPr algn="just">
              <a:lnSpc>
                <a:spcPts val="3000"/>
              </a:lnSpc>
              <a:spcBef>
                <a:spcPts val="600"/>
              </a:spcBef>
              <a:spcAft>
                <a:spcPts val="600"/>
              </a:spcAft>
            </a:pPr>
            <a:r>
              <a:rPr lang="fr-FR" b="1" dirty="0">
                <a:latin typeface="Arial" panose="020B0604020202020204" pitchFamily="34" charset="0"/>
                <a:ea typeface="Times New Roman" charset="0"/>
                <a:cs typeface="Arial" panose="020B0604020202020204" pitchFamily="34" charset="0"/>
              </a:rPr>
              <a:t>l’implication</a:t>
            </a:r>
            <a:r>
              <a:rPr lang="fr-FR" dirty="0">
                <a:latin typeface="Arial" panose="020B0604020202020204" pitchFamily="34" charset="0"/>
                <a:ea typeface="Times New Roman" charset="0"/>
                <a:cs typeface="Arial" panose="020B0604020202020204" pitchFamily="34" charset="0"/>
              </a:rPr>
              <a:t> de vos clients et des parties prenantes grâce à des </a:t>
            </a:r>
            <a:r>
              <a:rPr lang="fr-FR" b="1" dirty="0">
                <a:latin typeface="Arial" panose="020B0604020202020204" pitchFamily="34" charset="0"/>
                <a:ea typeface="Times New Roman" charset="0"/>
                <a:cs typeface="Arial" panose="020B0604020202020204" pitchFamily="34" charset="0"/>
              </a:rPr>
              <a:t>processus de </a:t>
            </a:r>
            <a:r>
              <a:rPr lang="fr-FR" b="1" dirty="0" err="1">
                <a:latin typeface="Arial" panose="020B0604020202020204" pitchFamily="34" charset="0"/>
                <a:ea typeface="Times New Roman" charset="0"/>
                <a:cs typeface="Arial" panose="020B0604020202020204" pitchFamily="34" charset="0"/>
              </a:rPr>
              <a:t>cocréation</a:t>
            </a:r>
            <a:r>
              <a:rPr lang="fr-FR" dirty="0">
                <a:latin typeface="Arial" panose="020B0604020202020204" pitchFamily="34" charset="0"/>
                <a:ea typeface="Times New Roman" charset="0"/>
                <a:cs typeface="Arial" panose="020B0604020202020204" pitchFamily="34" charset="0"/>
              </a:rPr>
              <a:t>.</a:t>
            </a:r>
          </a:p>
        </p:txBody>
      </p:sp>
      <p:pic>
        <p:nvPicPr>
          <p:cNvPr id="7" name="Google Shape;328;p38"/>
          <p:cNvPicPr preferRelativeResize="0"/>
          <p:nvPr/>
        </p:nvPicPr>
        <p:blipFill rotWithShape="1">
          <a:blip r:embed="rId3">
            <a:alphaModFix/>
          </a:blip>
          <a:srcRect/>
          <a:stretch/>
        </p:blipFill>
        <p:spPr>
          <a:xfrm>
            <a:off x="646478" y="2404818"/>
            <a:ext cx="2905615" cy="2396798"/>
          </a:xfrm>
          <a:prstGeom prst="rect">
            <a:avLst/>
          </a:prstGeom>
          <a:noFill/>
          <a:ln>
            <a:noFill/>
          </a:ln>
        </p:spPr>
      </p:pic>
    </p:spTree>
    <p:extLst>
      <p:ext uri="{BB962C8B-B14F-4D97-AF65-F5344CB8AC3E}">
        <p14:creationId xmlns:p14="http://schemas.microsoft.com/office/powerpoint/2010/main" val="2157420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Une proposition de valeur unique</a:t>
            </a:r>
          </a:p>
        </p:txBody>
      </p:sp>
      <p:sp>
        <p:nvSpPr>
          <p:cNvPr id="6" name="Marcador de texto 5"/>
          <p:cNvSpPr>
            <a:spLocks noGrp="1"/>
          </p:cNvSpPr>
          <p:nvPr>
            <p:ph type="body" sz="quarter" idx="15"/>
          </p:nvPr>
        </p:nvSpPr>
        <p:spPr/>
        <p:txBody>
          <a:bodyPr/>
          <a:lstStyle/>
          <a:p>
            <a:pPr marL="263525" indent="-263525">
              <a:lnSpc>
                <a:spcPts val="2500"/>
              </a:lnSpc>
              <a:spcBef>
                <a:spcPts val="600"/>
              </a:spcBef>
              <a:spcAft>
                <a:spcPts val="600"/>
              </a:spcAft>
              <a:buFont typeface="Wingdings" panose="05000000000000000000" pitchFamily="2" charset="2"/>
              <a:buChar char="§"/>
              <a:tabLst>
                <a:tab pos="263525" algn="l"/>
              </a:tabLst>
            </a:pPr>
            <a:r>
              <a:rPr lang="fr-FR" dirty="0">
                <a:latin typeface="Arial" panose="020B0604020202020204" pitchFamily="34" charset="0"/>
                <a:ea typeface="Times New Roman" charset="0"/>
                <a:cs typeface="Arial" panose="020B0604020202020204" pitchFamily="34" charset="0"/>
              </a:rPr>
              <a:t>Une proposition de valeur est une </a:t>
            </a:r>
            <a:r>
              <a:rPr lang="fr-FR" b="1" dirty="0">
                <a:latin typeface="Arial" panose="020B0604020202020204" pitchFamily="34" charset="0"/>
                <a:ea typeface="Times New Roman" charset="0"/>
                <a:cs typeface="Arial" panose="020B0604020202020204" pitchFamily="34" charset="0"/>
              </a:rPr>
              <a:t>promesse de valeur</a:t>
            </a:r>
            <a:r>
              <a:rPr lang="fr-FR" dirty="0">
                <a:latin typeface="Arial" panose="020B0604020202020204" pitchFamily="34" charset="0"/>
                <a:ea typeface="Times New Roman" charset="0"/>
                <a:cs typeface="Arial" panose="020B0604020202020204" pitchFamily="34" charset="0"/>
              </a:rPr>
              <a:t> qui doit être tenue, communiquée et reconnue.</a:t>
            </a:r>
          </a:p>
          <a:p>
            <a:pPr marL="263525" indent="-263525">
              <a:lnSpc>
                <a:spcPts val="2500"/>
              </a:lnSpc>
              <a:spcBef>
                <a:spcPts val="600"/>
              </a:spcBef>
              <a:spcAft>
                <a:spcPts val="600"/>
              </a:spcAft>
              <a:buFont typeface="Wingdings" panose="05000000000000000000" pitchFamily="2" charset="2"/>
              <a:buChar char="§"/>
              <a:tabLst>
                <a:tab pos="263525" algn="l"/>
              </a:tabLst>
            </a:pPr>
            <a:r>
              <a:rPr lang="fr-FR" dirty="0">
                <a:latin typeface="Arial" panose="020B0604020202020204" pitchFamily="34" charset="0"/>
                <a:ea typeface="Times New Roman" charset="0"/>
                <a:cs typeface="Arial" panose="020B0604020202020204" pitchFamily="34" charset="0"/>
              </a:rPr>
              <a:t>Elle doit convaincre un client potentiel que votre service ou produit aura plus de </a:t>
            </a:r>
            <a:r>
              <a:rPr lang="fr-FR" b="1" dirty="0">
                <a:latin typeface="Arial" panose="020B0604020202020204" pitchFamily="34" charset="0"/>
                <a:ea typeface="Times New Roman" charset="0"/>
                <a:cs typeface="Arial" panose="020B0604020202020204" pitchFamily="34" charset="0"/>
              </a:rPr>
              <a:t>valeur</a:t>
            </a:r>
            <a:r>
              <a:rPr lang="fr-FR" dirty="0">
                <a:latin typeface="Arial" panose="020B0604020202020204" pitchFamily="34" charset="0"/>
                <a:ea typeface="Times New Roman" charset="0"/>
                <a:cs typeface="Arial" panose="020B0604020202020204" pitchFamily="34" charset="0"/>
              </a:rPr>
              <a:t> pour lui que les offres similaires de vos concurrents. </a:t>
            </a:r>
          </a:p>
          <a:p>
            <a:pPr marL="263525" indent="-263525">
              <a:lnSpc>
                <a:spcPts val="2500"/>
              </a:lnSpc>
              <a:spcBef>
                <a:spcPts val="600"/>
              </a:spcBef>
              <a:spcAft>
                <a:spcPts val="600"/>
              </a:spcAft>
              <a:buFont typeface="Wingdings" panose="05000000000000000000" pitchFamily="2" charset="2"/>
              <a:buChar char="§"/>
              <a:tabLst>
                <a:tab pos="263525" algn="l"/>
              </a:tabLst>
            </a:pPr>
            <a:r>
              <a:rPr lang="fr-FR" dirty="0">
                <a:latin typeface="Arial" panose="020B0604020202020204" pitchFamily="34" charset="0"/>
                <a:ea typeface="Times New Roman" charset="0"/>
                <a:cs typeface="Arial" panose="020B0604020202020204" pitchFamily="34" charset="0"/>
              </a:rPr>
              <a:t>Elle explique comment votre produit résout les problèmes des clients ou améliore leur situation (pertinence). Elle indique aussi au client idéal </a:t>
            </a:r>
            <a:r>
              <a:rPr lang="fr-FR" b="1" dirty="0">
                <a:latin typeface="Arial" panose="020B0604020202020204" pitchFamily="34" charset="0"/>
                <a:ea typeface="Times New Roman" charset="0"/>
                <a:cs typeface="Arial" panose="020B0604020202020204" pitchFamily="34" charset="0"/>
              </a:rPr>
              <a:t>pourquoi il devrait acheter chez vous</a:t>
            </a:r>
            <a:r>
              <a:rPr lang="fr-FR" dirty="0">
                <a:latin typeface="Arial" panose="020B0604020202020204" pitchFamily="34" charset="0"/>
                <a:ea typeface="Times New Roman" charset="0"/>
                <a:cs typeface="Arial" panose="020B0604020202020204" pitchFamily="34" charset="0"/>
              </a:rPr>
              <a:t> et non chez la concurrence (différenciation unique).</a:t>
            </a:r>
          </a:p>
          <a:p>
            <a:pPr marL="263525" indent="-263525">
              <a:lnSpc>
                <a:spcPts val="2500"/>
              </a:lnSpc>
              <a:spcBef>
                <a:spcPts val="600"/>
              </a:spcBef>
              <a:spcAft>
                <a:spcPts val="600"/>
              </a:spcAft>
              <a:buFont typeface="Wingdings" panose="05000000000000000000" pitchFamily="2" charset="2"/>
              <a:buChar char="§"/>
              <a:tabLst>
                <a:tab pos="263525" algn="l"/>
              </a:tabLst>
            </a:pPr>
            <a:r>
              <a:rPr lang="fr-FR" dirty="0">
                <a:latin typeface="Arial" panose="020B0604020202020204" pitchFamily="34" charset="0"/>
                <a:ea typeface="Times New Roman" charset="0"/>
                <a:cs typeface="Arial" panose="020B0604020202020204" pitchFamily="34" charset="0"/>
              </a:rPr>
              <a:t>Elle précise comment</a:t>
            </a:r>
            <a:r>
              <a:rPr lang="fr-FR" b="1" dirty="0">
                <a:latin typeface="Arial" panose="020B0604020202020204" pitchFamily="34" charset="0"/>
                <a:ea typeface="Times New Roman" charset="0"/>
                <a:cs typeface="Arial" panose="020B0604020202020204" pitchFamily="34" charset="0"/>
              </a:rPr>
              <a:t> la valeur environnementale et sociale </a:t>
            </a:r>
            <a:r>
              <a:rPr lang="fr-FR" dirty="0">
                <a:latin typeface="Arial" panose="020B0604020202020204" pitchFamily="34" charset="0"/>
                <a:ea typeface="Times New Roman" charset="0"/>
                <a:cs typeface="Arial" panose="020B0604020202020204" pitchFamily="34" charset="0"/>
              </a:rPr>
              <a:t>est créée en relevant les défis écologiques et en traitant les questions sociales.</a:t>
            </a:r>
          </a:p>
          <a:p>
            <a:pPr marL="263525" indent="-263525">
              <a:lnSpc>
                <a:spcPts val="2500"/>
              </a:lnSpc>
              <a:spcBef>
                <a:spcPts val="600"/>
              </a:spcBef>
              <a:spcAft>
                <a:spcPts val="600"/>
              </a:spcAft>
              <a:buFont typeface="Wingdings" panose="05000000000000000000" pitchFamily="2" charset="2"/>
              <a:buChar char="§"/>
              <a:tabLst>
                <a:tab pos="263525" algn="l"/>
              </a:tabLst>
            </a:pPr>
            <a:r>
              <a:rPr lang="fr-FR" dirty="0">
                <a:latin typeface="Arial" panose="020B0604020202020204" pitchFamily="34" charset="0"/>
                <a:ea typeface="Times New Roman" charset="0"/>
                <a:cs typeface="Arial" panose="020B0604020202020204" pitchFamily="34" charset="0"/>
              </a:rPr>
              <a:t>Une bonne</a:t>
            </a:r>
            <a:r>
              <a:rPr lang="fr-FR" b="1" dirty="0">
                <a:latin typeface="Arial" panose="020B0604020202020204" pitchFamily="34" charset="0"/>
                <a:ea typeface="Times New Roman" charset="0"/>
                <a:cs typeface="Arial" panose="020B0604020202020204" pitchFamily="34" charset="0"/>
              </a:rPr>
              <a:t> proposition de valeur</a:t>
            </a:r>
            <a:r>
              <a:rPr lang="fr-FR" dirty="0">
                <a:latin typeface="Arial" panose="020B0604020202020204" pitchFamily="34" charset="0"/>
                <a:ea typeface="Times New Roman" charset="0"/>
                <a:cs typeface="Arial" panose="020B0604020202020204" pitchFamily="34" charset="0"/>
              </a:rPr>
              <a:t> doit être concise et intelligible.</a:t>
            </a:r>
          </a:p>
          <a:p>
            <a:pPr marL="342900" indent="-342900">
              <a:lnSpc>
                <a:spcPts val="2500"/>
              </a:lnSpc>
              <a:spcBef>
                <a:spcPts val="600"/>
              </a:spcBef>
              <a:spcAft>
                <a:spcPts val="600"/>
              </a:spcAft>
              <a:buFont typeface="Wingdings" panose="05000000000000000000" pitchFamily="2" charset="2"/>
              <a:buChar char="§"/>
            </a:pPr>
            <a:endParaRPr lang="fr-FR" dirty="0"/>
          </a:p>
          <a:p>
            <a:pPr>
              <a:lnSpc>
                <a:spcPts val="2500"/>
              </a:lnSpc>
              <a:spcBef>
                <a:spcPts val="600"/>
              </a:spcBef>
              <a:spcAft>
                <a:spcPts val="600"/>
              </a:spcAft>
              <a:buFont typeface="Wingdings" panose="05000000000000000000" pitchFamily="2" charset="2"/>
              <a:buChar char="§"/>
            </a:pPr>
            <a:endParaRPr lang="fr-FR" dirty="0"/>
          </a:p>
        </p:txBody>
      </p:sp>
      <p:pic>
        <p:nvPicPr>
          <p:cNvPr id="7" name="Google Shape;328;p38"/>
          <p:cNvPicPr preferRelativeResize="0"/>
          <p:nvPr/>
        </p:nvPicPr>
        <p:blipFill rotWithShape="1">
          <a:blip r:embed="rId3">
            <a:alphaModFix/>
          </a:blip>
          <a:srcRect/>
          <a:stretch/>
        </p:blipFill>
        <p:spPr>
          <a:xfrm>
            <a:off x="646478" y="2404818"/>
            <a:ext cx="2905615" cy="2396798"/>
          </a:xfrm>
          <a:prstGeom prst="rect">
            <a:avLst/>
          </a:prstGeom>
          <a:noFill/>
          <a:ln>
            <a:noFill/>
          </a:ln>
        </p:spPr>
      </p:pic>
    </p:spTree>
    <p:extLst>
      <p:ext uri="{BB962C8B-B14F-4D97-AF65-F5344CB8AC3E}">
        <p14:creationId xmlns:p14="http://schemas.microsoft.com/office/powerpoint/2010/main" val="3160219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004277" cy="370760"/>
          </a:xfrm>
        </p:spPr>
        <p:txBody>
          <a:bodyPr/>
          <a:lstStyle/>
          <a:p>
            <a:r>
              <a:rPr lang="fr-FR" dirty="0"/>
              <a:t>Une proposition de valeur unique</a:t>
            </a:r>
          </a:p>
          <a:p>
            <a:endParaRPr lang="fr-FR" dirty="0"/>
          </a:p>
        </p:txBody>
      </p:sp>
      <p:grpSp>
        <p:nvGrpSpPr>
          <p:cNvPr id="9" name="Grupo 8"/>
          <p:cNvGrpSpPr/>
          <p:nvPr/>
        </p:nvGrpSpPr>
        <p:grpSpPr>
          <a:xfrm>
            <a:off x="4190999" y="1366508"/>
            <a:ext cx="7601729" cy="4059744"/>
            <a:chOff x="2958013" y="985508"/>
            <a:chExt cx="8606116" cy="4596142"/>
          </a:xfrm>
        </p:grpSpPr>
        <p:pic>
          <p:nvPicPr>
            <p:cNvPr id="7" name="Imagen 6"/>
            <p:cNvPicPr>
              <a:picLocks noChangeAspect="1"/>
            </p:cNvPicPr>
            <p:nvPr/>
          </p:nvPicPr>
          <p:blipFill>
            <a:blip r:embed="rId3"/>
            <a:stretch>
              <a:fillRect/>
            </a:stretch>
          </p:blipFill>
          <p:spPr>
            <a:xfrm>
              <a:off x="8801101" y="1066800"/>
              <a:ext cx="2763028" cy="4492150"/>
            </a:xfrm>
            <a:prstGeom prst="rect">
              <a:avLst/>
            </a:prstGeom>
          </p:spPr>
        </p:pic>
        <p:pic>
          <p:nvPicPr>
            <p:cNvPr id="8" name="Imatge 1"/>
            <p:cNvPicPr>
              <a:picLocks noChangeAspect="1"/>
            </p:cNvPicPr>
            <p:nvPr/>
          </p:nvPicPr>
          <p:blipFill rotWithShape="1">
            <a:blip r:embed="rId4">
              <a:extLst>
                <a:ext uri="{28A0092B-C50C-407E-A947-70E740481C1C}">
                  <a14:useLocalDpi xmlns:a14="http://schemas.microsoft.com/office/drawing/2010/main" val="0"/>
                </a:ext>
              </a:extLst>
            </a:blip>
            <a:srcRect r="32388"/>
            <a:stretch/>
          </p:blipFill>
          <p:spPr>
            <a:xfrm>
              <a:off x="2958013" y="985508"/>
              <a:ext cx="5804987" cy="4596142"/>
            </a:xfrm>
            <a:prstGeom prst="rect">
              <a:avLst/>
            </a:prstGeom>
          </p:spPr>
        </p:pic>
      </p:grpSp>
    </p:spTree>
    <p:extLst>
      <p:ext uri="{BB962C8B-B14F-4D97-AF65-F5344CB8AC3E}">
        <p14:creationId xmlns:p14="http://schemas.microsoft.com/office/powerpoint/2010/main" val="2059770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tge 16"/>
          <p:cNvPicPr>
            <a:picLocks noChangeAspect="1"/>
          </p:cNvPicPr>
          <p:nvPr/>
        </p:nvPicPr>
        <p:blipFill rotWithShape="1">
          <a:blip r:embed="rId3">
            <a:extLst>
              <a:ext uri="{28A0092B-C50C-407E-A947-70E740481C1C}">
                <a14:useLocalDpi xmlns:a14="http://schemas.microsoft.com/office/drawing/2010/main" val="0"/>
              </a:ext>
            </a:extLst>
          </a:blip>
          <a:srcRect l="12868" t="23627" r="11987" b="27794"/>
          <a:stretch/>
        </p:blipFill>
        <p:spPr>
          <a:xfrm>
            <a:off x="190501" y="495300"/>
            <a:ext cx="1831599" cy="664895"/>
          </a:xfrm>
          <a:prstGeom prst="rect">
            <a:avLst/>
          </a:prstGeom>
        </p:spPr>
      </p:pic>
      <p:pic>
        <p:nvPicPr>
          <p:cNvPr id="8" name="Imat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1" y="1797150"/>
            <a:ext cx="3424836" cy="3424836"/>
          </a:xfrm>
          <a:prstGeom prst="rect">
            <a:avLst/>
          </a:prstGeom>
        </p:spPr>
      </p:pic>
      <p:pic>
        <p:nvPicPr>
          <p:cNvPr id="9" name="Imat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8526" y="495300"/>
            <a:ext cx="5638800" cy="5638800"/>
          </a:xfrm>
          <a:prstGeom prst="rect">
            <a:avLst/>
          </a:prstGeom>
        </p:spPr>
      </p:pic>
    </p:spTree>
    <p:extLst>
      <p:ext uri="{BB962C8B-B14F-4D97-AF65-F5344CB8AC3E}">
        <p14:creationId xmlns:p14="http://schemas.microsoft.com/office/powerpoint/2010/main" val="310254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tge 1"/>
          <p:cNvPicPr>
            <a:picLocks noChangeAspect="1"/>
          </p:cNvPicPr>
          <p:nvPr/>
        </p:nvPicPr>
        <p:blipFill>
          <a:blip r:embed="rId3"/>
          <a:stretch>
            <a:fillRect/>
          </a:stretch>
        </p:blipFill>
        <p:spPr>
          <a:xfrm>
            <a:off x="307976" y="670561"/>
            <a:ext cx="5009842" cy="3177539"/>
          </a:xfrm>
          <a:prstGeom prst="rect">
            <a:avLst/>
          </a:prstGeom>
        </p:spPr>
      </p:pic>
      <p:pic>
        <p:nvPicPr>
          <p:cNvPr id="8" name="Imatge 2"/>
          <p:cNvPicPr>
            <a:picLocks noChangeAspect="1"/>
          </p:cNvPicPr>
          <p:nvPr/>
        </p:nvPicPr>
        <p:blipFill>
          <a:blip r:embed="rId4"/>
          <a:stretch>
            <a:fillRect/>
          </a:stretch>
        </p:blipFill>
        <p:spPr>
          <a:xfrm>
            <a:off x="7501658" y="1310625"/>
            <a:ext cx="4309342" cy="4371100"/>
          </a:xfrm>
          <a:prstGeom prst="rect">
            <a:avLst/>
          </a:prstGeom>
        </p:spPr>
      </p:pic>
      <p:pic>
        <p:nvPicPr>
          <p:cNvPr id="9" name="Imatge 3"/>
          <p:cNvPicPr>
            <a:picLocks noChangeAspect="1"/>
          </p:cNvPicPr>
          <p:nvPr/>
        </p:nvPicPr>
        <p:blipFill>
          <a:blip r:embed="rId5"/>
          <a:stretch>
            <a:fillRect/>
          </a:stretch>
        </p:blipFill>
        <p:spPr>
          <a:xfrm>
            <a:off x="307975" y="5510185"/>
            <a:ext cx="4115374" cy="647790"/>
          </a:xfrm>
          <a:prstGeom prst="rect">
            <a:avLst/>
          </a:prstGeom>
        </p:spPr>
      </p:pic>
    </p:spTree>
    <p:extLst>
      <p:ext uri="{BB962C8B-B14F-4D97-AF65-F5344CB8AC3E}">
        <p14:creationId xmlns:p14="http://schemas.microsoft.com/office/powerpoint/2010/main" val="293596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3124200" cy="796041"/>
          </a:xfrm>
        </p:spPr>
        <p:txBody>
          <a:bodyPr/>
          <a:lstStyle/>
          <a:p>
            <a:r>
              <a:rPr lang="fr-FR" dirty="0"/>
              <a:t>Programme : jour 2</a:t>
            </a:r>
          </a:p>
        </p:txBody>
      </p:sp>
      <p:graphicFrame>
        <p:nvGraphicFramePr>
          <p:cNvPr id="6" name="Tabla 5"/>
          <p:cNvGraphicFramePr>
            <a:graphicFrameLocks noGrp="1"/>
          </p:cNvGraphicFramePr>
          <p:nvPr>
            <p:extLst>
              <p:ext uri="{D42A27DB-BD31-4B8C-83A1-F6EECF244321}">
                <p14:modId xmlns:p14="http://schemas.microsoft.com/office/powerpoint/2010/main" val="1931253288"/>
              </p:ext>
            </p:extLst>
          </p:nvPr>
        </p:nvGraphicFramePr>
        <p:xfrm>
          <a:off x="4304027" y="779655"/>
          <a:ext cx="7594692" cy="4702164"/>
        </p:xfrm>
        <a:graphic>
          <a:graphicData uri="http://schemas.openxmlformats.org/drawingml/2006/table">
            <a:tbl>
              <a:tblPr firstRow="1" firstCol="1" bandRow="1"/>
              <a:tblGrid>
                <a:gridCol w="1574259">
                  <a:extLst>
                    <a:ext uri="{9D8B030D-6E8A-4147-A177-3AD203B41FA5}">
                      <a16:colId xmlns:a16="http://schemas.microsoft.com/office/drawing/2014/main" val="787867987"/>
                    </a:ext>
                  </a:extLst>
                </a:gridCol>
                <a:gridCol w="1012371">
                  <a:extLst>
                    <a:ext uri="{9D8B030D-6E8A-4147-A177-3AD203B41FA5}">
                      <a16:colId xmlns:a16="http://schemas.microsoft.com/office/drawing/2014/main" val="1168387481"/>
                    </a:ext>
                  </a:extLst>
                </a:gridCol>
                <a:gridCol w="5008062">
                  <a:extLst>
                    <a:ext uri="{9D8B030D-6E8A-4147-A177-3AD203B41FA5}">
                      <a16:colId xmlns:a16="http://schemas.microsoft.com/office/drawing/2014/main" val="1544829608"/>
                    </a:ext>
                  </a:extLst>
                </a:gridCol>
              </a:tblGrid>
              <a:tr h="0">
                <a:tc>
                  <a:txBody>
                    <a:bodyPr/>
                    <a:lstStyle/>
                    <a:p>
                      <a:pPr algn="ctr">
                        <a:spcBef>
                          <a:spcPts val="600"/>
                        </a:spcBef>
                        <a:spcAft>
                          <a:spcPts val="600"/>
                        </a:spcAft>
                      </a:pPr>
                      <a:r>
                        <a:rPr lang="fr-FR"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Heure</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Durée</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Thème</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322371913"/>
                  </a:ext>
                </a:extLst>
              </a:tr>
              <a:tr h="0">
                <a:tc>
                  <a:txBody>
                    <a:bodyPr/>
                    <a:lstStyle/>
                    <a:p>
                      <a:pPr algn="ctr">
                        <a:spcBef>
                          <a:spcPts val="600"/>
                        </a:spcBef>
                        <a:spcAft>
                          <a:spcPts val="600"/>
                        </a:spcAft>
                      </a:pPr>
                      <a:r>
                        <a:rPr lang="fr-FR" sz="18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09:00-9:45</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spcBef>
                          <a:spcPts val="600"/>
                        </a:spcBef>
                        <a:spcAft>
                          <a:spcPts val="600"/>
                        </a:spcAft>
                      </a:pPr>
                      <a:r>
                        <a:rPr lang="fr-FR"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45’</a:t>
                      </a:r>
                      <a:endParaRPr lang="fr-FR" sz="18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just">
                        <a:spcBef>
                          <a:spcPts val="600"/>
                        </a:spcBef>
                        <a:spcAft>
                          <a:spcPts val="600"/>
                        </a:spcAft>
                      </a:pPr>
                      <a:r>
                        <a:rPr lang="fr-FR"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Questions &amp; réponses / Partage d'expériences</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703901816"/>
                  </a:ext>
                </a:extLst>
              </a:tr>
              <a:tr h="0">
                <a:tc>
                  <a:txBody>
                    <a:bodyPr/>
                    <a:lstStyle/>
                    <a:p>
                      <a:pPr algn="ctr">
                        <a:spcBef>
                          <a:spcPts val="600"/>
                        </a:spcBef>
                        <a:spcAft>
                          <a:spcPts val="600"/>
                        </a:spcAft>
                      </a:pPr>
                      <a:r>
                        <a:rPr lang="fr-FR" sz="18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9:45-10:00</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fr-FR" sz="18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just">
                        <a:spcBef>
                          <a:spcPts val="600"/>
                        </a:spcBef>
                        <a:spcAft>
                          <a:spcPts val="600"/>
                        </a:spcAft>
                      </a:pPr>
                      <a:r>
                        <a:rPr lang="fr-FR"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Pause</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24606732"/>
                  </a:ext>
                </a:extLst>
              </a:tr>
              <a:tr h="0">
                <a:tc>
                  <a:txBody>
                    <a:bodyPr/>
                    <a:lstStyle/>
                    <a:p>
                      <a:pPr algn="ctr">
                        <a:spcBef>
                          <a:spcPts val="600"/>
                        </a:spcBef>
                        <a:spcAft>
                          <a:spcPts val="600"/>
                        </a:spcAft>
                      </a:pPr>
                      <a:r>
                        <a:rPr lang="fr-FR" sz="18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10:00-11:30</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90’</a:t>
                      </a:r>
                      <a:endParaRPr lang="fr-FR" sz="18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lvl="0" indent="0" algn="just" rtl="0">
                        <a:spcBef>
                          <a:spcPts val="600"/>
                        </a:spcBef>
                        <a:spcAft>
                          <a:spcPts val="600"/>
                        </a:spcAft>
                        <a:buFont typeface="+mj-lt"/>
                        <a:buNone/>
                      </a:pPr>
                      <a:r>
                        <a:rPr lang="fr-FR"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r>
                        <a:rPr lang="fr-FR" sz="1800" baseline="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fr-FR"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Parties prenantes et segments de clientèle</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424682571"/>
                  </a:ext>
                </a:extLst>
              </a:tr>
              <a:tr h="438754">
                <a:tc>
                  <a:txBody>
                    <a:bodyPr/>
                    <a:lstStyle/>
                    <a:p>
                      <a:pPr algn="ctr">
                        <a:spcBef>
                          <a:spcPts val="600"/>
                        </a:spcBef>
                        <a:spcAft>
                          <a:spcPts val="600"/>
                        </a:spcAft>
                      </a:pPr>
                      <a:r>
                        <a:rPr lang="fr-FR" sz="18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11:30-12:15</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40’</a:t>
                      </a:r>
                      <a:endParaRPr lang="fr-FR" sz="18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lvl="0" indent="0" algn="just" rtl="0">
                        <a:spcBef>
                          <a:spcPts val="600"/>
                        </a:spcBef>
                        <a:spcAft>
                          <a:spcPts val="600"/>
                        </a:spcAft>
                        <a:buFont typeface="+mj-lt"/>
                        <a:buNone/>
                      </a:pPr>
                      <a:r>
                        <a:rPr lang="fr-FR"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6. Propositions de valeur</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604410025"/>
                  </a:ext>
                </a:extLst>
              </a:tr>
              <a:tr h="399847">
                <a:tc gridSpan="3">
                  <a:txBody>
                    <a:bodyPr/>
                    <a:lstStyle/>
                    <a:p>
                      <a:pPr algn="just">
                        <a:lnSpc>
                          <a:spcPts val="1500"/>
                        </a:lnSpc>
                        <a:spcBef>
                          <a:spcPts val="600"/>
                        </a:spcBef>
                        <a:spcAft>
                          <a:spcPts val="600"/>
                        </a:spcAft>
                      </a:pPr>
                      <a:r>
                        <a:rPr lang="fr-FR"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Travail personnel </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500"/>
                        </a:lnSpc>
                        <a:spcBef>
                          <a:spcPts val="600"/>
                        </a:spcBef>
                        <a:spcAft>
                          <a:spcPts val="600"/>
                        </a:spcAft>
                      </a:pPr>
                      <a:r>
                        <a:rPr lang="fr-FR" sz="1800" i="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Exercice 7. Identifier et cartographier les parties prenantes </a:t>
                      </a:r>
                      <a:endParaRPr lang="fr-FR" sz="1800" i="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500"/>
                        </a:lnSpc>
                        <a:spcBef>
                          <a:spcPts val="600"/>
                        </a:spcBef>
                        <a:spcAft>
                          <a:spcPts val="600"/>
                        </a:spcAft>
                      </a:pPr>
                      <a:r>
                        <a:rPr lang="fr-FR" sz="1800" i="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Exercice 8. Segments de clientèle</a:t>
                      </a:r>
                      <a:endParaRPr lang="fr-FR" sz="1800" i="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500"/>
                        </a:lnSpc>
                        <a:spcBef>
                          <a:spcPts val="600"/>
                        </a:spcBef>
                        <a:spcAft>
                          <a:spcPts val="600"/>
                        </a:spcAft>
                      </a:pPr>
                      <a:r>
                        <a:rPr lang="fr-FR" sz="1800" i="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Exercice 9. Propositions de valeur</a:t>
                      </a:r>
                      <a:endParaRPr lang="fr-FR" sz="1800" i="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500"/>
                        </a:lnSpc>
                        <a:spcBef>
                          <a:spcPts val="600"/>
                        </a:spcBef>
                        <a:spcAft>
                          <a:spcPts val="600"/>
                        </a:spcAft>
                      </a:pPr>
                      <a:r>
                        <a:rPr lang="fr-FR" sz="1800" i="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Exercice 10. Test </a:t>
                      </a:r>
                      <a:endParaRPr lang="fr-FR" sz="1800" i="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500"/>
                        </a:lnSpc>
                        <a:spcBef>
                          <a:spcPts val="600"/>
                        </a:spcBef>
                        <a:spcAft>
                          <a:spcPts val="600"/>
                        </a:spcAft>
                      </a:pPr>
                      <a:r>
                        <a:rPr lang="fr-FR" sz="1800" i="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Exercice 11. Déplacement de la proposition de valeur</a:t>
                      </a:r>
                      <a:endParaRPr lang="fr-FR" sz="18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83862334"/>
                  </a:ext>
                </a:extLst>
              </a:tr>
            </a:tbl>
          </a:graphicData>
        </a:graphic>
      </p:graphicFrame>
    </p:spTree>
    <p:extLst>
      <p:ext uri="{BB962C8B-B14F-4D97-AF65-F5344CB8AC3E}">
        <p14:creationId xmlns:p14="http://schemas.microsoft.com/office/powerpoint/2010/main" val="3603571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075214" cy="370760"/>
          </a:xfrm>
        </p:spPr>
        <p:txBody>
          <a:bodyPr/>
          <a:lstStyle/>
          <a:p>
            <a:pPr algn="l"/>
            <a:r>
              <a:rPr lang="fr-FR" sz="3200" dirty="0"/>
              <a:t>Un même produit, une proposition de valeur unique</a:t>
            </a:r>
          </a:p>
        </p:txBody>
      </p:sp>
      <p:pic>
        <p:nvPicPr>
          <p:cNvPr id="7" name="Google Shape;355;p41"/>
          <p:cNvPicPr preferRelativeResize="0"/>
          <p:nvPr/>
        </p:nvPicPr>
        <p:blipFill rotWithShape="1">
          <a:blip r:embed="rId3">
            <a:alphaModFix/>
          </a:blip>
          <a:srcRect l="3036" t="2187"/>
          <a:stretch/>
        </p:blipFill>
        <p:spPr>
          <a:xfrm>
            <a:off x="3406876" y="1445342"/>
            <a:ext cx="6892403" cy="4616245"/>
          </a:xfrm>
          <a:prstGeom prst="rect">
            <a:avLst/>
          </a:prstGeom>
          <a:noFill/>
          <a:ln>
            <a:noFill/>
          </a:ln>
        </p:spPr>
      </p:pic>
    </p:spTree>
    <p:extLst>
      <p:ext uri="{BB962C8B-B14F-4D97-AF65-F5344CB8AC3E}">
        <p14:creationId xmlns:p14="http://schemas.microsoft.com/office/powerpoint/2010/main" val="2892708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075214" cy="370760"/>
          </a:xfrm>
        </p:spPr>
        <p:txBody>
          <a:bodyPr/>
          <a:lstStyle/>
          <a:p>
            <a:pPr algn="l"/>
            <a:r>
              <a:rPr lang="fr-FR" sz="3200" dirty="0"/>
              <a:t>Un même produit, une proposition de valeur unique</a:t>
            </a:r>
          </a:p>
        </p:txBody>
      </p:sp>
      <p:sp>
        <p:nvSpPr>
          <p:cNvPr id="8" name="Marcador de texto 4"/>
          <p:cNvSpPr>
            <a:spLocks noGrp="1"/>
          </p:cNvSpPr>
          <p:nvPr>
            <p:ph type="body" sz="quarter" idx="4294967295"/>
          </p:nvPr>
        </p:nvSpPr>
        <p:spPr>
          <a:xfrm>
            <a:off x="5884606" y="1778090"/>
            <a:ext cx="6091085" cy="3605859"/>
          </a:xfrm>
          <a:prstGeom prst="rect">
            <a:avLst/>
          </a:prstGeom>
        </p:spPr>
        <p:txBody>
          <a:bodyPr lIns="91440" tIns="45720" rIns="91440" bIns="45720" anchor="t"/>
          <a:lstStyle/>
          <a:p>
            <a:pPr marL="0" indent="0">
              <a:lnSpc>
                <a:spcPts val="2500"/>
              </a:lnSpc>
              <a:spcBef>
                <a:spcPts val="600"/>
              </a:spcBef>
              <a:spcAft>
                <a:spcPts val="600"/>
              </a:spcAft>
              <a:buNone/>
            </a:pPr>
            <a:r>
              <a:rPr lang="fr-FR" sz="2000" dirty="0">
                <a:latin typeface="Arial" panose="020B0604020202020204" pitchFamily="34" charset="0"/>
                <a:cs typeface="Arial" panose="020B0604020202020204" pitchFamily="34" charset="0"/>
              </a:rPr>
              <a:t>un produit d'excellence qui dépasse les normes de qualité et de technologie </a:t>
            </a:r>
          </a:p>
          <a:p>
            <a:pPr marL="0" indent="0">
              <a:lnSpc>
                <a:spcPts val="2500"/>
              </a:lnSpc>
              <a:spcBef>
                <a:spcPts val="600"/>
              </a:spcBef>
              <a:spcAft>
                <a:spcPts val="600"/>
              </a:spcAft>
              <a:buNone/>
            </a:pPr>
            <a:r>
              <a:rPr lang="fr-FR" sz="2000" dirty="0">
                <a:latin typeface="Arial" panose="020B0604020202020204" pitchFamily="34" charset="0"/>
                <a:cs typeface="Arial" panose="020B0604020202020204" pitchFamily="34" charset="0"/>
              </a:rPr>
              <a:t>Offre un grand nombre de fonctionnalités pour un prix inférieur à celui de la pomme</a:t>
            </a:r>
          </a:p>
          <a:p>
            <a:pPr marL="0" indent="0">
              <a:lnSpc>
                <a:spcPts val="2500"/>
              </a:lnSpc>
              <a:spcBef>
                <a:spcPts val="600"/>
              </a:spcBef>
              <a:spcAft>
                <a:spcPts val="600"/>
              </a:spcAft>
              <a:buNone/>
            </a:pPr>
            <a:r>
              <a:rPr lang="fr-FR" sz="2000" dirty="0">
                <a:latin typeface="Arial" panose="020B0604020202020204" pitchFamily="34" charset="0"/>
                <a:cs typeface="Arial" panose="020B0604020202020204" pitchFamily="34" charset="0"/>
              </a:rPr>
              <a:t>Autres services externes : augmentation de la mémoire, échange de la batterie</a:t>
            </a:r>
          </a:p>
          <a:p>
            <a:pPr marL="0" indent="0">
              <a:lnSpc>
                <a:spcPts val="2500"/>
              </a:lnSpc>
              <a:spcBef>
                <a:spcPts val="600"/>
              </a:spcBef>
              <a:spcAft>
                <a:spcPts val="600"/>
              </a:spcAft>
              <a:buNone/>
            </a:pPr>
            <a:r>
              <a:rPr lang="fr-FR" sz="2000" b="1" dirty="0">
                <a:latin typeface="Arial"/>
                <a:cs typeface="Arial"/>
              </a:rPr>
              <a:t>Conclusion : </a:t>
            </a:r>
            <a:r>
              <a:rPr lang="fr-FR" sz="2000" dirty="0">
                <a:latin typeface="Arial"/>
                <a:cs typeface="Arial"/>
              </a:rPr>
              <a:t>un produit de qualité exceptionnelle </a:t>
            </a:r>
            <a:r>
              <a:rPr lang="fr-FR" sz="2000">
                <a:latin typeface="Arial"/>
                <a:cs typeface="Arial"/>
              </a:rPr>
              <a:t>pour  un prix inférieur à celui de la concurrence</a:t>
            </a:r>
          </a:p>
        </p:txBody>
      </p:sp>
      <p:pic>
        <p:nvPicPr>
          <p:cNvPr id="11" name="Picture 4" descr="Samsung Galaxy A30 4GB/64GB Dual Sim Azul"/>
          <p:cNvPicPr>
            <a:picLocks noChangeAspect="1" noChangeArrowheads="1"/>
          </p:cNvPicPr>
          <p:nvPr/>
        </p:nvPicPr>
        <p:blipFill rotWithShape="1">
          <a:blip r:embed="rId3">
            <a:extLst>
              <a:ext uri="{28A0092B-C50C-407E-A947-70E740481C1C}">
                <a14:useLocalDpi xmlns:a14="http://schemas.microsoft.com/office/drawing/2010/main" val="0"/>
              </a:ext>
            </a:extLst>
          </a:blip>
          <a:srcRect l="23862" r="24908"/>
          <a:stretch/>
        </p:blipFill>
        <p:spPr bwMode="auto">
          <a:xfrm>
            <a:off x="3446445" y="1452839"/>
            <a:ext cx="2187436" cy="426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487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4"/>
          <p:cNvSpPr>
            <a:spLocks noGrp="1"/>
          </p:cNvSpPr>
          <p:nvPr>
            <p:ph type="body" sz="quarter" idx="14"/>
          </p:nvPr>
        </p:nvSpPr>
        <p:spPr>
          <a:xfrm>
            <a:off x="239486" y="614748"/>
            <a:ext cx="3075214" cy="370760"/>
          </a:xfrm>
        </p:spPr>
        <p:txBody>
          <a:bodyPr/>
          <a:lstStyle/>
          <a:p>
            <a:pPr algn="l"/>
            <a:r>
              <a:rPr lang="fr-FR" sz="3200" dirty="0"/>
              <a:t>Un même produit, une proposition de valeur unique</a:t>
            </a:r>
          </a:p>
        </p:txBody>
      </p:sp>
      <p:pic>
        <p:nvPicPr>
          <p:cNvPr id="8" name="Imatge 1"/>
          <p:cNvPicPr>
            <a:picLocks noChangeAspect="1"/>
          </p:cNvPicPr>
          <p:nvPr/>
        </p:nvPicPr>
        <p:blipFill>
          <a:blip r:embed="rId3"/>
          <a:stretch>
            <a:fillRect/>
          </a:stretch>
        </p:blipFill>
        <p:spPr>
          <a:xfrm>
            <a:off x="3535919" y="1452839"/>
            <a:ext cx="1965223" cy="4204085"/>
          </a:xfrm>
          <a:prstGeom prst="rect">
            <a:avLst/>
          </a:prstGeom>
        </p:spPr>
      </p:pic>
      <p:sp>
        <p:nvSpPr>
          <p:cNvPr id="9" name="Marcador de texto 4"/>
          <p:cNvSpPr>
            <a:spLocks noGrp="1"/>
          </p:cNvSpPr>
          <p:nvPr>
            <p:ph type="body" sz="quarter" idx="4294967295"/>
          </p:nvPr>
        </p:nvSpPr>
        <p:spPr>
          <a:xfrm>
            <a:off x="5766619" y="1541328"/>
            <a:ext cx="6091085" cy="4174588"/>
          </a:xfrm>
          <a:prstGeom prst="rect">
            <a:avLst/>
          </a:prstGeom>
        </p:spPr>
        <p:txBody>
          <a:bodyPr/>
          <a:lstStyle/>
          <a:p>
            <a:pPr marL="0" indent="0">
              <a:lnSpc>
                <a:spcPts val="2500"/>
              </a:lnSpc>
              <a:spcBef>
                <a:spcPts val="600"/>
              </a:spcBef>
              <a:spcAft>
                <a:spcPts val="600"/>
              </a:spcAft>
              <a:buNone/>
            </a:pPr>
            <a:r>
              <a:rPr lang="fr-FR" sz="2000" dirty="0">
                <a:latin typeface="Arial" panose="020B0604020202020204" pitchFamily="34" charset="0"/>
                <a:cs typeface="Arial" panose="020B0604020202020204" pitchFamily="34" charset="0"/>
              </a:rPr>
              <a:t>Le premier smartphone éthique et modulaire au monde</a:t>
            </a:r>
          </a:p>
          <a:p>
            <a:pPr marL="0" indent="0">
              <a:lnSpc>
                <a:spcPts val="2500"/>
              </a:lnSpc>
              <a:spcBef>
                <a:spcPts val="600"/>
              </a:spcBef>
              <a:spcAft>
                <a:spcPts val="600"/>
              </a:spcAft>
              <a:buNone/>
            </a:pPr>
            <a:r>
              <a:rPr lang="fr-FR" sz="2000" dirty="0">
                <a:latin typeface="Arial" panose="020B0604020202020204" pitchFamily="34" charset="0"/>
                <a:cs typeface="Arial" panose="020B0604020202020204" pitchFamily="34" charset="0"/>
              </a:rPr>
              <a:t>Construit pour durer - Faites-le durer grâce à des réparations faciles et des modules remplaçables. Des mises à jour logicielles régulières permettent également à votre téléphone de fonctionner sans problème.</a:t>
            </a:r>
          </a:p>
          <a:p>
            <a:pPr marL="0" indent="0">
              <a:lnSpc>
                <a:spcPts val="2500"/>
              </a:lnSpc>
              <a:spcBef>
                <a:spcPts val="600"/>
              </a:spcBef>
              <a:spcAft>
                <a:spcPts val="600"/>
              </a:spcAft>
              <a:buNone/>
            </a:pPr>
            <a:r>
              <a:rPr lang="fr-FR" sz="2000" dirty="0">
                <a:latin typeface="Arial" panose="020B0604020202020204" pitchFamily="34" charset="0"/>
                <a:cs typeface="Arial" panose="020B0604020202020204" pitchFamily="34" charset="0"/>
              </a:rPr>
              <a:t>De grandes performances, un confort supplémentaire.</a:t>
            </a:r>
          </a:p>
          <a:p>
            <a:pPr marL="0" indent="0">
              <a:lnSpc>
                <a:spcPts val="2500"/>
              </a:lnSpc>
              <a:spcBef>
                <a:spcPts val="600"/>
              </a:spcBef>
              <a:spcAft>
                <a:spcPts val="600"/>
              </a:spcAft>
              <a:buNone/>
            </a:pPr>
            <a:r>
              <a:rPr lang="fr-FR" sz="2000" dirty="0">
                <a:latin typeface="Arial" panose="020B0604020202020204" pitchFamily="34" charset="0"/>
                <a:cs typeface="Arial" panose="020B0604020202020204" pitchFamily="34" charset="0"/>
              </a:rPr>
              <a:t>Des matériaux équitables - Nous voulons soutenir les communautés, pas les conflits</a:t>
            </a:r>
          </a:p>
        </p:txBody>
      </p:sp>
    </p:spTree>
    <p:extLst>
      <p:ext uri="{BB962C8B-B14F-4D97-AF65-F5344CB8AC3E}">
        <p14:creationId xmlns:p14="http://schemas.microsoft.com/office/powerpoint/2010/main" val="1534541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rotWithShape="1">
          <a:blip r:embed="rId3"/>
          <a:srcRect l="11539" r="13332" b="61357"/>
          <a:stretch/>
        </p:blipFill>
        <p:spPr>
          <a:xfrm>
            <a:off x="4394578" y="1236641"/>
            <a:ext cx="6196084" cy="1834109"/>
          </a:xfrm>
          <a:prstGeom prst="rect">
            <a:avLst/>
          </a:prstGeom>
        </p:spPr>
      </p:pic>
      <p:sp>
        <p:nvSpPr>
          <p:cNvPr id="5" name="Marcador de texto 4"/>
          <p:cNvSpPr>
            <a:spLocks noGrp="1"/>
          </p:cNvSpPr>
          <p:nvPr>
            <p:ph type="body" sz="quarter" idx="14"/>
          </p:nvPr>
        </p:nvSpPr>
        <p:spPr>
          <a:xfrm>
            <a:off x="239486" y="614748"/>
            <a:ext cx="3075214" cy="370760"/>
          </a:xfrm>
        </p:spPr>
        <p:txBody>
          <a:bodyPr/>
          <a:lstStyle/>
          <a:p>
            <a:pPr algn="l"/>
            <a:r>
              <a:rPr lang="fr-FR" sz="3200" dirty="0"/>
              <a:t>Un même produit, une proposition de valeur unique</a:t>
            </a:r>
          </a:p>
        </p:txBody>
      </p:sp>
      <p:graphicFrame>
        <p:nvGraphicFramePr>
          <p:cNvPr id="4" name="Tabla 3"/>
          <p:cNvGraphicFramePr>
            <a:graphicFrameLocks noGrp="1"/>
          </p:cNvGraphicFramePr>
          <p:nvPr>
            <p:extLst>
              <p:ext uri="{D42A27DB-BD31-4B8C-83A1-F6EECF244321}">
                <p14:modId xmlns:p14="http://schemas.microsoft.com/office/powerpoint/2010/main" val="2719912282"/>
              </p:ext>
            </p:extLst>
          </p:nvPr>
        </p:nvGraphicFramePr>
        <p:xfrm>
          <a:off x="4176214" y="3143391"/>
          <a:ext cx="6837529" cy="2480982"/>
        </p:xfrm>
        <a:graphic>
          <a:graphicData uri="http://schemas.openxmlformats.org/drawingml/2006/table">
            <a:tbl>
              <a:tblPr firstRow="1" firstCol="1" bandRow="1">
                <a:tableStyleId>{5C22544A-7EE6-4342-B048-85BDC9FD1C3A}</a:tableStyleId>
              </a:tblPr>
              <a:tblGrid>
                <a:gridCol w="1733266">
                  <a:extLst>
                    <a:ext uri="{9D8B030D-6E8A-4147-A177-3AD203B41FA5}">
                      <a16:colId xmlns:a16="http://schemas.microsoft.com/office/drawing/2014/main" val="660808871"/>
                    </a:ext>
                  </a:extLst>
                </a:gridCol>
                <a:gridCol w="3248167">
                  <a:extLst>
                    <a:ext uri="{9D8B030D-6E8A-4147-A177-3AD203B41FA5}">
                      <a16:colId xmlns:a16="http://schemas.microsoft.com/office/drawing/2014/main" val="1598685507"/>
                    </a:ext>
                  </a:extLst>
                </a:gridCol>
                <a:gridCol w="1856096">
                  <a:extLst>
                    <a:ext uri="{9D8B030D-6E8A-4147-A177-3AD203B41FA5}">
                      <a16:colId xmlns:a16="http://schemas.microsoft.com/office/drawing/2014/main" val="3770899632"/>
                    </a:ext>
                  </a:extLst>
                </a:gridCol>
              </a:tblGrid>
              <a:tr h="0">
                <a:tc>
                  <a:txBody>
                    <a:bodyPr/>
                    <a:lstStyle/>
                    <a:p>
                      <a:pPr algn="ctr">
                        <a:lnSpc>
                          <a:spcPct val="107000"/>
                        </a:lnSpc>
                        <a:spcAft>
                          <a:spcPts val="0"/>
                        </a:spcAft>
                      </a:pPr>
                      <a:r>
                        <a:rPr lang="fr-FR" sz="1800" dirty="0">
                          <a:solidFill>
                            <a:schemeClr val="tx1">
                              <a:lumMod val="50000"/>
                              <a:lumOff val="50000"/>
                            </a:schemeClr>
                          </a:solidFill>
                          <a:effectLst/>
                          <a:latin typeface="Myriad Pro Light" panose="020B0403030403020204" pitchFamily="34" charset="0"/>
                        </a:rPr>
                        <a:t>Emotionnel</a:t>
                      </a:r>
                      <a:endParaRPr lang="fr-FR" sz="1800" dirty="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7000"/>
                        </a:lnSpc>
                        <a:spcAft>
                          <a:spcPts val="0"/>
                        </a:spcAft>
                      </a:pPr>
                      <a:r>
                        <a:rPr lang="fr-FR" sz="1800" dirty="0">
                          <a:solidFill>
                            <a:schemeClr val="tx1">
                              <a:lumMod val="50000"/>
                              <a:lumOff val="50000"/>
                            </a:schemeClr>
                          </a:solidFill>
                          <a:effectLst/>
                          <a:latin typeface="Myriad Pro Light" panose="020B0403030403020204" pitchFamily="34" charset="0"/>
                        </a:rPr>
                        <a:t>Fonctionnel</a:t>
                      </a:r>
                      <a:endParaRPr lang="fr-FR" sz="1800" dirty="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7000"/>
                        </a:lnSpc>
                        <a:spcAft>
                          <a:spcPts val="0"/>
                        </a:spcAft>
                      </a:pPr>
                      <a:r>
                        <a:rPr lang="fr-FR" sz="1800" dirty="0">
                          <a:solidFill>
                            <a:schemeClr val="tx1">
                              <a:lumMod val="50000"/>
                              <a:lumOff val="50000"/>
                            </a:schemeClr>
                          </a:solidFill>
                          <a:effectLst/>
                          <a:latin typeface="Myriad Pro Light" panose="020B0403030403020204" pitchFamily="34" charset="0"/>
                        </a:rPr>
                        <a:t>Emotionnel et fonctionnel</a:t>
                      </a:r>
                      <a:endParaRPr lang="fr-FR" sz="1800" dirty="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41107948"/>
                  </a:ext>
                </a:extLst>
              </a:tr>
              <a:tr h="0">
                <a:tc>
                  <a:txBody>
                    <a:bodyPr/>
                    <a:lstStyle/>
                    <a:p>
                      <a:pPr algn="ctr">
                        <a:lnSpc>
                          <a:spcPct val="107000"/>
                        </a:lnSpc>
                        <a:spcAft>
                          <a:spcPts val="0"/>
                        </a:spcAft>
                      </a:pPr>
                      <a:r>
                        <a:rPr lang="fr-FR" sz="1800" b="0" dirty="0">
                          <a:solidFill>
                            <a:schemeClr val="tx1">
                              <a:lumMod val="50000"/>
                              <a:lumOff val="50000"/>
                            </a:schemeClr>
                          </a:solidFill>
                          <a:effectLst/>
                          <a:latin typeface="Myriad Pro Light" panose="020B0403030403020204" pitchFamily="34" charset="0"/>
                        </a:rPr>
                        <a:t>Design</a:t>
                      </a:r>
                      <a:endParaRPr lang="fr-FR" sz="1800" b="0" dirty="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7000"/>
                        </a:lnSpc>
                        <a:spcAft>
                          <a:spcPts val="0"/>
                        </a:spcAft>
                      </a:pPr>
                      <a:r>
                        <a:rPr lang="fr-FR" sz="1800">
                          <a:solidFill>
                            <a:schemeClr val="tx1">
                              <a:lumMod val="50000"/>
                              <a:lumOff val="50000"/>
                            </a:schemeClr>
                          </a:solidFill>
                          <a:effectLst/>
                          <a:latin typeface="Myriad Pro Light" panose="020B0403030403020204" pitchFamily="34" charset="0"/>
                        </a:rPr>
                        <a:t>Qualité</a:t>
                      </a:r>
                      <a:endParaRPr lang="fr-FR" sz="180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7000"/>
                        </a:lnSpc>
                        <a:spcAft>
                          <a:spcPts val="0"/>
                        </a:spcAft>
                      </a:pPr>
                      <a:r>
                        <a:rPr lang="fr-FR" sz="1800">
                          <a:solidFill>
                            <a:schemeClr val="tx1">
                              <a:lumMod val="50000"/>
                              <a:lumOff val="50000"/>
                            </a:schemeClr>
                          </a:solidFill>
                          <a:effectLst/>
                          <a:latin typeface="Myriad Pro Light" panose="020B0403030403020204" pitchFamily="34" charset="0"/>
                        </a:rPr>
                        <a:t>Ethique</a:t>
                      </a:r>
                      <a:endParaRPr lang="fr-FR" sz="180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00575780"/>
                  </a:ext>
                </a:extLst>
              </a:tr>
              <a:tr h="0">
                <a:tc>
                  <a:txBody>
                    <a:bodyPr/>
                    <a:lstStyle/>
                    <a:p>
                      <a:pPr algn="ctr">
                        <a:lnSpc>
                          <a:spcPct val="107000"/>
                        </a:lnSpc>
                        <a:spcAft>
                          <a:spcPts val="0"/>
                        </a:spcAft>
                      </a:pPr>
                      <a:r>
                        <a:rPr lang="fr-FR" sz="1800" b="0" dirty="0">
                          <a:solidFill>
                            <a:schemeClr val="tx1">
                              <a:lumMod val="50000"/>
                              <a:lumOff val="50000"/>
                            </a:schemeClr>
                          </a:solidFill>
                          <a:effectLst/>
                          <a:latin typeface="Myriad Pro Light" panose="020B0403030403020204" pitchFamily="34" charset="0"/>
                        </a:rPr>
                        <a:t>Utilisation</a:t>
                      </a:r>
                      <a:endParaRPr lang="fr-FR" sz="1800" b="0" dirty="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7000"/>
                        </a:lnSpc>
                        <a:spcAft>
                          <a:spcPts val="0"/>
                        </a:spcAft>
                      </a:pPr>
                      <a:r>
                        <a:rPr lang="fr-FR" sz="1800">
                          <a:solidFill>
                            <a:schemeClr val="tx1">
                              <a:lumMod val="50000"/>
                              <a:lumOff val="50000"/>
                            </a:schemeClr>
                          </a:solidFill>
                          <a:effectLst/>
                          <a:latin typeface="Myriad Pro Light" panose="020B0403030403020204" pitchFamily="34" charset="0"/>
                        </a:rPr>
                        <a:t>Fonctions et caractéristiques</a:t>
                      </a:r>
                      <a:endParaRPr lang="fr-FR" sz="180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7000"/>
                        </a:lnSpc>
                        <a:spcAft>
                          <a:spcPts val="0"/>
                        </a:spcAft>
                      </a:pPr>
                      <a:r>
                        <a:rPr lang="fr-FR" sz="1800">
                          <a:solidFill>
                            <a:schemeClr val="tx1">
                              <a:lumMod val="50000"/>
                              <a:lumOff val="50000"/>
                            </a:schemeClr>
                          </a:solidFill>
                          <a:effectLst/>
                          <a:latin typeface="Myriad Pro Light" panose="020B0403030403020204" pitchFamily="34" charset="0"/>
                        </a:rPr>
                        <a:t>Equitable</a:t>
                      </a:r>
                      <a:endParaRPr lang="fr-FR" sz="180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733600"/>
                  </a:ext>
                </a:extLst>
              </a:tr>
              <a:tr h="0">
                <a:tc>
                  <a:txBody>
                    <a:bodyPr/>
                    <a:lstStyle/>
                    <a:p>
                      <a:pPr algn="ctr">
                        <a:lnSpc>
                          <a:spcPct val="107000"/>
                        </a:lnSpc>
                        <a:spcAft>
                          <a:spcPts val="0"/>
                        </a:spcAft>
                      </a:pPr>
                      <a:r>
                        <a:rPr lang="fr-FR" sz="1800" b="0" dirty="0">
                          <a:solidFill>
                            <a:schemeClr val="tx1">
                              <a:lumMod val="50000"/>
                              <a:lumOff val="50000"/>
                            </a:schemeClr>
                          </a:solidFill>
                          <a:effectLst/>
                          <a:latin typeface="Myriad Pro Light" panose="020B0403030403020204" pitchFamily="34" charset="0"/>
                        </a:rPr>
                        <a:t>Prix</a:t>
                      </a:r>
                      <a:endParaRPr lang="fr-FR" sz="1800" b="0" dirty="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7000"/>
                        </a:lnSpc>
                        <a:spcAft>
                          <a:spcPts val="0"/>
                        </a:spcAft>
                      </a:pPr>
                      <a:r>
                        <a:rPr lang="fr-FR" sz="1800">
                          <a:solidFill>
                            <a:schemeClr val="tx1">
                              <a:lumMod val="50000"/>
                              <a:lumOff val="50000"/>
                            </a:schemeClr>
                          </a:solidFill>
                          <a:effectLst/>
                          <a:latin typeface="Myriad Pro Light" panose="020B0403030403020204" pitchFamily="34" charset="0"/>
                        </a:rPr>
                        <a:t>Faible prix</a:t>
                      </a:r>
                      <a:endParaRPr lang="fr-FR" sz="180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7000"/>
                        </a:lnSpc>
                        <a:spcAft>
                          <a:spcPts val="0"/>
                        </a:spcAft>
                      </a:pPr>
                      <a:r>
                        <a:rPr lang="fr-FR" sz="1800">
                          <a:solidFill>
                            <a:schemeClr val="tx1">
                              <a:lumMod val="50000"/>
                              <a:lumOff val="50000"/>
                            </a:schemeClr>
                          </a:solidFill>
                          <a:effectLst/>
                          <a:latin typeface="Myriad Pro Light" panose="020B0403030403020204" pitchFamily="34" charset="0"/>
                        </a:rPr>
                        <a:t>Modulaire</a:t>
                      </a:r>
                      <a:endParaRPr lang="fr-FR" sz="180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72737835"/>
                  </a:ext>
                </a:extLst>
              </a:tr>
              <a:tr h="0">
                <a:tc>
                  <a:txBody>
                    <a:bodyPr/>
                    <a:lstStyle/>
                    <a:p>
                      <a:pPr algn="ctr">
                        <a:lnSpc>
                          <a:spcPct val="107000"/>
                        </a:lnSpc>
                        <a:spcAft>
                          <a:spcPts val="0"/>
                        </a:spcAft>
                      </a:pPr>
                      <a:r>
                        <a:rPr lang="fr-FR" sz="1800" b="0" dirty="0">
                          <a:solidFill>
                            <a:schemeClr val="tx1">
                              <a:lumMod val="50000"/>
                              <a:lumOff val="50000"/>
                            </a:schemeClr>
                          </a:solidFill>
                          <a:effectLst/>
                          <a:latin typeface="Myriad Pro Light" panose="020B0403030403020204" pitchFamily="34" charset="0"/>
                        </a:rPr>
                        <a:t>Innovation</a:t>
                      </a:r>
                      <a:endParaRPr lang="fr-FR" sz="1800" b="0" dirty="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7000"/>
                        </a:lnSpc>
                        <a:spcAft>
                          <a:spcPts val="0"/>
                        </a:spcAft>
                      </a:pPr>
                      <a:r>
                        <a:rPr lang="fr-FR" sz="1800">
                          <a:solidFill>
                            <a:schemeClr val="tx1">
                              <a:lumMod val="50000"/>
                              <a:lumOff val="50000"/>
                            </a:schemeClr>
                          </a:solidFill>
                          <a:effectLst/>
                          <a:latin typeface="Myriad Pro Light" panose="020B0403030403020204" pitchFamily="34" charset="0"/>
                        </a:rPr>
                        <a:t>Durabilité</a:t>
                      </a:r>
                      <a:endParaRPr lang="fr-FR" sz="180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7000"/>
                        </a:lnSpc>
                        <a:spcAft>
                          <a:spcPts val="0"/>
                        </a:spcAft>
                      </a:pPr>
                      <a:r>
                        <a:rPr lang="fr-FR" sz="1800" dirty="0">
                          <a:solidFill>
                            <a:schemeClr val="tx1">
                              <a:lumMod val="50000"/>
                              <a:lumOff val="50000"/>
                            </a:schemeClr>
                          </a:solidFill>
                          <a:effectLst/>
                          <a:latin typeface="Myriad Pro Light" panose="020B0403030403020204" pitchFamily="34" charset="0"/>
                        </a:rPr>
                        <a:t>Réparable</a:t>
                      </a:r>
                      <a:endParaRPr lang="fr-FR" sz="1800" dirty="0">
                        <a:solidFill>
                          <a:schemeClr val="tx1">
                            <a:lumMod val="50000"/>
                            <a:lumOff val="50000"/>
                          </a:schemeClr>
                        </a:solidFill>
                        <a:effectLst/>
                        <a:latin typeface="Myriad Pro Light" panose="020B0403030403020204" pitchFamily="34" charset="0"/>
                        <a:ea typeface="Calibri" panose="020F0502020204030204" pitchFamily="34" charset="0"/>
                        <a:cs typeface="Arial" panose="020B0604020202020204" pitchFamily="34" charset="0"/>
                      </a:endParaRPr>
                    </a:p>
                  </a:txBody>
                  <a:tcPr marL="72000" marR="72000" marT="72000" marB="72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5260525"/>
                  </a:ext>
                </a:extLst>
              </a:tr>
            </a:tbl>
          </a:graphicData>
        </a:graphic>
      </p:graphicFrame>
    </p:spTree>
    <p:extLst>
      <p:ext uri="{BB962C8B-B14F-4D97-AF65-F5344CB8AC3E}">
        <p14:creationId xmlns:p14="http://schemas.microsoft.com/office/powerpoint/2010/main" val="3976649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tge 5"/>
          <p:cNvPicPr>
            <a:picLocks noChangeAspect="1"/>
          </p:cNvPicPr>
          <p:nvPr/>
        </p:nvPicPr>
        <p:blipFill>
          <a:blip r:embed="rId3"/>
          <a:stretch>
            <a:fillRect/>
          </a:stretch>
        </p:blipFill>
        <p:spPr>
          <a:xfrm>
            <a:off x="4407828" y="4615067"/>
            <a:ext cx="3414214" cy="926813"/>
          </a:xfrm>
          <a:prstGeom prst="rect">
            <a:avLst/>
          </a:prstGeom>
        </p:spPr>
      </p:pic>
      <p:pic>
        <p:nvPicPr>
          <p:cNvPr id="9" name="Imatge 7"/>
          <p:cNvPicPr>
            <a:picLocks noChangeAspect="1"/>
          </p:cNvPicPr>
          <p:nvPr/>
        </p:nvPicPr>
        <p:blipFill>
          <a:blip r:embed="rId4"/>
          <a:stretch>
            <a:fillRect/>
          </a:stretch>
        </p:blipFill>
        <p:spPr>
          <a:xfrm>
            <a:off x="4692707" y="4260050"/>
            <a:ext cx="2739844" cy="498791"/>
          </a:xfrm>
          <a:prstGeom prst="rect">
            <a:avLst/>
          </a:prstGeom>
        </p:spPr>
      </p:pic>
      <p:pic>
        <p:nvPicPr>
          <p:cNvPr id="10" name="Imatge 8"/>
          <p:cNvPicPr>
            <a:picLocks noChangeAspect="1"/>
          </p:cNvPicPr>
          <p:nvPr/>
        </p:nvPicPr>
        <p:blipFill>
          <a:blip r:embed="rId5"/>
          <a:stretch>
            <a:fillRect/>
          </a:stretch>
        </p:blipFill>
        <p:spPr>
          <a:xfrm>
            <a:off x="4692707" y="1220225"/>
            <a:ext cx="2815286" cy="2906494"/>
          </a:xfrm>
          <a:prstGeom prst="rect">
            <a:avLst/>
          </a:prstGeom>
        </p:spPr>
      </p:pic>
    </p:spTree>
    <p:extLst>
      <p:ext uri="{BB962C8B-B14F-4D97-AF65-F5344CB8AC3E}">
        <p14:creationId xmlns:p14="http://schemas.microsoft.com/office/powerpoint/2010/main" val="1039536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0fbZerTUjY"/>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404314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Formuler une proposition de valeur unique</a:t>
            </a:r>
          </a:p>
        </p:txBody>
      </p:sp>
      <p:sp>
        <p:nvSpPr>
          <p:cNvPr id="6" name="Marcador de texto 5"/>
          <p:cNvSpPr>
            <a:spLocks noGrp="1"/>
          </p:cNvSpPr>
          <p:nvPr>
            <p:ph type="body" sz="quarter" idx="15"/>
          </p:nvPr>
        </p:nvSpPr>
        <p:spPr>
          <a:xfrm>
            <a:off x="239486" y="2147182"/>
            <a:ext cx="3895786" cy="3697028"/>
          </a:xfrm>
        </p:spPr>
        <p:txBody>
          <a:bodyPr/>
          <a:lstStyle/>
          <a:p>
            <a:pPr marL="0" indent="0">
              <a:lnSpc>
                <a:spcPts val="3000"/>
              </a:lnSpc>
              <a:spcBef>
                <a:spcPts val="600"/>
              </a:spcBef>
              <a:spcAft>
                <a:spcPts val="600"/>
              </a:spcAft>
              <a:buNone/>
            </a:pPr>
            <a:r>
              <a:rPr lang="fr-FR" dirty="0">
                <a:latin typeface="Arial" panose="020B0604020202020204" pitchFamily="34" charset="0"/>
                <a:cs typeface="Arial" panose="020B0604020202020204" pitchFamily="34" charset="0"/>
              </a:rPr>
              <a:t>En cherchant à vous différencier de la concurrence, à créer en collaboration avec vos clients et à impliquer vos parties prenantes, vous vous assurez que votre proposition de valeur est réellement positive et qu’elle correspond aux besoins et aux attentes de vos clients. </a:t>
            </a:r>
          </a:p>
          <a:p>
            <a:pPr>
              <a:lnSpc>
                <a:spcPts val="3000"/>
              </a:lnSpc>
              <a:spcBef>
                <a:spcPts val="600"/>
              </a:spcBef>
              <a:spcAft>
                <a:spcPts val="600"/>
              </a:spcAft>
            </a:pPr>
            <a:endParaRPr lang="fr-FR" dirty="0"/>
          </a:p>
        </p:txBody>
      </p:sp>
      <p:pic>
        <p:nvPicPr>
          <p:cNvPr id="7" name="Imagen 6"/>
          <p:cNvPicPr>
            <a:picLocks noChangeAspect="1"/>
          </p:cNvPicPr>
          <p:nvPr/>
        </p:nvPicPr>
        <p:blipFill>
          <a:blip r:embed="rId3"/>
          <a:stretch>
            <a:fillRect/>
          </a:stretch>
        </p:blipFill>
        <p:spPr>
          <a:xfrm>
            <a:off x="5519938" y="1660758"/>
            <a:ext cx="6351919" cy="4006031"/>
          </a:xfrm>
          <a:prstGeom prst="rect">
            <a:avLst/>
          </a:prstGeom>
        </p:spPr>
      </p:pic>
    </p:spTree>
    <p:extLst>
      <p:ext uri="{BB962C8B-B14F-4D97-AF65-F5344CB8AC3E}">
        <p14:creationId xmlns:p14="http://schemas.microsoft.com/office/powerpoint/2010/main" val="1272055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4"/>
          <p:cNvSpPr>
            <a:spLocks noGrp="1"/>
          </p:cNvSpPr>
          <p:nvPr>
            <p:ph type="body" sz="quarter" idx="14"/>
          </p:nvPr>
        </p:nvSpPr>
        <p:spPr>
          <a:xfrm>
            <a:off x="239486" y="614748"/>
            <a:ext cx="4051778" cy="370760"/>
          </a:xfrm>
        </p:spPr>
        <p:txBody>
          <a:bodyPr/>
          <a:lstStyle/>
          <a:p>
            <a:r>
              <a:rPr lang="fr-FR" dirty="0"/>
              <a:t>Le Canevas de la proposition de valeur</a:t>
            </a:r>
          </a:p>
        </p:txBody>
      </p:sp>
      <p:pic>
        <p:nvPicPr>
          <p:cNvPr id="1026" name="Picture 2" descr="Le canevas de proposition de valeur : définition, exemple et modèle P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417" y="2133601"/>
            <a:ext cx="7367684"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298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FK_WMkshL8"/>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639092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M1uqmVfP0"/>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292707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11422863" cy="2621389"/>
          </a:xfrm>
        </p:spPr>
        <p:txBody>
          <a:bodyPr/>
          <a:lstStyle/>
          <a:p>
            <a:r>
              <a:rPr lang="fr-FR" dirty="0"/>
              <a:t>Questions / réponses</a:t>
            </a:r>
          </a:p>
          <a:p>
            <a:r>
              <a:rPr lang="fr-FR" dirty="0"/>
              <a:t>et partage d’expériences</a:t>
            </a:r>
          </a:p>
        </p:txBody>
      </p:sp>
    </p:spTree>
    <p:extLst>
      <p:ext uri="{BB962C8B-B14F-4D97-AF65-F5344CB8AC3E}">
        <p14:creationId xmlns:p14="http://schemas.microsoft.com/office/powerpoint/2010/main" val="867178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Formuler une proposition de valeur unique</a:t>
            </a:r>
          </a:p>
          <a:p>
            <a:endParaRPr lang="fr-FR" dirty="0"/>
          </a:p>
        </p:txBody>
      </p:sp>
      <p:sp>
        <p:nvSpPr>
          <p:cNvPr id="6" name="Marcador de texto 5"/>
          <p:cNvSpPr>
            <a:spLocks noGrp="1"/>
          </p:cNvSpPr>
          <p:nvPr>
            <p:ph type="body" sz="quarter" idx="15"/>
          </p:nvPr>
        </p:nvSpPr>
        <p:spPr>
          <a:xfrm>
            <a:off x="6776356" y="676189"/>
            <a:ext cx="5118781" cy="5251369"/>
          </a:xfrm>
        </p:spPr>
        <p:txBody>
          <a:bodyPr/>
          <a:lstStyle/>
          <a:p>
            <a:pPr marL="0" indent="0">
              <a:lnSpc>
                <a:spcPts val="3000"/>
              </a:lnSpc>
              <a:spcBef>
                <a:spcPts val="0"/>
              </a:spcBef>
              <a:buNone/>
            </a:pPr>
            <a:r>
              <a:rPr lang="fr-FR" dirty="0">
                <a:latin typeface="Arial" panose="020B0604020202020204" pitchFamily="34" charset="0"/>
                <a:cs typeface="Arial" panose="020B0604020202020204" pitchFamily="34" charset="0"/>
              </a:rPr>
              <a:t>Développez la proposition de valeur sur la base du travail qui aura été effectué jusqu’à présent :</a:t>
            </a:r>
          </a:p>
          <a:p>
            <a:pPr indent="-334963">
              <a:lnSpc>
                <a:spcPts val="3000"/>
              </a:lnSpc>
              <a:spcBef>
                <a:spcPts val="0"/>
              </a:spcBef>
              <a:buFont typeface="Wingdings" panose="05000000000000000000" pitchFamily="2" charset="2"/>
              <a:buChar char="§"/>
            </a:pPr>
            <a:r>
              <a:rPr lang="fr-FR" dirty="0">
                <a:latin typeface="Arial" panose="020B0604020202020204" pitchFamily="34" charset="0"/>
                <a:cs typeface="Arial" panose="020B0604020202020204" pitchFamily="34" charset="0"/>
              </a:rPr>
              <a:t>valeur environnementale et sociale créée par l’entreprise ;</a:t>
            </a:r>
          </a:p>
          <a:p>
            <a:pPr indent="-334963">
              <a:lnSpc>
                <a:spcPts val="3000"/>
              </a:lnSpc>
              <a:spcBef>
                <a:spcPts val="0"/>
              </a:spcBef>
              <a:buFont typeface="Wingdings" panose="05000000000000000000" pitchFamily="2" charset="2"/>
              <a:buChar char="§"/>
            </a:pPr>
            <a:r>
              <a:rPr lang="fr-FR" dirty="0">
                <a:latin typeface="Arial" panose="020B0604020202020204" pitchFamily="34" charset="0"/>
                <a:cs typeface="Arial" panose="020B0604020202020204" pitchFamily="34" charset="0"/>
              </a:rPr>
              <a:t>inconvénients, avantages et fonctions des clients.</a:t>
            </a:r>
          </a:p>
          <a:p>
            <a:pPr marL="0" indent="0">
              <a:lnSpc>
                <a:spcPts val="3000"/>
              </a:lnSpc>
              <a:spcBef>
                <a:spcPts val="0"/>
              </a:spcBef>
              <a:buNone/>
            </a:pPr>
            <a:r>
              <a:rPr lang="fr-FR" dirty="0">
                <a:latin typeface="Arial" panose="020B0604020202020204" pitchFamily="34" charset="0"/>
                <a:cs typeface="Arial" panose="020B0604020202020204" pitchFamily="34" charset="0"/>
              </a:rPr>
              <a:t>Décrivez maintenant vos produits et services, la manière dont ils compensent les inconvénients et offrent des avantages pour chaque segment de clientèle.</a:t>
            </a:r>
          </a:p>
          <a:p>
            <a:pPr marL="0" indent="0">
              <a:lnSpc>
                <a:spcPts val="3000"/>
              </a:lnSpc>
              <a:spcBef>
                <a:spcPts val="0"/>
              </a:spcBef>
              <a:buNone/>
            </a:pPr>
            <a:r>
              <a:rPr lang="fr-FR" dirty="0">
                <a:latin typeface="Arial" panose="020B0604020202020204" pitchFamily="34" charset="0"/>
                <a:cs typeface="Arial" panose="020B0604020202020204" pitchFamily="34" charset="0"/>
              </a:rPr>
              <a:t>Décrivez votre valeur ajoutée (par rapport aux autres solutions). </a:t>
            </a:r>
          </a:p>
          <a:p>
            <a:pPr>
              <a:lnSpc>
                <a:spcPts val="3360"/>
              </a:lnSpc>
              <a:spcBef>
                <a:spcPts val="0"/>
              </a:spcBef>
            </a:pPr>
            <a:endParaRPr lang="fr-FR" dirty="0">
              <a:latin typeface="Arial" panose="020B0604020202020204" pitchFamily="34" charset="0"/>
              <a:cs typeface="Arial" panose="020B0604020202020204" pitchFamily="34" charset="0"/>
            </a:endParaRPr>
          </a:p>
          <a:p>
            <a:endParaRPr lang="fr-FR" dirty="0"/>
          </a:p>
        </p:txBody>
      </p:sp>
      <p:pic>
        <p:nvPicPr>
          <p:cNvPr id="7" name="Picture 2" descr="canevas proposition val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5" y="2824844"/>
            <a:ext cx="5906999" cy="2898096"/>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texto 5"/>
          <p:cNvSpPr txBox="1">
            <a:spLocks/>
          </p:cNvSpPr>
          <p:nvPr/>
        </p:nvSpPr>
        <p:spPr>
          <a:xfrm>
            <a:off x="401717" y="2390690"/>
            <a:ext cx="2589428" cy="581111"/>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000"/>
              </a:lnSpc>
              <a:spcBef>
                <a:spcPts val="0"/>
              </a:spcBef>
              <a:buFont typeface="+mj-lt"/>
              <a:buNone/>
            </a:pPr>
            <a:r>
              <a:rPr lang="fr-FR" sz="1600" b="1" dirty="0">
                <a:latin typeface="Arial" panose="020B0604020202020204" pitchFamily="34" charset="0"/>
                <a:cs typeface="Arial" panose="020B0604020202020204" pitchFamily="34" charset="0"/>
              </a:rPr>
              <a:t>Proposition de valeur</a:t>
            </a:r>
          </a:p>
          <a:p>
            <a:pPr algn="ctr">
              <a:lnSpc>
                <a:spcPts val="3360"/>
              </a:lnSpc>
              <a:spcBef>
                <a:spcPts val="0"/>
              </a:spcBef>
            </a:pPr>
            <a:endParaRPr lang="fr-FR" sz="1600" b="1" dirty="0">
              <a:latin typeface="Arial" panose="020B0604020202020204" pitchFamily="34" charset="0"/>
              <a:cs typeface="Arial" panose="020B0604020202020204" pitchFamily="34" charset="0"/>
            </a:endParaRPr>
          </a:p>
          <a:p>
            <a:pPr algn="ctr"/>
            <a:endParaRPr lang="fr-FR" sz="1600" b="1" dirty="0"/>
          </a:p>
        </p:txBody>
      </p:sp>
      <p:sp>
        <p:nvSpPr>
          <p:cNvPr id="9" name="Marcador de texto 5"/>
          <p:cNvSpPr txBox="1">
            <a:spLocks/>
          </p:cNvSpPr>
          <p:nvPr/>
        </p:nvSpPr>
        <p:spPr>
          <a:xfrm>
            <a:off x="3323087" y="2390689"/>
            <a:ext cx="2589428" cy="581111"/>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000"/>
              </a:lnSpc>
              <a:spcBef>
                <a:spcPts val="0"/>
              </a:spcBef>
              <a:buFont typeface="+mj-lt"/>
              <a:buNone/>
            </a:pPr>
            <a:r>
              <a:rPr lang="fr-FR" sz="1600" b="1" dirty="0">
                <a:latin typeface="Arial" panose="020B0604020202020204" pitchFamily="34" charset="0"/>
                <a:cs typeface="Arial" panose="020B0604020202020204" pitchFamily="34" charset="0"/>
              </a:rPr>
              <a:t>Profil du client</a:t>
            </a:r>
          </a:p>
          <a:p>
            <a:pPr>
              <a:lnSpc>
                <a:spcPts val="3360"/>
              </a:lnSpc>
              <a:spcBef>
                <a:spcPts val="0"/>
              </a:spcBef>
            </a:pPr>
            <a:endParaRPr lang="fr-FR" sz="1600" b="1" dirty="0">
              <a:latin typeface="Arial" panose="020B0604020202020204" pitchFamily="34" charset="0"/>
              <a:cs typeface="Arial" panose="020B0604020202020204" pitchFamily="34" charset="0"/>
            </a:endParaRPr>
          </a:p>
          <a:p>
            <a:endParaRPr lang="fr-FR" sz="1600" b="1" dirty="0"/>
          </a:p>
        </p:txBody>
      </p:sp>
    </p:spTree>
    <p:extLst>
      <p:ext uri="{BB962C8B-B14F-4D97-AF65-F5344CB8AC3E}">
        <p14:creationId xmlns:p14="http://schemas.microsoft.com/office/powerpoint/2010/main" val="1708868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Tester l’hypothèse et la proposition de valeur</a:t>
            </a:r>
          </a:p>
        </p:txBody>
      </p:sp>
      <p:sp>
        <p:nvSpPr>
          <p:cNvPr id="6" name="Marcador de texto 5"/>
          <p:cNvSpPr>
            <a:spLocks noGrp="1"/>
          </p:cNvSpPr>
          <p:nvPr>
            <p:ph type="body" sz="quarter" idx="15"/>
          </p:nvPr>
        </p:nvSpPr>
        <p:spPr/>
        <p:txBody>
          <a:bodyPr/>
          <a:lstStyle/>
          <a:p>
            <a:pPr marL="0" indent="0">
              <a:lnSpc>
                <a:spcPts val="3360"/>
              </a:lnSpc>
              <a:spcBef>
                <a:spcPts val="0"/>
              </a:spcBef>
              <a:buNone/>
            </a:pPr>
            <a:r>
              <a:rPr lang="fr-FR" b="1" dirty="0">
                <a:solidFill>
                  <a:schemeClr val="accent1"/>
                </a:solidFill>
                <a:latin typeface="Arial" panose="020B0604020202020204" pitchFamily="34" charset="0"/>
                <a:cs typeface="Arial" panose="020B0604020202020204" pitchFamily="34" charset="0"/>
              </a:rPr>
              <a:t>Pourquoi faut-il tester ?</a:t>
            </a:r>
          </a:p>
          <a:p>
            <a:pPr marL="0" indent="0">
              <a:lnSpc>
                <a:spcPts val="3000"/>
              </a:lnSpc>
              <a:spcBef>
                <a:spcPts val="0"/>
              </a:spcBef>
              <a:spcAft>
                <a:spcPts val="600"/>
              </a:spcAft>
              <a:buNone/>
            </a:pPr>
            <a:r>
              <a:rPr lang="fr-FR" sz="1800" b="1" i="1" dirty="0">
                <a:latin typeface="Arial" panose="020B0604020202020204" pitchFamily="34" charset="0"/>
                <a:cs typeface="Arial" panose="020B0604020202020204" pitchFamily="34" charset="0"/>
              </a:rPr>
              <a:t>Plus on teste, plus on se rapproche d’une solution «appropriée», ce qui réduit le risque d’échec et les coûts initiaux.</a:t>
            </a:r>
          </a:p>
          <a:p>
            <a:pPr marL="0" indent="0">
              <a:lnSpc>
                <a:spcPts val="3000"/>
              </a:lnSpc>
              <a:spcBef>
                <a:spcPts val="0"/>
              </a:spcBef>
              <a:spcAft>
                <a:spcPts val="600"/>
              </a:spcAft>
              <a:buNone/>
            </a:pPr>
            <a:r>
              <a:rPr lang="fr-FR" sz="1800" dirty="0">
                <a:latin typeface="Arial" panose="020B0604020202020204" pitchFamily="34" charset="0"/>
                <a:cs typeface="Arial" panose="020B0604020202020204" pitchFamily="34" charset="0"/>
              </a:rPr>
              <a:t>Les tests vous permettront de façonner et de remodeler la solution vers laquelle votre entreprise essaie d’aller et de valider l’hypothèse initiale sur laquelle elle repose.</a:t>
            </a:r>
          </a:p>
          <a:p>
            <a:pPr marL="0" indent="0">
              <a:lnSpc>
                <a:spcPts val="3000"/>
              </a:lnSpc>
              <a:spcBef>
                <a:spcPts val="0"/>
              </a:spcBef>
              <a:spcAft>
                <a:spcPts val="600"/>
              </a:spcAft>
              <a:buNone/>
            </a:pPr>
            <a:r>
              <a:rPr lang="fr-FR" sz="1800" dirty="0">
                <a:latin typeface="Arial" panose="020B0604020202020204" pitchFamily="34" charset="0"/>
                <a:cs typeface="Arial" panose="020B0604020202020204" pitchFamily="34" charset="0"/>
              </a:rPr>
              <a:t>En fin de compte, cela vous aidera à adapter votre proposition de valeur aux demandes, aux attentes et aux besoins « réels » des clients et à valider votre modèle d'affaires.</a:t>
            </a:r>
          </a:p>
          <a:p>
            <a:pPr marL="0" indent="0">
              <a:lnSpc>
                <a:spcPts val="3000"/>
              </a:lnSpc>
              <a:spcBef>
                <a:spcPts val="0"/>
              </a:spcBef>
              <a:spcAft>
                <a:spcPts val="600"/>
              </a:spcAft>
              <a:buNone/>
            </a:pPr>
            <a:r>
              <a:rPr lang="fr-FR" sz="1800" dirty="0">
                <a:latin typeface="Arial" panose="020B0604020202020204" pitchFamily="34" charset="0"/>
                <a:cs typeface="Arial" panose="020B0604020202020204" pitchFamily="34" charset="0"/>
              </a:rPr>
              <a:t>Ainsi, dans la mesure du possible, vous devez tester chaque étape : les problèmes identifiés, les moyens d’engagement des parties prenantes, les segments, les besoins et les attentes de nos clients, la proposition de valeur, le prix que vous comptez demander, etc. </a:t>
            </a:r>
          </a:p>
          <a:p>
            <a:endParaRPr lang="fr-FR" dirty="0"/>
          </a:p>
        </p:txBody>
      </p:sp>
      <p:pic>
        <p:nvPicPr>
          <p:cNvPr id="7" name="Imagen 6"/>
          <p:cNvPicPr>
            <a:picLocks noChangeAspect="1"/>
          </p:cNvPicPr>
          <p:nvPr/>
        </p:nvPicPr>
        <p:blipFill rotWithShape="1">
          <a:blip r:embed="rId3"/>
          <a:srcRect l="17517" t="26876" r="6654" b="10552"/>
          <a:stretch/>
        </p:blipFill>
        <p:spPr>
          <a:xfrm>
            <a:off x="334083" y="4189296"/>
            <a:ext cx="3074548" cy="1738262"/>
          </a:xfrm>
          <a:prstGeom prst="rect">
            <a:avLst/>
          </a:prstGeom>
        </p:spPr>
      </p:pic>
      <p:sp>
        <p:nvSpPr>
          <p:cNvPr id="9" name="Contenidor de text 5"/>
          <p:cNvSpPr>
            <a:spLocks noGrp="1"/>
          </p:cNvSpPr>
          <p:nvPr>
            <p:ph type="body" sz="quarter" idx="4294967295"/>
          </p:nvPr>
        </p:nvSpPr>
        <p:spPr>
          <a:xfrm>
            <a:off x="2378748" y="2544579"/>
            <a:ext cx="1661605" cy="305693"/>
          </a:xfrm>
          <a:prstGeom prst="rect">
            <a:avLst/>
          </a:prstGeom>
        </p:spPr>
        <p:txBody>
          <a:bodyPr/>
          <a:lstStyle/>
          <a:p>
            <a:pPr marL="0" indent="0" algn="ctr">
              <a:lnSpc>
                <a:spcPct val="100000"/>
              </a:lnSpc>
              <a:spcBef>
                <a:spcPts val="0"/>
              </a:spcBef>
              <a:spcAft>
                <a:spcPts val="600"/>
              </a:spcAft>
              <a:buNone/>
            </a:pPr>
            <a:r>
              <a:rPr lang="fr-FR" sz="1200" dirty="0">
                <a:latin typeface="Arial" panose="020B0604020202020204" pitchFamily="34" charset="0"/>
                <a:cs typeface="Arial" panose="020B0604020202020204" pitchFamily="34" charset="0"/>
              </a:rPr>
              <a:t>Boucle construire, mesurer, apprendre (Ries, 2011)</a:t>
            </a:r>
          </a:p>
          <a:p>
            <a:endParaRPr lang="fr-FR" sz="2400" dirty="0"/>
          </a:p>
        </p:txBody>
      </p:sp>
      <p:pic>
        <p:nvPicPr>
          <p:cNvPr id="2050" name="Picture 2" descr="LEAN STARTUP : L'innovation continue | Résumé et avis | Éric Ries"/>
          <p:cNvPicPr>
            <a:picLocks noChangeAspect="1" noChangeArrowheads="1"/>
          </p:cNvPicPr>
          <p:nvPr/>
        </p:nvPicPr>
        <p:blipFill rotWithShape="1">
          <a:blip r:embed="rId4">
            <a:extLst>
              <a:ext uri="{28A0092B-C50C-407E-A947-70E740481C1C}">
                <a14:useLocalDpi xmlns:a14="http://schemas.microsoft.com/office/drawing/2010/main" val="0"/>
              </a:ext>
            </a:extLst>
          </a:blip>
          <a:srcRect l="16004" t="2279" r="2343" b="5623"/>
          <a:stretch/>
        </p:blipFill>
        <p:spPr bwMode="auto">
          <a:xfrm>
            <a:off x="334083" y="1698170"/>
            <a:ext cx="1928667" cy="215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335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663043" cy="370760"/>
          </a:xfrm>
        </p:spPr>
        <p:txBody>
          <a:bodyPr/>
          <a:lstStyle/>
          <a:p>
            <a:r>
              <a:rPr lang="fr-FR" dirty="0"/>
              <a:t>Que devez-vous tester ? </a:t>
            </a:r>
          </a:p>
        </p:txBody>
      </p:sp>
      <p:sp>
        <p:nvSpPr>
          <p:cNvPr id="6" name="Marcador de texto 5"/>
          <p:cNvSpPr>
            <a:spLocks noGrp="1"/>
          </p:cNvSpPr>
          <p:nvPr>
            <p:ph type="body" sz="quarter" idx="15"/>
          </p:nvPr>
        </p:nvSpPr>
        <p:spPr/>
        <p:txBody>
          <a:bodyPr/>
          <a:lstStyle/>
          <a:p>
            <a:pPr marL="0" indent="0" algn="just">
              <a:lnSpc>
                <a:spcPts val="3000"/>
              </a:lnSpc>
              <a:spcBef>
                <a:spcPts val="0"/>
              </a:spcBef>
              <a:spcAft>
                <a:spcPts val="1200"/>
              </a:spcAft>
              <a:buNone/>
            </a:pPr>
            <a:r>
              <a:rPr lang="fr-FR" b="1" dirty="0">
                <a:latin typeface="Arial" panose="020B0604020202020204" pitchFamily="34" charset="0"/>
                <a:cs typeface="Arial" panose="020B0604020202020204" pitchFamily="34" charset="0"/>
              </a:rPr>
              <a:t>Concentrez-vous sur votre entreprise : est-elle pertinente, innovante et compétitive ?</a:t>
            </a:r>
          </a:p>
          <a:p>
            <a:pPr marL="0" indent="0" algn="just">
              <a:lnSpc>
                <a:spcPts val="3000"/>
              </a:lnSpc>
              <a:spcBef>
                <a:spcPts val="0"/>
              </a:spcBef>
              <a:spcAft>
                <a:spcPts val="1200"/>
              </a:spcAft>
              <a:buNone/>
            </a:pPr>
            <a:r>
              <a:rPr lang="fr-FR" b="1" dirty="0">
                <a:latin typeface="Arial" panose="020B0604020202020204" pitchFamily="34" charset="0"/>
                <a:cs typeface="Arial" panose="020B0604020202020204" pitchFamily="34" charset="0"/>
              </a:rPr>
              <a:t>Pertinence : </a:t>
            </a:r>
            <a:r>
              <a:rPr lang="fr-FR" dirty="0">
                <a:latin typeface="Arial" panose="020B0604020202020204" pitchFamily="34" charset="0"/>
                <a:cs typeface="Arial" panose="020B0604020202020204" pitchFamily="34" charset="0"/>
              </a:rPr>
              <a:t>idée qui répond réellement à un besoin. Interrogez vos consommateurs à ce sujet.</a:t>
            </a:r>
          </a:p>
          <a:p>
            <a:pPr marL="0" indent="0" algn="just">
              <a:lnSpc>
                <a:spcPts val="3000"/>
              </a:lnSpc>
              <a:spcBef>
                <a:spcPts val="0"/>
              </a:spcBef>
              <a:spcAft>
                <a:spcPts val="1200"/>
              </a:spcAft>
              <a:buNone/>
            </a:pPr>
            <a:r>
              <a:rPr lang="fr-FR" b="1" dirty="0">
                <a:latin typeface="Arial" panose="020B0604020202020204" pitchFamily="34" charset="0"/>
                <a:cs typeface="Arial" panose="020B0604020202020204" pitchFamily="34" charset="0"/>
              </a:rPr>
              <a:t>Niveau d’innovation :</a:t>
            </a:r>
            <a:r>
              <a:rPr lang="fr-FR" dirty="0">
                <a:latin typeface="Arial" panose="020B0604020202020204" pitchFamily="34" charset="0"/>
                <a:cs typeface="Arial" panose="020B0604020202020204" pitchFamily="34" charset="0"/>
              </a:rPr>
              <a:t> un moyen de différenciation. Concentrez-vous sur le fondement de votre différenciation et vérifiez si elle est acceptée. La réponse que vous obtiendrez vous permettra soit d’améliorer soit d’abandonner votre idée.</a:t>
            </a:r>
          </a:p>
          <a:p>
            <a:pPr marL="0" indent="0" algn="just">
              <a:lnSpc>
                <a:spcPts val="3000"/>
              </a:lnSpc>
              <a:spcBef>
                <a:spcPts val="0"/>
              </a:spcBef>
              <a:spcAft>
                <a:spcPts val="1200"/>
              </a:spcAft>
              <a:buNone/>
            </a:pPr>
            <a:r>
              <a:rPr lang="fr-FR" b="1" dirty="0">
                <a:latin typeface="Arial" panose="020B0604020202020204" pitchFamily="34" charset="0"/>
                <a:cs typeface="Arial" panose="020B0604020202020204" pitchFamily="34" charset="0"/>
              </a:rPr>
              <a:t>Compétitivité :</a:t>
            </a:r>
            <a:r>
              <a:rPr lang="fr-FR" dirty="0">
                <a:latin typeface="Arial" panose="020B0604020202020204" pitchFamily="34" charset="0"/>
                <a:cs typeface="Arial" panose="020B0604020202020204" pitchFamily="34" charset="0"/>
              </a:rPr>
              <a:t> quel prix votre client est-il disposé à payer pour votre produit ou service ? Cela ne veut pas forcément dire être le moins cher. Au contraire, le prix reflète la pertinence et l’innovation, c’est pourquoi il doit être optimal. </a:t>
            </a:r>
          </a:p>
        </p:txBody>
      </p:sp>
      <p:pic>
        <p:nvPicPr>
          <p:cNvPr id="7" name="Imagen 6"/>
          <p:cNvPicPr>
            <a:picLocks noChangeAspect="1"/>
          </p:cNvPicPr>
          <p:nvPr/>
        </p:nvPicPr>
        <p:blipFill rotWithShape="1">
          <a:blip r:embed="rId3"/>
          <a:srcRect l="17517" t="26876" r="6654" b="10552"/>
          <a:stretch/>
        </p:blipFill>
        <p:spPr>
          <a:xfrm>
            <a:off x="239484" y="2612571"/>
            <a:ext cx="3581261" cy="2024743"/>
          </a:xfrm>
          <a:prstGeom prst="rect">
            <a:avLst/>
          </a:prstGeom>
        </p:spPr>
      </p:pic>
    </p:spTree>
    <p:extLst>
      <p:ext uri="{BB962C8B-B14F-4D97-AF65-F5344CB8AC3E}">
        <p14:creationId xmlns:p14="http://schemas.microsoft.com/office/powerpoint/2010/main" val="2538954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Conseils aux entrepreneurs</a:t>
            </a:r>
          </a:p>
        </p:txBody>
      </p:sp>
      <p:sp>
        <p:nvSpPr>
          <p:cNvPr id="6" name="Marcador de texto 5"/>
          <p:cNvSpPr>
            <a:spLocks noGrp="1"/>
          </p:cNvSpPr>
          <p:nvPr>
            <p:ph type="body" sz="quarter" idx="15"/>
          </p:nvPr>
        </p:nvSpPr>
        <p:spPr/>
        <p:txBody>
          <a:bodyPr/>
          <a:lstStyle/>
          <a:p>
            <a:pPr marL="0" indent="0" algn="just">
              <a:lnSpc>
                <a:spcPts val="3000"/>
              </a:lnSpc>
              <a:spcBef>
                <a:spcPts val="0"/>
              </a:spcBef>
              <a:spcAft>
                <a:spcPts val="1200"/>
              </a:spcAft>
              <a:buNone/>
            </a:pPr>
            <a:r>
              <a:rPr lang="fr-FR" sz="1800" b="1" dirty="0">
                <a:latin typeface="Arial" panose="020B0604020202020204" pitchFamily="34" charset="0"/>
                <a:cs typeface="Arial" panose="020B0604020202020204" pitchFamily="34" charset="0"/>
              </a:rPr>
              <a:t>Nous ne sommes pas nos clients</a:t>
            </a:r>
            <a:r>
              <a:rPr lang="fr-FR" sz="1800" dirty="0">
                <a:latin typeface="Arial" panose="020B0604020202020204" pitchFamily="34" charset="0"/>
                <a:cs typeface="Arial" panose="020B0604020202020204" pitchFamily="34" charset="0"/>
              </a:rPr>
              <a:t>. Une erreur fréquente consiste à croire que nos clients auront les mêmes goûts, les mêmes intérêts ou les mêmes besoins que nous. Or, généralement, ce n’est pas le cas. C’est pourquoi vous devez vous tourner vers l’extérieur et confronter votre projet au monde réel.</a:t>
            </a:r>
          </a:p>
          <a:p>
            <a:pPr marL="0" indent="0" algn="just">
              <a:lnSpc>
                <a:spcPts val="3000"/>
              </a:lnSpc>
              <a:spcBef>
                <a:spcPts val="0"/>
              </a:spcBef>
              <a:spcAft>
                <a:spcPts val="1200"/>
              </a:spcAft>
              <a:buNone/>
            </a:pPr>
            <a:r>
              <a:rPr lang="fr-FR" sz="1800" b="1" dirty="0">
                <a:latin typeface="Arial" panose="020B0604020202020204" pitchFamily="34" charset="0"/>
                <a:cs typeface="Arial" panose="020B0604020202020204" pitchFamily="34" charset="0"/>
              </a:rPr>
              <a:t>Ne restez pas dans l’ombre</a:t>
            </a:r>
            <a:r>
              <a:rPr lang="fr-FR" sz="1800" dirty="0">
                <a:latin typeface="Arial" panose="020B0604020202020204" pitchFamily="34" charset="0"/>
                <a:cs typeface="Arial" panose="020B0604020202020204" pitchFamily="34" charset="0"/>
              </a:rPr>
              <a:t>. Dès que vous le pouvez, vous devez vous faire connaître, tester votre produit ou votre service et voir comment vos clients potentiels réagissent. Si le produit ou le service n’est pas prêt, ce n’est pas grave. Faites comme si c’était le cas et renseignez-vous sur vos acheteurs potentiels. Cela vous aidera à le mettre au point.</a:t>
            </a:r>
          </a:p>
          <a:p>
            <a:pPr marL="0" indent="0" algn="just">
              <a:lnSpc>
                <a:spcPts val="3000"/>
              </a:lnSpc>
              <a:spcBef>
                <a:spcPts val="0"/>
              </a:spcBef>
              <a:spcAft>
                <a:spcPts val="1200"/>
              </a:spcAft>
              <a:buNone/>
            </a:pPr>
            <a:r>
              <a:rPr lang="fr-FR" sz="1800" b="1" dirty="0">
                <a:latin typeface="Arial" panose="020B0604020202020204" pitchFamily="34" charset="0"/>
                <a:cs typeface="Arial" panose="020B0604020202020204" pitchFamily="34" charset="0"/>
              </a:rPr>
              <a:t>Assurez-vous que vous connaissez bien votre client : </a:t>
            </a:r>
            <a:r>
              <a:rPr lang="fr-FR" sz="1800" dirty="0">
                <a:latin typeface="Arial" panose="020B0604020202020204" pitchFamily="34" charset="0"/>
                <a:cs typeface="Arial" panose="020B0604020202020204" pitchFamily="34" charset="0"/>
              </a:rPr>
              <a:t> Qui est votre client ? Que </a:t>
            </a:r>
            <a:r>
              <a:rPr lang="fr-FR" sz="1800" dirty="0" err="1">
                <a:latin typeface="Arial" panose="020B0604020202020204" pitchFamily="34" charset="0"/>
                <a:cs typeface="Arial" panose="020B0604020202020204" pitchFamily="34" charset="0"/>
              </a:rPr>
              <a:t>veut-il</a:t>
            </a:r>
            <a:r>
              <a:rPr lang="fr-FR" sz="1800" dirty="0">
                <a:latin typeface="Arial" panose="020B0604020202020204" pitchFamily="34" charset="0"/>
                <a:cs typeface="Arial" panose="020B0604020202020204" pitchFamily="34" charset="0"/>
              </a:rPr>
              <a:t> ou de quoi </a:t>
            </a:r>
            <a:r>
              <a:rPr lang="fr-FR" sz="1800" dirty="0" err="1">
                <a:latin typeface="Arial" panose="020B0604020202020204" pitchFamily="34" charset="0"/>
                <a:cs typeface="Arial" panose="020B0604020202020204" pitchFamily="34" charset="0"/>
              </a:rPr>
              <a:t>a-t-il</a:t>
            </a:r>
            <a:r>
              <a:rPr lang="fr-FR" sz="1800" dirty="0">
                <a:latin typeface="Arial" panose="020B0604020202020204" pitchFamily="34" charset="0"/>
                <a:cs typeface="Arial" panose="020B0604020202020204" pitchFamily="34" charset="0"/>
              </a:rPr>
              <a:t> besoin ? Pouvez-vous le contacter directement ? Comment </a:t>
            </a:r>
            <a:r>
              <a:rPr lang="fr-FR" sz="1800" dirty="0" err="1">
                <a:latin typeface="Arial" panose="020B0604020202020204" pitchFamily="34" charset="0"/>
                <a:cs typeface="Arial" panose="020B0604020202020204" pitchFamily="34" charset="0"/>
              </a:rPr>
              <a:t>vit-il</a:t>
            </a:r>
            <a:r>
              <a:rPr lang="fr-FR" sz="1800" dirty="0">
                <a:latin typeface="Arial" panose="020B0604020202020204" pitchFamily="34" charset="0"/>
                <a:cs typeface="Arial" panose="020B0604020202020204" pitchFamily="34" charset="0"/>
              </a:rPr>
              <a:t> ? Où ? Etc.</a:t>
            </a:r>
          </a:p>
          <a:p>
            <a:pPr>
              <a:lnSpc>
                <a:spcPts val="3000"/>
              </a:lnSpc>
            </a:pPr>
            <a:endParaRPr lang="fr-FR" sz="1800" dirty="0"/>
          </a:p>
        </p:txBody>
      </p:sp>
    </p:spTree>
    <p:extLst>
      <p:ext uri="{BB962C8B-B14F-4D97-AF65-F5344CB8AC3E}">
        <p14:creationId xmlns:p14="http://schemas.microsoft.com/office/powerpoint/2010/main" val="1062532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Conception du test</a:t>
            </a:r>
          </a:p>
        </p:txBody>
      </p:sp>
      <p:sp>
        <p:nvSpPr>
          <p:cNvPr id="6" name="Marcador de texto 5"/>
          <p:cNvSpPr>
            <a:spLocks noGrp="1"/>
          </p:cNvSpPr>
          <p:nvPr>
            <p:ph type="body" sz="quarter" idx="15"/>
          </p:nvPr>
        </p:nvSpPr>
        <p:spPr/>
        <p:txBody>
          <a:bodyPr/>
          <a:lstStyle/>
          <a:p>
            <a:pPr marL="0" indent="0">
              <a:lnSpc>
                <a:spcPct val="150000"/>
              </a:lnSpc>
              <a:spcBef>
                <a:spcPts val="0"/>
              </a:spcBef>
              <a:buNone/>
            </a:pPr>
            <a:r>
              <a:rPr lang="fr-FR" sz="1800" b="1" dirty="0">
                <a:latin typeface="Arial" panose="020B0604020202020204" pitchFamily="34" charset="0"/>
                <a:cs typeface="Arial" panose="020B0604020202020204" pitchFamily="34" charset="0"/>
              </a:rPr>
              <a:t>Pour concevoir le test, </a:t>
            </a:r>
            <a:r>
              <a:rPr lang="fr-FR" sz="1800" dirty="0">
                <a:latin typeface="Arial" panose="020B0604020202020204" pitchFamily="34" charset="0"/>
                <a:cs typeface="Arial" panose="020B0604020202020204" pitchFamily="34" charset="0"/>
              </a:rPr>
              <a:t>vous devez analyser votre projet, identifier les hypothèses qui restent à valider et formuler des questions. Des questions pertinentes que vous souhaiteriez valider :</a:t>
            </a:r>
          </a:p>
          <a:p>
            <a:pPr>
              <a:lnSpc>
                <a:spcPts val="3360"/>
              </a:lnSpc>
              <a:spcBef>
                <a:spcPts val="0"/>
              </a:spcBef>
              <a:buFont typeface="Wingdings" panose="05000000000000000000" pitchFamily="2" charset="2"/>
              <a:buChar char="§"/>
            </a:pPr>
            <a:r>
              <a:rPr lang="fr-FR" sz="1800" b="1" dirty="0">
                <a:latin typeface="Arial" panose="020B0604020202020204" pitchFamily="34" charset="0"/>
                <a:cs typeface="Arial" panose="020B0604020202020204" pitchFamily="34" charset="0"/>
              </a:rPr>
              <a:t>Les objectifs : </a:t>
            </a:r>
            <a:r>
              <a:rPr lang="fr-FR" sz="1800" dirty="0">
                <a:latin typeface="Arial" panose="020B0604020202020204" pitchFamily="34" charset="0"/>
                <a:cs typeface="Arial" panose="020B0604020202020204" pitchFamily="34" charset="0"/>
              </a:rPr>
              <a:t>sont-ils fondés sur des problèmes et des besoins réels ?</a:t>
            </a:r>
          </a:p>
          <a:p>
            <a:pPr>
              <a:lnSpc>
                <a:spcPts val="3360"/>
              </a:lnSpc>
              <a:spcBef>
                <a:spcPts val="0"/>
              </a:spcBef>
              <a:buFont typeface="Wingdings" panose="05000000000000000000" pitchFamily="2" charset="2"/>
              <a:buChar char="§"/>
            </a:pPr>
            <a:r>
              <a:rPr lang="fr-FR" sz="1800" b="1" dirty="0">
                <a:latin typeface="Arial" panose="020B0604020202020204" pitchFamily="34" charset="0"/>
                <a:cs typeface="Arial" panose="020B0604020202020204" pitchFamily="34" charset="0"/>
              </a:rPr>
              <a:t>Les clients : </a:t>
            </a:r>
            <a:r>
              <a:rPr lang="fr-FR" sz="1800" dirty="0">
                <a:latin typeface="Arial" panose="020B0604020202020204" pitchFamily="34" charset="0"/>
                <a:cs typeface="Arial" panose="020B0604020202020204" pitchFamily="34" charset="0"/>
              </a:rPr>
              <a:t>segmentation, besoins, aspirations, inconvénients, profil, sensations, implication.</a:t>
            </a:r>
          </a:p>
          <a:p>
            <a:pPr>
              <a:lnSpc>
                <a:spcPts val="3360"/>
              </a:lnSpc>
              <a:spcBef>
                <a:spcPts val="0"/>
              </a:spcBef>
              <a:buFont typeface="Wingdings" panose="05000000000000000000" pitchFamily="2" charset="2"/>
              <a:buChar char="§"/>
            </a:pPr>
            <a:r>
              <a:rPr lang="fr-FR" sz="1800" b="1" dirty="0">
                <a:latin typeface="Arial" panose="020B0604020202020204" pitchFamily="34" charset="0"/>
                <a:cs typeface="Arial" panose="020B0604020202020204" pitchFamily="34" charset="0"/>
              </a:rPr>
              <a:t>Les parties prenantes : </a:t>
            </a:r>
            <a:r>
              <a:rPr lang="fr-FR" sz="1800" dirty="0">
                <a:latin typeface="Arial" panose="020B0604020202020204" pitchFamily="34" charset="0"/>
                <a:cs typeface="Arial" panose="020B0604020202020204" pitchFamily="34" charset="0"/>
              </a:rPr>
              <a:t>identification (avez-vous oublié quelqu’un ?), implication, que donnent-elles et que reçoivent-elles ?</a:t>
            </a:r>
          </a:p>
          <a:p>
            <a:pPr>
              <a:lnSpc>
                <a:spcPts val="3360"/>
              </a:lnSpc>
              <a:spcBef>
                <a:spcPts val="0"/>
              </a:spcBef>
              <a:buFont typeface="Wingdings" panose="05000000000000000000" pitchFamily="2" charset="2"/>
              <a:buChar char="§"/>
            </a:pPr>
            <a:r>
              <a:rPr lang="fr-FR" sz="1800" b="1" dirty="0">
                <a:latin typeface="Arial" panose="020B0604020202020204" pitchFamily="34" charset="0"/>
                <a:cs typeface="Arial" panose="020B0604020202020204" pitchFamily="34" charset="0"/>
              </a:rPr>
              <a:t>La proposition de valeur : </a:t>
            </a:r>
            <a:r>
              <a:rPr lang="fr-FR" sz="1800" dirty="0">
                <a:latin typeface="Arial" panose="020B0604020202020204" pitchFamily="34" charset="0"/>
                <a:cs typeface="Arial" panose="020B0604020202020204" pitchFamily="34" charset="0"/>
              </a:rPr>
              <a:t>satisfaction des clients et dispositions à payer, marché et concurrents. Pour vérifier la proposition de valeur, vous pouvez avoir besoin de prototypes.</a:t>
            </a:r>
            <a:endParaRPr lang="fr-FR" sz="180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a:stretch>
            <a:fillRect/>
          </a:stretch>
        </p:blipFill>
        <p:spPr>
          <a:xfrm>
            <a:off x="248180" y="1841453"/>
            <a:ext cx="3341159" cy="3546976"/>
          </a:xfrm>
          <a:prstGeom prst="rect">
            <a:avLst/>
          </a:prstGeom>
        </p:spPr>
      </p:pic>
    </p:spTree>
    <p:extLst>
      <p:ext uri="{BB962C8B-B14F-4D97-AF65-F5344CB8AC3E}">
        <p14:creationId xmlns:p14="http://schemas.microsoft.com/office/powerpoint/2010/main" val="531189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Réaliser le test</a:t>
            </a:r>
          </a:p>
          <a:p>
            <a:endParaRPr lang="fr-FR" dirty="0"/>
          </a:p>
        </p:txBody>
      </p:sp>
      <p:sp>
        <p:nvSpPr>
          <p:cNvPr id="6" name="Marcador de texto 5"/>
          <p:cNvSpPr>
            <a:spLocks noGrp="1"/>
          </p:cNvSpPr>
          <p:nvPr>
            <p:ph type="body" sz="quarter" idx="15"/>
          </p:nvPr>
        </p:nvSpPr>
        <p:spPr>
          <a:xfrm>
            <a:off x="239486" y="1410975"/>
            <a:ext cx="5851071" cy="5251369"/>
          </a:xfrm>
        </p:spPr>
        <p:txBody>
          <a:bodyPr/>
          <a:lstStyle/>
          <a:p>
            <a:pPr marL="0" indent="0">
              <a:lnSpc>
                <a:spcPts val="3000"/>
              </a:lnSpc>
              <a:spcBef>
                <a:spcPts val="0"/>
              </a:spcBef>
              <a:buNone/>
            </a:pPr>
            <a:r>
              <a:rPr lang="fr-FR" dirty="0">
                <a:solidFill>
                  <a:schemeClr val="accent1"/>
                </a:solidFill>
                <a:latin typeface="Arial" panose="020B0604020202020204" pitchFamily="34" charset="0"/>
                <a:cs typeface="Arial" panose="020B0604020202020204" pitchFamily="34" charset="0"/>
              </a:rPr>
              <a:t>Choisissez les canaux de communication les plus adaptés pour atteindre les clients et les parties prenantes (entretiens, groupes de discussion, observation, réseaux sociaux, etc.). Allez à la rencontre de vos clients, des parties prenantes, et posez-leur vos questions. Validez les hypothèses ou corrigez-les, intégrez dans votre projet les informations que vous avez recueillies auprès des clients et des parties prenantes.</a:t>
            </a:r>
          </a:p>
          <a:p>
            <a:pPr marL="0" indent="0">
              <a:lnSpc>
                <a:spcPts val="3000"/>
              </a:lnSpc>
              <a:spcBef>
                <a:spcPts val="0"/>
              </a:spcBef>
              <a:buNone/>
            </a:pPr>
            <a:r>
              <a:rPr lang="fr-FR" dirty="0">
                <a:solidFill>
                  <a:schemeClr val="accent1"/>
                </a:solidFill>
                <a:latin typeface="Arial" panose="020B0604020202020204" pitchFamily="34" charset="0"/>
                <a:cs typeface="Arial" panose="020B0604020202020204" pitchFamily="34" charset="0"/>
              </a:rPr>
              <a:t>Si nécessaire, </a:t>
            </a:r>
            <a:r>
              <a:rPr lang="fr-FR" b="1" dirty="0">
                <a:solidFill>
                  <a:schemeClr val="accent1"/>
                </a:solidFill>
                <a:latin typeface="Arial" panose="020B0604020202020204" pitchFamily="34" charset="0"/>
                <a:cs typeface="Arial" panose="020B0604020202020204" pitchFamily="34" charset="0"/>
              </a:rPr>
              <a:t>modifiez l’orientation de votre proposition de valeur</a:t>
            </a:r>
            <a:r>
              <a:rPr lang="fr-FR" dirty="0">
                <a:solidFill>
                  <a:schemeClr val="accent1"/>
                </a:solidFill>
                <a:latin typeface="Arial" panose="020B0604020202020204" pitchFamily="34" charset="0"/>
                <a:cs typeface="Arial" panose="020B0604020202020204" pitchFamily="34" charset="0"/>
              </a:rPr>
              <a:t> (voire abandonnez le projet).</a:t>
            </a:r>
          </a:p>
        </p:txBody>
      </p:sp>
      <p:pic>
        <p:nvPicPr>
          <p:cNvPr id="7" name="Google Shape;220;p29"/>
          <p:cNvPicPr preferRelativeResize="0"/>
          <p:nvPr/>
        </p:nvPicPr>
        <p:blipFill rotWithShape="1">
          <a:blip r:embed="rId3">
            <a:alphaModFix/>
          </a:blip>
          <a:srcRect/>
          <a:stretch/>
        </p:blipFill>
        <p:spPr>
          <a:xfrm>
            <a:off x="6564087" y="4230031"/>
            <a:ext cx="5331050" cy="1436995"/>
          </a:xfrm>
          <a:prstGeom prst="rect">
            <a:avLst/>
          </a:prstGeom>
          <a:noFill/>
          <a:ln>
            <a:noFill/>
          </a:ln>
        </p:spPr>
      </p:pic>
      <p:pic>
        <p:nvPicPr>
          <p:cNvPr id="8" name="Imagen 7"/>
          <p:cNvPicPr>
            <a:picLocks noChangeAspect="1"/>
          </p:cNvPicPr>
          <p:nvPr/>
        </p:nvPicPr>
        <p:blipFill>
          <a:blip r:embed="rId4"/>
          <a:stretch>
            <a:fillRect/>
          </a:stretch>
        </p:blipFill>
        <p:spPr>
          <a:xfrm>
            <a:off x="6727370" y="1313545"/>
            <a:ext cx="5167767" cy="2437260"/>
          </a:xfrm>
          <a:prstGeom prst="rect">
            <a:avLst/>
          </a:prstGeom>
        </p:spPr>
      </p:pic>
    </p:spTree>
    <p:extLst>
      <p:ext uri="{BB962C8B-B14F-4D97-AF65-F5344CB8AC3E}">
        <p14:creationId xmlns:p14="http://schemas.microsoft.com/office/powerpoint/2010/main" val="1027937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222171" cy="370760"/>
          </a:xfrm>
        </p:spPr>
        <p:txBody>
          <a:bodyPr/>
          <a:lstStyle/>
          <a:p>
            <a:r>
              <a:rPr lang="fr-FR" dirty="0"/>
              <a:t>Conseils aux formateurs</a:t>
            </a:r>
          </a:p>
        </p:txBody>
      </p:sp>
      <p:sp>
        <p:nvSpPr>
          <p:cNvPr id="6" name="Marcador de texto 5"/>
          <p:cNvSpPr>
            <a:spLocks noGrp="1"/>
          </p:cNvSpPr>
          <p:nvPr>
            <p:ph type="body" sz="quarter" idx="15"/>
          </p:nvPr>
        </p:nvSpPr>
        <p:spPr/>
        <p:txBody>
          <a:bodyPr/>
          <a:lstStyle/>
          <a:p>
            <a:pPr marL="0" indent="0">
              <a:lnSpc>
                <a:spcPts val="3360"/>
              </a:lnSpc>
              <a:spcBef>
                <a:spcPts val="0"/>
              </a:spcBef>
              <a:spcAft>
                <a:spcPts val="1200"/>
              </a:spcAft>
              <a:buNone/>
            </a:pPr>
            <a:r>
              <a:rPr lang="fr-FR" dirty="0">
                <a:solidFill>
                  <a:schemeClr val="accent1"/>
                </a:solidFill>
                <a:latin typeface="Arial" panose="020B0604020202020204" pitchFamily="34" charset="0"/>
                <a:cs typeface="Arial" panose="020B0604020202020204" pitchFamily="34" charset="0"/>
              </a:rPr>
              <a:t>Cette phase implique de nombreuses recherches de la part des entrepreneurs verts. Assurez-vous qu’ils prennent le temps nécessaire, qu’ils consultent suffisamment de </a:t>
            </a:r>
            <a:r>
              <a:rPr lang="fr-FR" smtClean="0">
                <a:solidFill>
                  <a:schemeClr val="accent1"/>
                </a:solidFill>
                <a:latin typeface="Arial" panose="020B0604020202020204" pitchFamily="34" charset="0"/>
                <a:cs typeface="Arial" panose="020B0604020202020204" pitchFamily="34" charset="0"/>
              </a:rPr>
              <a:t>sources d’informations </a:t>
            </a:r>
            <a:r>
              <a:rPr lang="fr-FR" dirty="0">
                <a:solidFill>
                  <a:schemeClr val="accent1"/>
                </a:solidFill>
                <a:latin typeface="Arial" panose="020B0604020202020204" pitchFamily="34" charset="0"/>
                <a:cs typeface="Arial" panose="020B0604020202020204" pitchFamily="34" charset="0"/>
              </a:rPr>
              <a:t>et qu’elles soient fiables.</a:t>
            </a:r>
          </a:p>
          <a:p>
            <a:pPr marL="0" indent="0">
              <a:lnSpc>
                <a:spcPts val="3360"/>
              </a:lnSpc>
              <a:spcBef>
                <a:spcPts val="0"/>
              </a:spcBef>
              <a:spcAft>
                <a:spcPts val="1200"/>
              </a:spcAft>
              <a:buNone/>
            </a:pPr>
            <a:r>
              <a:rPr lang="fr-FR" dirty="0">
                <a:solidFill>
                  <a:schemeClr val="accent1"/>
                </a:solidFill>
                <a:latin typeface="Arial" panose="020B0604020202020204" pitchFamily="34" charset="0"/>
                <a:cs typeface="Arial" panose="020B0604020202020204" pitchFamily="34" charset="0"/>
              </a:rPr>
              <a:t>La proposition de valeur est l’essence même d’une entreprise ; vous devez donc aider les entrepreneurs verts à définir quels sont les tests les plus appropriés pour la valider et l’améliorer par le biais de la </a:t>
            </a:r>
            <a:r>
              <a:rPr lang="fr-FR" dirty="0" err="1">
                <a:solidFill>
                  <a:schemeClr val="accent1"/>
                </a:solidFill>
                <a:latin typeface="Arial" panose="020B0604020202020204" pitchFamily="34" charset="0"/>
                <a:cs typeface="Arial" panose="020B0604020202020204" pitchFamily="34" charset="0"/>
              </a:rPr>
              <a:t>cocréation</a:t>
            </a:r>
            <a:r>
              <a:rPr lang="fr-FR" dirty="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29774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11308081" cy="860425"/>
          </a:xfrm>
        </p:spPr>
        <p:txBody>
          <a:bodyPr/>
          <a:lstStyle/>
          <a:p>
            <a:r>
              <a:rPr lang="fr-FR" dirty="0"/>
              <a:t>Travail personnel :</a:t>
            </a:r>
          </a:p>
          <a:p>
            <a:endParaRPr lang="fr-FR" sz="3200" dirty="0"/>
          </a:p>
          <a:p>
            <a:r>
              <a:rPr lang="fr-FR" sz="3200" dirty="0">
                <a:latin typeface="Arial" panose="020B0604020202020204" pitchFamily="34" charset="0"/>
                <a:cs typeface="Arial" panose="020B0604020202020204" pitchFamily="34" charset="0"/>
              </a:rPr>
              <a:t>Exercice 7. Identifier et cartographier les parties prenantes</a:t>
            </a:r>
          </a:p>
          <a:p>
            <a:r>
              <a:rPr lang="fr-FR" sz="3200" dirty="0">
                <a:latin typeface="Arial" panose="020B0604020202020204" pitchFamily="34" charset="0"/>
                <a:cs typeface="Arial" panose="020B0604020202020204" pitchFamily="34" charset="0"/>
              </a:rPr>
              <a:t>Exercice 8. Segments de clientèle</a:t>
            </a:r>
          </a:p>
          <a:p>
            <a:r>
              <a:rPr lang="fr-FR" sz="3200" dirty="0">
                <a:latin typeface="Arial" panose="020B0604020202020204" pitchFamily="34" charset="0"/>
                <a:cs typeface="Arial" panose="020B0604020202020204" pitchFamily="34" charset="0"/>
              </a:rPr>
              <a:t>Exercice 9. Proposition de valeur</a:t>
            </a:r>
          </a:p>
          <a:p>
            <a:r>
              <a:rPr lang="fr-FR" sz="3200" dirty="0">
                <a:latin typeface="Arial" panose="020B0604020202020204" pitchFamily="34" charset="0"/>
                <a:cs typeface="Arial" panose="020B0604020202020204" pitchFamily="34" charset="0"/>
              </a:rPr>
              <a:t>Exercice 10. Test</a:t>
            </a:r>
          </a:p>
          <a:p>
            <a:r>
              <a:rPr lang="fr-FR" sz="3200" dirty="0">
                <a:latin typeface="Arial" panose="020B0604020202020204" pitchFamily="34" charset="0"/>
                <a:cs typeface="Arial" panose="020B0604020202020204" pitchFamily="34" charset="0"/>
              </a:rPr>
              <a:t>Exercice 11. Orienter la proposition de valeur</a:t>
            </a:r>
          </a:p>
          <a:p>
            <a:endParaRPr lang="fr-FR" sz="3400" dirty="0">
              <a:solidFill>
                <a:srgbClr val="FFC000"/>
              </a:solidFill>
            </a:endParaRPr>
          </a:p>
          <a:p>
            <a:endParaRPr lang="fr-FR" sz="3400" dirty="0">
              <a:solidFill>
                <a:srgbClr val="FFC000"/>
              </a:solidFill>
            </a:endParaRPr>
          </a:p>
        </p:txBody>
      </p:sp>
    </p:spTree>
    <p:extLst>
      <p:ext uri="{BB962C8B-B14F-4D97-AF65-F5344CB8AC3E}">
        <p14:creationId xmlns:p14="http://schemas.microsoft.com/office/powerpoint/2010/main" val="319988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287485" cy="370760"/>
          </a:xfrm>
        </p:spPr>
        <p:txBody>
          <a:bodyPr/>
          <a:lstStyle/>
          <a:p>
            <a:r>
              <a:rPr lang="fr-FR" dirty="0"/>
              <a:t>Rappel méthodologique</a:t>
            </a:r>
          </a:p>
          <a:p>
            <a:endParaRPr lang="fr-FR" dirty="0"/>
          </a:p>
        </p:txBody>
      </p:sp>
      <p:sp>
        <p:nvSpPr>
          <p:cNvPr id="6" name="Marcador de texto 5"/>
          <p:cNvSpPr>
            <a:spLocks noGrp="1"/>
          </p:cNvSpPr>
          <p:nvPr>
            <p:ph type="body" sz="quarter" idx="15"/>
          </p:nvPr>
        </p:nvSpPr>
        <p:spPr/>
        <p:txBody>
          <a:bodyPr/>
          <a:lstStyle/>
          <a:p>
            <a:pPr marL="0" indent="0">
              <a:lnSpc>
                <a:spcPct val="100000"/>
              </a:lnSpc>
              <a:spcBef>
                <a:spcPts val="600"/>
              </a:spcBef>
              <a:spcAft>
                <a:spcPts val="600"/>
              </a:spcAft>
              <a:buNone/>
            </a:pPr>
            <a:r>
              <a:rPr lang="fr-FR" dirty="0">
                <a:latin typeface="Arial" panose="020B0604020202020204" pitchFamily="34" charset="0"/>
                <a:cs typeface="Arial" panose="020B0604020202020204" pitchFamily="34" charset="0"/>
              </a:rPr>
              <a:t>Le modèle d’affaires vert comme outil de conception clé à chaque itération avec 4 domaines principaux :</a:t>
            </a:r>
          </a:p>
          <a:p>
            <a:pPr marL="342900" indent="-342900">
              <a:lnSpc>
                <a:spcPct val="100000"/>
              </a:lnSpc>
              <a:spcBef>
                <a:spcPts val="600"/>
              </a:spcBef>
              <a:spcAft>
                <a:spcPts val="600"/>
              </a:spcAft>
            </a:pPr>
            <a:r>
              <a:rPr lang="fr-FR" dirty="0">
                <a:solidFill>
                  <a:schemeClr val="accent5"/>
                </a:solidFill>
                <a:latin typeface="Arial" panose="020B0604020202020204" pitchFamily="34" charset="0"/>
                <a:cs typeface="Arial" panose="020B0604020202020204" pitchFamily="34" charset="0"/>
              </a:rPr>
              <a:t>Qui ?</a:t>
            </a:r>
            <a:r>
              <a:rPr lang="fr-FR" dirty="0">
                <a:latin typeface="Arial" panose="020B0604020202020204" pitchFamily="34" charset="0"/>
                <a:cs typeface="Arial" panose="020B0604020202020204" pitchFamily="34" charset="0"/>
              </a:rPr>
              <a:t> Parties prenantes et segments de clientèle</a:t>
            </a:r>
          </a:p>
          <a:p>
            <a:pPr marL="342900" indent="-342900">
              <a:lnSpc>
                <a:spcPct val="100000"/>
              </a:lnSpc>
              <a:spcBef>
                <a:spcPts val="600"/>
              </a:spcBef>
              <a:spcAft>
                <a:spcPts val="600"/>
              </a:spcAft>
            </a:pPr>
            <a:r>
              <a:rPr lang="fr-FR" dirty="0">
                <a:solidFill>
                  <a:schemeClr val="accent5"/>
                </a:solidFill>
                <a:latin typeface="Arial" panose="020B0604020202020204" pitchFamily="34" charset="0"/>
                <a:cs typeface="Arial" panose="020B0604020202020204" pitchFamily="34" charset="0"/>
              </a:rPr>
              <a:t>Quoi ?</a:t>
            </a:r>
            <a:r>
              <a:rPr lang="fr-FR" dirty="0">
                <a:latin typeface="Arial" panose="020B0604020202020204" pitchFamily="34" charset="0"/>
                <a:cs typeface="Arial" panose="020B0604020202020204" pitchFamily="34" charset="0"/>
              </a:rPr>
              <a:t> Proposition de valeur</a:t>
            </a:r>
          </a:p>
          <a:p>
            <a:pPr marL="342900" indent="-342900">
              <a:lnSpc>
                <a:spcPct val="100000"/>
              </a:lnSpc>
              <a:spcBef>
                <a:spcPts val="600"/>
              </a:spcBef>
              <a:spcAft>
                <a:spcPts val="600"/>
              </a:spcAft>
            </a:pPr>
            <a:r>
              <a:rPr lang="fr-FR" dirty="0">
                <a:solidFill>
                  <a:schemeClr val="accent5"/>
                </a:solidFill>
                <a:latin typeface="Arial" panose="020B0604020202020204" pitchFamily="34" charset="0"/>
                <a:cs typeface="Arial" panose="020B0604020202020204" pitchFamily="34" charset="0"/>
              </a:rPr>
              <a:t>Comment ?</a:t>
            </a:r>
            <a:r>
              <a:rPr lang="fr-FR" dirty="0">
                <a:latin typeface="Arial" panose="020B0604020202020204" pitchFamily="34" charset="0"/>
                <a:cs typeface="Arial" panose="020B0604020202020204" pitchFamily="34" charset="0"/>
              </a:rPr>
              <a:t> Relations avec les clients, canaux de communication, et activités et ressources clés</a:t>
            </a:r>
          </a:p>
          <a:p>
            <a:pPr marL="342900" indent="-342900">
              <a:lnSpc>
                <a:spcPct val="100000"/>
              </a:lnSpc>
              <a:spcBef>
                <a:spcPts val="600"/>
              </a:spcBef>
              <a:spcAft>
                <a:spcPts val="600"/>
              </a:spcAft>
            </a:pPr>
            <a:r>
              <a:rPr lang="fr-FR" dirty="0">
                <a:solidFill>
                  <a:schemeClr val="accent5"/>
                </a:solidFill>
                <a:latin typeface="Arial" panose="020B0604020202020204" pitchFamily="34" charset="0"/>
                <a:cs typeface="Arial" panose="020B0604020202020204" pitchFamily="34" charset="0"/>
              </a:rPr>
              <a:t>Comment ?</a:t>
            </a:r>
            <a:r>
              <a:rPr lang="fr-FR" dirty="0">
                <a:latin typeface="Arial" panose="020B0604020202020204" pitchFamily="34" charset="0"/>
                <a:cs typeface="Arial" panose="020B0604020202020204" pitchFamily="34" charset="0"/>
              </a:rPr>
              <a:t> Structure de coûts et flux de revenus</a:t>
            </a:r>
          </a:p>
          <a:p>
            <a:pPr marL="538163" indent="-358775">
              <a:lnSpc>
                <a:spcPct val="100000"/>
              </a:lnSpc>
              <a:spcBef>
                <a:spcPts val="1200"/>
              </a:spcBef>
              <a:spcAft>
                <a:spcPts val="1200"/>
              </a:spcAft>
              <a:buFont typeface="Wingdings" panose="05000000000000000000" pitchFamily="2" charset="2"/>
              <a:buChar char="ü"/>
            </a:pPr>
            <a:r>
              <a:rPr lang="fr-FR" dirty="0">
                <a:latin typeface="Arial" panose="020B0604020202020204" pitchFamily="34" charset="0"/>
                <a:cs typeface="Arial" panose="020B0604020202020204" pitchFamily="34" charset="0"/>
              </a:rPr>
              <a:t>L’orientation du modèle vert a été déterminée (</a:t>
            </a:r>
            <a:r>
              <a:rPr lang="fr-FR" dirty="0">
                <a:solidFill>
                  <a:srgbClr val="579DDB"/>
                </a:solidFill>
                <a:latin typeface="Arial" panose="020B0604020202020204" pitchFamily="34" charset="0"/>
                <a:cs typeface="Arial" panose="020B0604020202020204" pitchFamily="34" charset="0"/>
              </a:rPr>
              <a:t>Pourquoi</a:t>
            </a:r>
            <a:r>
              <a:rPr lang="fr-FR" b="1" dirty="0">
                <a:solidFill>
                  <a:srgbClr val="579DDB"/>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p>
          <a:p>
            <a:pPr marL="0" indent="0">
              <a:lnSpc>
                <a:spcPct val="100000"/>
              </a:lnSpc>
              <a:spcBef>
                <a:spcPts val="600"/>
              </a:spcBef>
              <a:spcAft>
                <a:spcPts val="600"/>
              </a:spcAft>
              <a:buNone/>
            </a:pPr>
            <a:r>
              <a:rPr lang="fr-FR" dirty="0">
                <a:latin typeface="Arial" panose="020B0604020202020204" pitchFamily="34" charset="0"/>
                <a:cs typeface="Arial" panose="020B0604020202020204" pitchFamily="34" charset="0"/>
              </a:rPr>
              <a:t>Vous pouvez maintenant commencer à construire un modèle d’affaires vert en cartographiant les parties prenantes et les segments de clientèles (Qui ?) puis en créant, ensemble, votre proposition de valeur (Quoi ?).</a:t>
            </a:r>
          </a:p>
        </p:txBody>
      </p:sp>
      <p:pic>
        <p:nvPicPr>
          <p:cNvPr id="7" name="Imagen 6" descr="Imagen que contiene texto&#10;&#10;Descripción generada automáticamente"/>
          <p:cNvPicPr/>
          <p:nvPr/>
        </p:nvPicPr>
        <p:blipFill rotWithShape="1">
          <a:blip r:embed="rId3" cstate="print">
            <a:extLst>
              <a:ext uri="{28A0092B-C50C-407E-A947-70E740481C1C}">
                <a14:useLocalDpi xmlns:a14="http://schemas.microsoft.com/office/drawing/2010/main" val="0"/>
              </a:ext>
            </a:extLst>
          </a:blip>
          <a:srcRect t="41785" b="4082"/>
          <a:stretch/>
        </p:blipFill>
        <p:spPr bwMode="auto">
          <a:xfrm>
            <a:off x="248180" y="3580402"/>
            <a:ext cx="3154270" cy="2414752"/>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rotWithShape="1">
          <a:blip r:embed="rId4"/>
          <a:srcRect l="2036" t="11811" r="4294" b="7954"/>
          <a:stretch/>
        </p:blipFill>
        <p:spPr>
          <a:xfrm>
            <a:off x="248180" y="1778524"/>
            <a:ext cx="3163760" cy="1552220"/>
          </a:xfrm>
          <a:prstGeom prst="rect">
            <a:avLst/>
          </a:prstGeom>
        </p:spPr>
      </p:pic>
    </p:spTree>
    <p:extLst>
      <p:ext uri="{BB962C8B-B14F-4D97-AF65-F5344CB8AC3E}">
        <p14:creationId xmlns:p14="http://schemas.microsoft.com/office/powerpoint/2010/main" val="215999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7444205" cy="860425"/>
          </a:xfrm>
        </p:spPr>
        <p:txBody>
          <a:bodyPr/>
          <a:lstStyle/>
          <a:p>
            <a:r>
              <a:rPr lang="fr-FR" dirty="0"/>
              <a:t>5. Parties prenantes</a:t>
            </a:r>
          </a:p>
          <a:p>
            <a:pPr marL="627063"/>
            <a:r>
              <a:rPr lang="fr-FR" dirty="0"/>
              <a:t>Segments de clientèle</a:t>
            </a:r>
          </a:p>
        </p:txBody>
      </p:sp>
    </p:spTree>
    <p:extLst>
      <p:ext uri="{BB962C8B-B14F-4D97-AF65-F5344CB8AC3E}">
        <p14:creationId xmlns:p14="http://schemas.microsoft.com/office/powerpoint/2010/main" val="419433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Parties prenantes</a:t>
            </a:r>
          </a:p>
          <a:p>
            <a:endParaRPr lang="fr-FR" dirty="0"/>
          </a:p>
        </p:txBody>
      </p:sp>
      <p:sp>
        <p:nvSpPr>
          <p:cNvPr id="6" name="Marcador de texto 5"/>
          <p:cNvSpPr>
            <a:spLocks noGrp="1"/>
          </p:cNvSpPr>
          <p:nvPr>
            <p:ph type="body" sz="quarter" idx="15"/>
          </p:nvPr>
        </p:nvSpPr>
        <p:spPr/>
        <p:txBody>
          <a:bodyPr/>
          <a:lstStyle/>
          <a:p>
            <a:pPr marL="0" indent="0">
              <a:lnSpc>
                <a:spcPts val="3360"/>
              </a:lnSpc>
              <a:spcBef>
                <a:spcPts val="0"/>
              </a:spcBef>
              <a:buNone/>
            </a:pPr>
            <a:r>
              <a:rPr lang="fr-FR" dirty="0">
                <a:solidFill>
                  <a:srgbClr val="579DDB"/>
                </a:solidFill>
                <a:latin typeface="Arial" panose="020B0604020202020204" pitchFamily="34" charset="0"/>
                <a:ea typeface="Times New Roman" charset="0"/>
                <a:cs typeface="Arial" panose="020B0604020202020204" pitchFamily="34" charset="0"/>
              </a:rPr>
              <a:t>Les acteurs ou les groupes liés au projet, soit parce qu’ils sont influencés ou concernés par ses objectifs, soit parce qu’ils exercent une influence ou un effet sur ces objectifs, soit les deux. </a:t>
            </a:r>
          </a:p>
          <a:p>
            <a:pPr marL="0" indent="0">
              <a:lnSpc>
                <a:spcPts val="3360"/>
              </a:lnSpc>
              <a:spcBef>
                <a:spcPts val="0"/>
              </a:spcBef>
              <a:buNone/>
            </a:pPr>
            <a:endParaRPr lang="fr-FR" dirty="0">
              <a:latin typeface="Arial" panose="020B0604020202020204" pitchFamily="34" charset="0"/>
              <a:cs typeface="Arial" panose="020B0604020202020204" pitchFamily="34" charset="0"/>
            </a:endParaRPr>
          </a:p>
          <a:p>
            <a:pPr marL="0" indent="0">
              <a:lnSpc>
                <a:spcPts val="3360"/>
              </a:lnSpc>
              <a:spcBef>
                <a:spcPts val="0"/>
              </a:spcBef>
              <a:buNone/>
            </a:pPr>
            <a:r>
              <a:rPr lang="fr-FR" dirty="0">
                <a:latin typeface="Arial" panose="020B0604020202020204" pitchFamily="34" charset="0"/>
                <a:cs typeface="Arial" panose="020B0604020202020204" pitchFamily="34" charset="0"/>
              </a:rPr>
              <a:t>Les clients sont un type particulier de partie prenante en ce sens que la santé financière du projet dépend de leur implication. Ils méritent donc une attention toute particulière.</a:t>
            </a:r>
          </a:p>
        </p:txBody>
      </p:sp>
    </p:spTree>
    <p:extLst>
      <p:ext uri="{BB962C8B-B14F-4D97-AF65-F5344CB8AC3E}">
        <p14:creationId xmlns:p14="http://schemas.microsoft.com/office/powerpoint/2010/main" val="210536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276224" cy="370760"/>
          </a:xfrm>
        </p:spPr>
        <p:txBody>
          <a:bodyPr/>
          <a:lstStyle/>
          <a:p>
            <a:r>
              <a:rPr lang="fr-FR" dirty="0"/>
              <a:t>S’engager auprès des parties prenantes</a:t>
            </a:r>
          </a:p>
        </p:txBody>
      </p:sp>
      <p:sp>
        <p:nvSpPr>
          <p:cNvPr id="6" name="Marcador de texto 5"/>
          <p:cNvSpPr>
            <a:spLocks noGrp="1"/>
          </p:cNvSpPr>
          <p:nvPr>
            <p:ph type="body" sz="quarter" idx="15"/>
          </p:nvPr>
        </p:nvSpPr>
        <p:spPr>
          <a:xfrm>
            <a:off x="3515711" y="676189"/>
            <a:ext cx="8379428" cy="5251369"/>
          </a:xfrm>
        </p:spPr>
        <p:txBody>
          <a:bodyPr/>
          <a:lstStyle/>
          <a:p>
            <a:pPr marL="0" indent="0">
              <a:lnSpc>
                <a:spcPts val="3360"/>
              </a:lnSpc>
              <a:spcBef>
                <a:spcPts val="0"/>
              </a:spcBef>
              <a:buNone/>
            </a:pPr>
            <a:r>
              <a:rPr lang="fr-FR" b="1" dirty="0">
                <a:latin typeface="Arial" panose="020B0604020202020204" pitchFamily="34" charset="0"/>
                <a:cs typeface="Arial" panose="020B0604020202020204" pitchFamily="34" charset="0"/>
              </a:rPr>
              <a:t>L’écosystème des différents acteurs, à savoir les parties prenantes</a:t>
            </a:r>
            <a:r>
              <a:rPr lang="fr-FR" dirty="0">
                <a:latin typeface="Arial" panose="020B0604020202020204" pitchFamily="34" charset="0"/>
                <a:cs typeface="Arial" panose="020B0604020202020204" pitchFamily="34" charset="0"/>
              </a:rPr>
              <a:t>, joue un </a:t>
            </a:r>
            <a:r>
              <a:rPr lang="fr-FR" b="1" dirty="0">
                <a:latin typeface="Arial" panose="020B0604020202020204" pitchFamily="34" charset="0"/>
                <a:cs typeface="Arial" panose="020B0604020202020204" pitchFamily="34" charset="0"/>
              </a:rPr>
              <a:t>rôle essentiel</a:t>
            </a:r>
            <a:r>
              <a:rPr lang="fr-FR" dirty="0">
                <a:latin typeface="Arial" panose="020B0604020202020204" pitchFamily="34" charset="0"/>
                <a:cs typeface="Arial" panose="020B0604020202020204" pitchFamily="34" charset="0"/>
              </a:rPr>
              <a:t> dans la réalisation des objectifs d’une entreprise, notamment l’équipe, les partenaires, les bénéficiaires, les clients, les fournisseurs, les investisseurs, les médias, les ONG, les collectivités locales, la société dans son ensemble, la planète, etc. Leur intégration au projet vous permettra de créer la </a:t>
            </a:r>
            <a:r>
              <a:rPr lang="fr-FR" b="1" dirty="0">
                <a:latin typeface="Arial" panose="020B0604020202020204" pitchFamily="34" charset="0"/>
                <a:cs typeface="Arial" panose="020B0604020202020204" pitchFamily="34" charset="0"/>
              </a:rPr>
              <a:t>valeur environnementale et sociale</a:t>
            </a:r>
            <a:r>
              <a:rPr lang="fr-FR" dirty="0">
                <a:latin typeface="Arial" panose="020B0604020202020204" pitchFamily="34" charset="0"/>
                <a:cs typeface="Arial" panose="020B0604020202020204" pitchFamily="34" charset="0"/>
              </a:rPr>
              <a:t> du projet.</a:t>
            </a:r>
          </a:p>
          <a:p>
            <a:pPr marL="0" indent="0">
              <a:lnSpc>
                <a:spcPts val="3360"/>
              </a:lnSpc>
              <a:spcBef>
                <a:spcPts val="0"/>
              </a:spcBef>
              <a:buNone/>
            </a:pPr>
            <a:endParaRPr lang="fr-FR" dirty="0">
              <a:latin typeface="Arial" panose="020B0604020202020204" pitchFamily="34" charset="0"/>
              <a:cs typeface="Arial" panose="020B0604020202020204" pitchFamily="34" charset="0"/>
            </a:endParaRPr>
          </a:p>
          <a:p>
            <a:pPr marL="0" indent="0">
              <a:lnSpc>
                <a:spcPts val="3360"/>
              </a:lnSpc>
              <a:spcBef>
                <a:spcPts val="0"/>
              </a:spcBef>
              <a:buNone/>
            </a:pPr>
            <a:r>
              <a:rPr lang="fr-FR" dirty="0">
                <a:latin typeface="Arial" panose="020B0604020202020204" pitchFamily="34" charset="0"/>
                <a:cs typeface="Arial" panose="020B0604020202020204" pitchFamily="34" charset="0"/>
              </a:rPr>
              <a:t>Pour cela, vous devez : </a:t>
            </a:r>
          </a:p>
          <a:p>
            <a:pPr>
              <a:lnSpc>
                <a:spcPts val="3360"/>
              </a:lnSpc>
              <a:spcBef>
                <a:spcPts val="0"/>
              </a:spcBef>
            </a:pPr>
            <a:r>
              <a:rPr lang="fr-FR" b="1" dirty="0">
                <a:latin typeface="Arial" panose="020B0604020202020204" pitchFamily="34" charset="0"/>
                <a:cs typeface="Arial" panose="020B0604020202020204" pitchFamily="34" charset="0"/>
              </a:rPr>
              <a:t>cartographier et évaluer leur influence au sein de votre projet ;</a:t>
            </a:r>
          </a:p>
          <a:p>
            <a:pPr>
              <a:lnSpc>
                <a:spcPts val="3360"/>
              </a:lnSpc>
              <a:spcBef>
                <a:spcPts val="0"/>
              </a:spcBef>
            </a:pPr>
            <a:r>
              <a:rPr lang="fr-FR" dirty="0">
                <a:latin typeface="Arial" panose="020B0604020202020204" pitchFamily="34" charset="0"/>
                <a:cs typeface="Arial" panose="020B0604020202020204" pitchFamily="34" charset="0"/>
              </a:rPr>
              <a:t>savoir ce que vous donnez et recevez dans le cadre de votre relation. </a:t>
            </a:r>
          </a:p>
          <a:p>
            <a:endParaRPr lang="fr-FR" dirty="0"/>
          </a:p>
        </p:txBody>
      </p:sp>
    </p:spTree>
    <p:extLst>
      <p:ext uri="{BB962C8B-B14F-4D97-AF65-F5344CB8AC3E}">
        <p14:creationId xmlns:p14="http://schemas.microsoft.com/office/powerpoint/2010/main" val="202442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528473" cy="370760"/>
          </a:xfrm>
        </p:spPr>
        <p:txBody>
          <a:bodyPr/>
          <a:lstStyle/>
          <a:p>
            <a:r>
              <a:rPr lang="fr-FR" dirty="0"/>
              <a:t>Cartographie des parties prenantes</a:t>
            </a:r>
          </a:p>
          <a:p>
            <a:endParaRPr lang="fr-FR" dirty="0"/>
          </a:p>
        </p:txBody>
      </p:sp>
      <p:sp>
        <p:nvSpPr>
          <p:cNvPr id="6" name="Marcador de texto 5"/>
          <p:cNvSpPr>
            <a:spLocks noGrp="1"/>
          </p:cNvSpPr>
          <p:nvPr>
            <p:ph type="body" sz="quarter" idx="15"/>
          </p:nvPr>
        </p:nvSpPr>
        <p:spPr/>
        <p:txBody>
          <a:bodyPr/>
          <a:lstStyle/>
          <a:p>
            <a:pPr marL="0" indent="0">
              <a:lnSpc>
                <a:spcPts val="3360"/>
              </a:lnSpc>
              <a:spcBef>
                <a:spcPts val="0"/>
              </a:spcBef>
              <a:buNone/>
            </a:pPr>
            <a:r>
              <a:rPr lang="fr-FR" dirty="0">
                <a:latin typeface="Arial" panose="020B0604020202020204" pitchFamily="34" charset="0"/>
                <a:cs typeface="Arial" panose="020B0604020202020204" pitchFamily="34" charset="0"/>
              </a:rPr>
              <a:t>Cartographie : identification et hiérarchisation des parties prenantes qui joueront un rôle important dans la réalisation des objectifs du projet. Il faut d’abord identifier les acteurs liés à chaque objectif, puis sélectionner les plus pertinents pour l’ensemble du projet (c’est-à-dire ceux qui sont impliqués dans la plupart des objectifs). Les principaux acteurs clés sont les suivants :</a:t>
            </a:r>
          </a:p>
          <a:p>
            <a:pPr indent="-341313" algn="just">
              <a:lnSpc>
                <a:spcPts val="3360"/>
              </a:lnSpc>
              <a:spcBef>
                <a:spcPts val="0"/>
              </a:spcBef>
              <a:buFont typeface="Wingdings" panose="05000000000000000000" pitchFamily="2" charset="2"/>
              <a:buChar char="§"/>
            </a:pPr>
            <a:r>
              <a:rPr lang="fr-FR" b="1" dirty="0">
                <a:latin typeface="Arial" panose="020B0604020202020204" pitchFamily="34" charset="0"/>
                <a:cs typeface="Arial" panose="020B0604020202020204" pitchFamily="34" charset="0"/>
              </a:rPr>
              <a:t>l’équipe ;</a:t>
            </a:r>
          </a:p>
          <a:p>
            <a:pPr indent="-341313" algn="just">
              <a:lnSpc>
                <a:spcPts val="3360"/>
              </a:lnSpc>
              <a:spcBef>
                <a:spcPts val="0"/>
              </a:spcBef>
              <a:buFont typeface="Wingdings" panose="05000000000000000000" pitchFamily="2" charset="2"/>
              <a:buChar char="§"/>
            </a:pPr>
            <a:r>
              <a:rPr lang="fr-FR" b="1" dirty="0">
                <a:latin typeface="Arial" panose="020B0604020202020204" pitchFamily="34" charset="0"/>
                <a:cs typeface="Arial" panose="020B0604020202020204" pitchFamily="34" charset="0"/>
              </a:rPr>
              <a:t>les partenaires ;</a:t>
            </a:r>
          </a:p>
          <a:p>
            <a:pPr indent="-341313" algn="just">
              <a:lnSpc>
                <a:spcPts val="3360"/>
              </a:lnSpc>
              <a:spcBef>
                <a:spcPts val="0"/>
              </a:spcBef>
              <a:buFont typeface="Wingdings" panose="05000000000000000000" pitchFamily="2" charset="2"/>
              <a:buChar char="§"/>
            </a:pPr>
            <a:r>
              <a:rPr lang="fr-FR" b="1" dirty="0">
                <a:latin typeface="Arial" panose="020B0604020202020204" pitchFamily="34" charset="0"/>
                <a:cs typeface="Arial" panose="020B0604020202020204" pitchFamily="34" charset="0"/>
              </a:rPr>
              <a:t>les bénéficiaires et les clients ;</a:t>
            </a:r>
          </a:p>
          <a:p>
            <a:pPr indent="-341313" algn="just">
              <a:lnSpc>
                <a:spcPts val="3360"/>
              </a:lnSpc>
              <a:spcBef>
                <a:spcPts val="0"/>
              </a:spcBef>
              <a:buFont typeface="Wingdings" panose="05000000000000000000" pitchFamily="2" charset="2"/>
              <a:buChar char="§"/>
            </a:pPr>
            <a:r>
              <a:rPr lang="fr-FR" b="1" dirty="0">
                <a:latin typeface="Arial" panose="020B0604020202020204" pitchFamily="34" charset="0"/>
                <a:cs typeface="Arial" panose="020B0604020202020204" pitchFamily="34" charset="0"/>
              </a:rPr>
              <a:t>les collectivités locales.</a:t>
            </a:r>
          </a:p>
          <a:p>
            <a:endParaRPr lang="fr-FR" dirty="0"/>
          </a:p>
        </p:txBody>
      </p:sp>
      <p:pic>
        <p:nvPicPr>
          <p:cNvPr id="7" name="Imagen 6"/>
          <p:cNvPicPr>
            <a:picLocks noChangeAspect="1"/>
          </p:cNvPicPr>
          <p:nvPr/>
        </p:nvPicPr>
        <p:blipFill>
          <a:blip r:embed="rId3"/>
          <a:stretch>
            <a:fillRect/>
          </a:stretch>
        </p:blipFill>
        <p:spPr>
          <a:xfrm>
            <a:off x="239486" y="2426084"/>
            <a:ext cx="3550560" cy="2667984"/>
          </a:xfrm>
          <a:prstGeom prst="rect">
            <a:avLst/>
          </a:prstGeom>
        </p:spPr>
      </p:pic>
    </p:spTree>
    <p:extLst>
      <p:ext uri="{BB962C8B-B14F-4D97-AF65-F5344CB8AC3E}">
        <p14:creationId xmlns:p14="http://schemas.microsoft.com/office/powerpoint/2010/main" val="24629022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E72D9B86BCF7478FE35F6382F2030B" ma:contentTypeVersion="6" ma:contentTypeDescription="Crea un document nou" ma:contentTypeScope="" ma:versionID="aeeda37c19c563f4d20d1511e0638540">
  <xsd:schema xmlns:xsd="http://www.w3.org/2001/XMLSchema" xmlns:xs="http://www.w3.org/2001/XMLSchema" xmlns:p="http://schemas.microsoft.com/office/2006/metadata/properties" xmlns:ns2="8db90943-e48f-4afb-9647-7ae1d97de5a2" xmlns:ns3="19efcf70-6170-49d9-a7b1-2caaa10abb93" targetNamespace="http://schemas.microsoft.com/office/2006/metadata/properties" ma:root="true" ma:fieldsID="502e640538fdff8f4c56dd26d94773de" ns2:_="" ns3:_="">
    <xsd:import namespace="8db90943-e48f-4afb-9647-7ae1d97de5a2"/>
    <xsd:import namespace="19efcf70-6170-49d9-a7b1-2caaa10abb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90943-e48f-4afb-9647-7ae1d97de5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f70-6170-49d9-a7b1-2caaa10abb93" elementFormDefault="qualified">
    <xsd:import namespace="http://schemas.microsoft.com/office/2006/documentManagement/types"/>
    <xsd:import namespace="http://schemas.microsoft.com/office/infopath/2007/PartnerControls"/>
    <xsd:element name="SharedWithUsers" ma:index="12"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4269C7-E56F-464F-BB2A-1BF23AB0C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90943-e48f-4afb-9647-7ae1d97de5a2"/>
    <ds:schemaRef ds:uri="19efcf70-6170-49d9-a7b1-2caaa10ab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43A1C6-8F7F-4002-A0D4-040E44DD5B70}">
  <ds:schemaRefs>
    <ds:schemaRef ds:uri="http://schemas.microsoft.com/sharepoint/v3/contenttype/forms"/>
  </ds:schemaRefs>
</ds:datastoreItem>
</file>

<file path=customXml/itemProps3.xml><?xml version="1.0" encoding="utf-8"?>
<ds:datastoreItem xmlns:ds="http://schemas.openxmlformats.org/officeDocument/2006/customXml" ds:itemID="{7D520513-8D13-407B-B3E9-DEBCADEA8999}">
  <ds:schemaRefs>
    <ds:schemaRef ds:uri="http://www.w3.org/XML/1998/namespace"/>
    <ds:schemaRef ds:uri="http://schemas.microsoft.com/office/infopath/2007/PartnerControls"/>
    <ds:schemaRef ds:uri="http://purl.org/dc/elements/1.1/"/>
    <ds:schemaRef ds:uri="19efcf70-6170-49d9-a7b1-2caaa10abb93"/>
    <ds:schemaRef ds:uri="http://schemas.microsoft.com/office/2006/metadata/properties"/>
    <ds:schemaRef ds:uri="http://purl.org/dc/terms/"/>
    <ds:schemaRef ds:uri="8db90943-e48f-4afb-9647-7ae1d97de5a2"/>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8044</TotalTime>
  <Words>1891</Words>
  <Application>Microsoft Office PowerPoint</Application>
  <PresentationFormat>Grand écran</PresentationFormat>
  <Paragraphs>282</Paragraphs>
  <Slides>47</Slides>
  <Notes>47</Notes>
  <HiddenSlides>0</HiddenSlides>
  <MMClips>3</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47</vt:i4>
      </vt:variant>
    </vt:vector>
  </HeadingPairs>
  <TitlesOfParts>
    <vt:vector size="53" baseType="lpstr">
      <vt:lpstr>Arial</vt:lpstr>
      <vt:lpstr>Calibri</vt:lpstr>
      <vt:lpstr>Myriad Pro Light</vt:lpstr>
      <vt:lpstr>Times New Roman</vt:lpstr>
      <vt:lpstr>Wingdings</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Salem , Hichem</cp:lastModifiedBy>
  <cp:revision>428</cp:revision>
  <dcterms:created xsi:type="dcterms:W3CDTF">2020-03-04T12:22:35Z</dcterms:created>
  <dcterms:modified xsi:type="dcterms:W3CDTF">2022-02-23T10:39:11Z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0x010100CDE72D9B86BCF7478FE35F6382F2030B</vt:lpwstr>
  </property>
</Properties>
</file>