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9"/>
  </p:notesMasterIdLst>
  <p:handoutMasterIdLst>
    <p:handoutMasterId r:id="rId40"/>
  </p:handoutMasterIdLst>
  <p:sldIdLst>
    <p:sldId id="256" r:id="rId5"/>
    <p:sldId id="382" r:id="rId6"/>
    <p:sldId id="383" r:id="rId7"/>
    <p:sldId id="384" r:id="rId8"/>
    <p:sldId id="390" r:id="rId9"/>
    <p:sldId id="343" r:id="rId10"/>
    <p:sldId id="391" r:id="rId11"/>
    <p:sldId id="392" r:id="rId12"/>
    <p:sldId id="393" r:id="rId13"/>
    <p:sldId id="394" r:id="rId14"/>
    <p:sldId id="395" r:id="rId15"/>
    <p:sldId id="381" r:id="rId16"/>
    <p:sldId id="348" r:id="rId17"/>
    <p:sldId id="350" r:id="rId18"/>
    <p:sldId id="396" r:id="rId19"/>
    <p:sldId id="397" r:id="rId20"/>
    <p:sldId id="398" r:id="rId21"/>
    <p:sldId id="399" r:id="rId22"/>
    <p:sldId id="400" r:id="rId23"/>
    <p:sldId id="356" r:id="rId24"/>
    <p:sldId id="401" r:id="rId25"/>
    <p:sldId id="402" r:id="rId26"/>
    <p:sldId id="403" r:id="rId27"/>
    <p:sldId id="404" r:id="rId28"/>
    <p:sldId id="405" r:id="rId29"/>
    <p:sldId id="406" r:id="rId30"/>
    <p:sldId id="407" r:id="rId31"/>
    <p:sldId id="408" r:id="rId32"/>
    <p:sldId id="409" r:id="rId33"/>
    <p:sldId id="389" r:id="rId34"/>
    <p:sldId id="388" r:id="rId35"/>
    <p:sldId id="387" r:id="rId36"/>
    <p:sldId id="386" r:id="rId37"/>
    <p:sldId id="3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ys" initials="ts" lastIdx="1" clrIdx="0">
    <p:extLst>
      <p:ext uri="{19B8F6BF-5375-455C-9EA6-DF929625EA0E}">
        <p15:presenceInfo xmlns:p15="http://schemas.microsoft.com/office/powerpoint/2012/main" userId="Ty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DDB"/>
    <a:srgbClr val="41AD49"/>
    <a:srgbClr val="42A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30E393-6788-41B9-A8F6-A14F1A59B56C}" v="223" dt="2020-09-16T14:26:30.45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76" autoAdjust="0"/>
    <p:restoredTop sz="94106" autoAdjust="0"/>
  </p:normalViewPr>
  <p:slideViewPr>
    <p:cSldViewPr snapToGrid="0" snapToObjects="1">
      <p:cViewPr varScale="1">
        <p:scale>
          <a:sx n="111" d="100"/>
          <a:sy n="111" d="100"/>
        </p:scale>
        <p:origin x="300" y="114"/>
      </p:cViewPr>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angini, Giorgio" userId="S::gmosangini@gencat.cat::9ed7739b-76c2-4c34-be33-2b8e6f64bba4" providerId="AD" clId="Web-{C630E393-6788-41B9-A8F6-A14F1A59B56C}"/>
    <pc:docChg chg="modSld">
      <pc:chgData name="Mosangini, Giorgio" userId="S::gmosangini@gencat.cat::9ed7739b-76c2-4c34-be33-2b8e6f64bba4" providerId="AD" clId="Web-{C630E393-6788-41B9-A8F6-A14F1A59B56C}" dt="2020-09-16T14:26:30.458" v="434" actId="20577"/>
      <pc:docMkLst>
        <pc:docMk/>
      </pc:docMkLst>
      <pc:sldChg chg="modSp">
        <pc:chgData name="Mosangini, Giorgio" userId="S::gmosangini@gencat.cat::9ed7739b-76c2-4c34-be33-2b8e6f64bba4" providerId="AD" clId="Web-{C630E393-6788-41B9-A8F6-A14F1A59B56C}" dt="2020-09-16T14:26:30.458" v="434" actId="20577"/>
        <pc:sldMkLst>
          <pc:docMk/>
          <pc:sldMk cId="752524817" sldId="386"/>
        </pc:sldMkLst>
        <pc:spChg chg="mod">
          <ac:chgData name="Mosangini, Giorgio" userId="S::gmosangini@gencat.cat::9ed7739b-76c2-4c34-be33-2b8e6f64bba4" providerId="AD" clId="Web-{C630E393-6788-41B9-A8F6-A14F1A59B56C}" dt="2020-09-16T14:26:30.458" v="434" actId="20577"/>
          <ac:spMkLst>
            <pc:docMk/>
            <pc:sldMk cId="752524817" sldId="386"/>
            <ac:spMk id="6" creationId="{00000000-0000-0000-0000-000000000000}"/>
          </ac:spMkLst>
        </pc:spChg>
      </pc:sldChg>
      <pc:sldChg chg="modSp">
        <pc:chgData name="Mosangini, Giorgio" userId="S::gmosangini@gencat.cat::9ed7739b-76c2-4c34-be33-2b8e6f64bba4" providerId="AD" clId="Web-{C630E393-6788-41B9-A8F6-A14F1A59B56C}" dt="2020-09-16T14:25:26.521" v="373" actId="20577"/>
        <pc:sldMkLst>
          <pc:docMk/>
          <pc:sldMk cId="2840640195" sldId="387"/>
        </pc:sldMkLst>
        <pc:spChg chg="mod">
          <ac:chgData name="Mosangini, Giorgio" userId="S::gmosangini@gencat.cat::9ed7739b-76c2-4c34-be33-2b8e6f64bba4" providerId="AD" clId="Web-{C630E393-6788-41B9-A8F6-A14F1A59B56C}" dt="2020-09-16T14:25:26.521" v="373" actId="20577"/>
          <ac:spMkLst>
            <pc:docMk/>
            <pc:sldMk cId="2840640195" sldId="387"/>
            <ac:spMk id="6" creationId="{00000000-0000-0000-0000-000000000000}"/>
          </ac:spMkLst>
        </pc:spChg>
      </pc:sldChg>
      <pc:sldChg chg="modSp">
        <pc:chgData name="Mosangini, Giorgio" userId="S::gmosangini@gencat.cat::9ed7739b-76c2-4c34-be33-2b8e6f64bba4" providerId="AD" clId="Web-{C630E393-6788-41B9-A8F6-A14F1A59B56C}" dt="2020-09-16T14:24:38.881" v="368" actId="20577"/>
        <pc:sldMkLst>
          <pc:docMk/>
          <pc:sldMk cId="2375433694" sldId="388"/>
        </pc:sldMkLst>
        <pc:spChg chg="mod">
          <ac:chgData name="Mosangini, Giorgio" userId="S::gmosangini@gencat.cat::9ed7739b-76c2-4c34-be33-2b8e6f64bba4" providerId="AD" clId="Web-{C630E393-6788-41B9-A8F6-A14F1A59B56C}" dt="2020-09-16T14:24:38.881" v="368" actId="20577"/>
          <ac:spMkLst>
            <pc:docMk/>
            <pc:sldMk cId="2375433694" sldId="388"/>
            <ac:spMk id="6" creationId="{00000000-0000-0000-0000-000000000000}"/>
          </ac:spMkLst>
        </pc:spChg>
      </pc:sldChg>
      <pc:sldChg chg="modSp">
        <pc:chgData name="Mosangini, Giorgio" userId="S::gmosangini@gencat.cat::9ed7739b-76c2-4c34-be33-2b8e6f64bba4" providerId="AD" clId="Web-{C630E393-6788-41B9-A8F6-A14F1A59B56C}" dt="2020-09-16T14:21:04.037" v="346" actId="20577"/>
        <pc:sldMkLst>
          <pc:docMk/>
          <pc:sldMk cId="2020928244" sldId="389"/>
        </pc:sldMkLst>
        <pc:spChg chg="mod">
          <ac:chgData name="Mosangini, Giorgio" userId="S::gmosangini@gencat.cat::9ed7739b-76c2-4c34-be33-2b8e6f64bba4" providerId="AD" clId="Web-{C630E393-6788-41B9-A8F6-A14F1A59B56C}" dt="2020-09-16T14:21:04.037" v="346" actId="20577"/>
          <ac:spMkLst>
            <pc:docMk/>
            <pc:sldMk cId="2020928244" sldId="389"/>
            <ac:spMk id="6" creationId="{00000000-0000-0000-0000-000000000000}"/>
          </ac:spMkLst>
        </pc:spChg>
      </pc:sldChg>
      <pc:sldChg chg="modSp modNotes">
        <pc:chgData name="Mosangini, Giorgio" userId="S::gmosangini@gencat.cat::9ed7739b-76c2-4c34-be33-2b8e6f64bba4" providerId="AD" clId="Web-{C630E393-6788-41B9-A8F6-A14F1A59B56C}" dt="2020-09-16T14:00:37.165" v="23" actId="20577"/>
        <pc:sldMkLst>
          <pc:docMk/>
          <pc:sldMk cId="3797347311" sldId="401"/>
        </pc:sldMkLst>
        <pc:spChg chg="mod">
          <ac:chgData name="Mosangini, Giorgio" userId="S::gmosangini@gencat.cat::9ed7739b-76c2-4c34-be33-2b8e6f64bba4" providerId="AD" clId="Web-{C630E393-6788-41B9-A8F6-A14F1A59B56C}" dt="2020-09-16T14:00:37.165" v="23" actId="20577"/>
          <ac:spMkLst>
            <pc:docMk/>
            <pc:sldMk cId="3797347311" sldId="401"/>
            <ac:spMk id="6" creationId="{00000000-0000-0000-0000-000000000000}"/>
          </ac:spMkLst>
        </pc:spChg>
      </pc:sldChg>
      <pc:sldChg chg="modNotes">
        <pc:chgData name="Mosangini, Giorgio" userId="S::gmosangini@gencat.cat::9ed7739b-76c2-4c34-be33-2b8e6f64bba4" providerId="AD" clId="Web-{C630E393-6788-41B9-A8F6-A14F1A59B56C}" dt="2020-09-16T14:03:54.118" v="38"/>
        <pc:sldMkLst>
          <pc:docMk/>
          <pc:sldMk cId="452734413" sldId="402"/>
        </pc:sldMkLst>
      </pc:sldChg>
      <pc:sldChg chg="modNotes">
        <pc:chgData name="Mosangini, Giorgio" userId="S::gmosangini@gencat.cat::9ed7739b-76c2-4c34-be33-2b8e6f64bba4" providerId="AD" clId="Web-{C630E393-6788-41B9-A8F6-A14F1A59B56C}" dt="2020-09-16T14:08:12.976" v="159"/>
        <pc:sldMkLst>
          <pc:docMk/>
          <pc:sldMk cId="2411146026" sldId="403"/>
        </pc:sldMkLst>
      </pc:sldChg>
      <pc:sldChg chg="modSp modNotes">
        <pc:chgData name="Mosangini, Giorgio" userId="S::gmosangini@gencat.cat::9ed7739b-76c2-4c34-be33-2b8e6f64bba4" providerId="AD" clId="Web-{C630E393-6788-41B9-A8F6-A14F1A59B56C}" dt="2020-09-16T14:10:47.882" v="215"/>
        <pc:sldMkLst>
          <pc:docMk/>
          <pc:sldMk cId="4106639082" sldId="404"/>
        </pc:sldMkLst>
        <pc:spChg chg="mod">
          <ac:chgData name="Mosangini, Giorgio" userId="S::gmosangini@gencat.cat::9ed7739b-76c2-4c34-be33-2b8e6f64bba4" providerId="AD" clId="Web-{C630E393-6788-41B9-A8F6-A14F1A59B56C}" dt="2020-09-16T14:08:18.211" v="160" actId="20577"/>
          <ac:spMkLst>
            <pc:docMk/>
            <pc:sldMk cId="4106639082" sldId="404"/>
            <ac:spMk id="5" creationId="{00000000-0000-0000-0000-000000000000}"/>
          </ac:spMkLst>
        </pc:spChg>
      </pc:sldChg>
      <pc:sldChg chg="modSp">
        <pc:chgData name="Mosangini, Giorgio" userId="S::gmosangini@gencat.cat::9ed7739b-76c2-4c34-be33-2b8e6f64bba4" providerId="AD" clId="Web-{C630E393-6788-41B9-A8F6-A14F1A59B56C}" dt="2020-09-16T14:13:18.866" v="262" actId="20577"/>
        <pc:sldMkLst>
          <pc:docMk/>
          <pc:sldMk cId="476554284" sldId="405"/>
        </pc:sldMkLst>
        <pc:spChg chg="mod">
          <ac:chgData name="Mosangini, Giorgio" userId="S::gmosangini@gencat.cat::9ed7739b-76c2-4c34-be33-2b8e6f64bba4" providerId="AD" clId="Web-{C630E393-6788-41B9-A8F6-A14F1A59B56C}" dt="2020-09-16T14:13:18.866" v="262" actId="20577"/>
          <ac:spMkLst>
            <pc:docMk/>
            <pc:sldMk cId="476554284" sldId="405"/>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75808A-D817-304D-9F1A-9CB2FDF3E113}" type="slidenum">
              <a:t>‹N°›</a:t>
            </a:fld>
            <a:endParaRPr lang="en-US"/>
          </a:p>
        </p:txBody>
      </p:sp>
    </p:spTree>
    <p:extLst>
      <p:ext uri="{BB962C8B-B14F-4D97-AF65-F5344CB8AC3E}">
        <p14:creationId xmlns:p14="http://schemas.microsoft.com/office/powerpoint/2010/main" val="1303013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9B049-4E1B-BE4E-9637-4AFEA6B8BBEE}" type="datetimeFigureOut">
              <a:t>23/02/2022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3B12F-3BF3-DE42-AACD-E2329F0D66EC}" type="slidenum">
              <a:t>‹N°›</a:t>
            </a:fld>
            <a:endParaRPr lang="en-US"/>
          </a:p>
        </p:txBody>
      </p:sp>
    </p:spTree>
    <p:extLst>
      <p:ext uri="{BB962C8B-B14F-4D97-AF65-F5344CB8AC3E}">
        <p14:creationId xmlns:p14="http://schemas.microsoft.com/office/powerpoint/2010/main" val="200237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7</a:t>
            </a:fld>
            <a:endParaRPr lang="fr-FR"/>
          </a:p>
        </p:txBody>
      </p:sp>
    </p:spTree>
    <p:extLst>
      <p:ext uri="{BB962C8B-B14F-4D97-AF65-F5344CB8AC3E}">
        <p14:creationId xmlns:p14="http://schemas.microsoft.com/office/powerpoint/2010/main" val="2802121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18</a:t>
            </a:fld>
            <a:endParaRPr lang="fr-FR"/>
          </a:p>
        </p:txBody>
      </p:sp>
    </p:spTree>
    <p:extLst>
      <p:ext uri="{BB962C8B-B14F-4D97-AF65-F5344CB8AC3E}">
        <p14:creationId xmlns:p14="http://schemas.microsoft.com/office/powerpoint/2010/main" val="231123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19</a:t>
            </a:fld>
            <a:endParaRPr lang="fr-FR"/>
          </a:p>
        </p:txBody>
      </p:sp>
    </p:spTree>
    <p:extLst>
      <p:ext uri="{BB962C8B-B14F-4D97-AF65-F5344CB8AC3E}">
        <p14:creationId xmlns:p14="http://schemas.microsoft.com/office/powerpoint/2010/main" val="190994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21</a:t>
            </a:fld>
            <a:endParaRPr lang="fr-FR"/>
          </a:p>
        </p:txBody>
      </p:sp>
    </p:spTree>
    <p:extLst>
      <p:ext uri="{BB962C8B-B14F-4D97-AF65-F5344CB8AC3E}">
        <p14:creationId xmlns:p14="http://schemas.microsoft.com/office/powerpoint/2010/main" val="330631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22</a:t>
            </a:fld>
            <a:endParaRPr lang="fr-FR"/>
          </a:p>
        </p:txBody>
      </p:sp>
    </p:spTree>
    <p:extLst>
      <p:ext uri="{BB962C8B-B14F-4D97-AF65-F5344CB8AC3E}">
        <p14:creationId xmlns:p14="http://schemas.microsoft.com/office/powerpoint/2010/main" val="1182117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cs typeface="Calibri" panose="020F0502020204030204"/>
            </a:endParaRPr>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23</a:t>
            </a:fld>
            <a:endParaRPr lang="fr-FR"/>
          </a:p>
        </p:txBody>
      </p:sp>
    </p:spTree>
    <p:extLst>
      <p:ext uri="{BB962C8B-B14F-4D97-AF65-F5344CB8AC3E}">
        <p14:creationId xmlns:p14="http://schemas.microsoft.com/office/powerpoint/2010/main" val="3462459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24</a:t>
            </a:fld>
            <a:endParaRPr lang="fr-FR"/>
          </a:p>
        </p:txBody>
      </p:sp>
    </p:spTree>
    <p:extLst>
      <p:ext uri="{BB962C8B-B14F-4D97-AF65-F5344CB8AC3E}">
        <p14:creationId xmlns:p14="http://schemas.microsoft.com/office/powerpoint/2010/main" val="2226144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25</a:t>
            </a:fld>
            <a:endParaRPr lang="fr-FR"/>
          </a:p>
        </p:txBody>
      </p:sp>
    </p:spTree>
    <p:extLst>
      <p:ext uri="{BB962C8B-B14F-4D97-AF65-F5344CB8AC3E}">
        <p14:creationId xmlns:p14="http://schemas.microsoft.com/office/powerpoint/2010/main" val="97956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26</a:t>
            </a:fld>
            <a:endParaRPr lang="fr-FR"/>
          </a:p>
        </p:txBody>
      </p:sp>
    </p:spTree>
    <p:extLst>
      <p:ext uri="{BB962C8B-B14F-4D97-AF65-F5344CB8AC3E}">
        <p14:creationId xmlns:p14="http://schemas.microsoft.com/office/powerpoint/2010/main" val="223311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27</a:t>
            </a:fld>
            <a:endParaRPr lang="fr-FR"/>
          </a:p>
        </p:txBody>
      </p:sp>
    </p:spTree>
    <p:extLst>
      <p:ext uri="{BB962C8B-B14F-4D97-AF65-F5344CB8AC3E}">
        <p14:creationId xmlns:p14="http://schemas.microsoft.com/office/powerpoint/2010/main" val="214069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28</a:t>
            </a:fld>
            <a:endParaRPr lang="fr-FR"/>
          </a:p>
        </p:txBody>
      </p:sp>
    </p:spTree>
    <p:extLst>
      <p:ext uri="{BB962C8B-B14F-4D97-AF65-F5344CB8AC3E}">
        <p14:creationId xmlns:p14="http://schemas.microsoft.com/office/powerpoint/2010/main" val="3426320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a:p>
            <a:endParaRPr lang="fr-FR" dirty="0"/>
          </a:p>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8</a:t>
            </a:fld>
            <a:endParaRPr lang="fr-FR"/>
          </a:p>
        </p:txBody>
      </p:sp>
    </p:spTree>
    <p:extLst>
      <p:ext uri="{BB962C8B-B14F-4D97-AF65-F5344CB8AC3E}">
        <p14:creationId xmlns:p14="http://schemas.microsoft.com/office/powerpoint/2010/main" val="3868160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29</a:t>
            </a:fld>
            <a:endParaRPr lang="fr-FR"/>
          </a:p>
        </p:txBody>
      </p:sp>
    </p:spTree>
    <p:extLst>
      <p:ext uri="{BB962C8B-B14F-4D97-AF65-F5344CB8AC3E}">
        <p14:creationId xmlns:p14="http://schemas.microsoft.com/office/powerpoint/2010/main" val="772088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30</a:t>
            </a:fld>
            <a:endParaRPr lang="fr-FR"/>
          </a:p>
        </p:txBody>
      </p:sp>
    </p:spTree>
    <p:extLst>
      <p:ext uri="{BB962C8B-B14F-4D97-AF65-F5344CB8AC3E}">
        <p14:creationId xmlns:p14="http://schemas.microsoft.com/office/powerpoint/2010/main" val="363864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31</a:t>
            </a:fld>
            <a:endParaRPr lang="fr-FR"/>
          </a:p>
        </p:txBody>
      </p:sp>
    </p:spTree>
    <p:extLst>
      <p:ext uri="{BB962C8B-B14F-4D97-AF65-F5344CB8AC3E}">
        <p14:creationId xmlns:p14="http://schemas.microsoft.com/office/powerpoint/2010/main" val="254921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32</a:t>
            </a:fld>
            <a:endParaRPr lang="fr-FR"/>
          </a:p>
        </p:txBody>
      </p:sp>
    </p:spTree>
    <p:extLst>
      <p:ext uri="{BB962C8B-B14F-4D97-AF65-F5344CB8AC3E}">
        <p14:creationId xmlns:p14="http://schemas.microsoft.com/office/powerpoint/2010/main" val="3558815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33</a:t>
            </a:fld>
            <a:endParaRPr lang="fr-FR"/>
          </a:p>
        </p:txBody>
      </p:sp>
    </p:spTree>
    <p:extLst>
      <p:ext uri="{BB962C8B-B14F-4D97-AF65-F5344CB8AC3E}">
        <p14:creationId xmlns:p14="http://schemas.microsoft.com/office/powerpoint/2010/main" val="2118007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33B12F-3BF3-DE42-AACD-E2329F0D66EC}" type="slidenum">
              <a:rPr kumimoji="0" lang="ca-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a-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89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9</a:t>
            </a:fld>
            <a:endParaRPr lang="fr-FR"/>
          </a:p>
        </p:txBody>
      </p:sp>
    </p:spTree>
    <p:extLst>
      <p:ext uri="{BB962C8B-B14F-4D97-AF65-F5344CB8AC3E}">
        <p14:creationId xmlns:p14="http://schemas.microsoft.com/office/powerpoint/2010/main" val="238171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10</a:t>
            </a:fld>
            <a:endParaRPr lang="fr-FR"/>
          </a:p>
        </p:txBody>
      </p:sp>
    </p:spTree>
    <p:extLst>
      <p:ext uri="{BB962C8B-B14F-4D97-AF65-F5344CB8AC3E}">
        <p14:creationId xmlns:p14="http://schemas.microsoft.com/office/powerpoint/2010/main" val="30092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11</a:t>
            </a:fld>
            <a:endParaRPr lang="fr-FR"/>
          </a:p>
        </p:txBody>
      </p:sp>
    </p:spTree>
    <p:extLst>
      <p:ext uri="{BB962C8B-B14F-4D97-AF65-F5344CB8AC3E}">
        <p14:creationId xmlns:p14="http://schemas.microsoft.com/office/powerpoint/2010/main" val="10254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12</a:t>
            </a:fld>
            <a:endParaRPr lang="ca-ES"/>
          </a:p>
        </p:txBody>
      </p:sp>
    </p:spTree>
    <p:extLst>
      <p:ext uri="{BB962C8B-B14F-4D97-AF65-F5344CB8AC3E}">
        <p14:creationId xmlns:p14="http://schemas.microsoft.com/office/powerpoint/2010/main" val="3006695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fr-FR" noProof="0" dirty="0"/>
          </a:p>
        </p:txBody>
      </p:sp>
      <p:sp>
        <p:nvSpPr>
          <p:cNvPr id="4" name="Contenidor de número de diapositiva 3"/>
          <p:cNvSpPr>
            <a:spLocks noGrp="1"/>
          </p:cNvSpPr>
          <p:nvPr>
            <p:ph type="sldNum" sz="quarter" idx="10"/>
          </p:nvPr>
        </p:nvSpPr>
        <p:spPr/>
        <p:txBody>
          <a:bodyPr/>
          <a:lstStyle/>
          <a:p>
            <a:fld id="{AB33B12F-3BF3-DE42-AACD-E2329F0D66EC}" type="slidenum">
              <a:rPr lang="ca-ES" smtClean="0"/>
              <a:t>13</a:t>
            </a:fld>
            <a:endParaRPr lang="ca-ES"/>
          </a:p>
        </p:txBody>
      </p:sp>
    </p:spTree>
    <p:extLst>
      <p:ext uri="{BB962C8B-B14F-4D97-AF65-F5344CB8AC3E}">
        <p14:creationId xmlns:p14="http://schemas.microsoft.com/office/powerpoint/2010/main" val="4098469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16</a:t>
            </a:fld>
            <a:endParaRPr lang="fr-FR"/>
          </a:p>
        </p:txBody>
      </p:sp>
    </p:spTree>
    <p:extLst>
      <p:ext uri="{BB962C8B-B14F-4D97-AF65-F5344CB8AC3E}">
        <p14:creationId xmlns:p14="http://schemas.microsoft.com/office/powerpoint/2010/main" val="1398027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fr-FR" dirty="0"/>
          </a:p>
        </p:txBody>
      </p:sp>
      <p:sp>
        <p:nvSpPr>
          <p:cNvPr id="4" name="Marcador de número de diapositiva 3"/>
          <p:cNvSpPr>
            <a:spLocks noGrp="1"/>
          </p:cNvSpPr>
          <p:nvPr>
            <p:ph type="sldNum" sz="quarter" idx="10"/>
          </p:nvPr>
        </p:nvSpPr>
        <p:spPr/>
        <p:txBody>
          <a:bodyPr/>
          <a:lstStyle/>
          <a:p>
            <a:fld id="{AB33B12F-3BF3-DE42-AACD-E2329F0D66EC}" type="slidenum">
              <a:rPr lang="fr-FR" smtClean="0"/>
              <a:t>17</a:t>
            </a:fld>
            <a:endParaRPr lang="fr-FR"/>
          </a:p>
        </p:txBody>
      </p:sp>
    </p:spTree>
    <p:extLst>
      <p:ext uri="{BB962C8B-B14F-4D97-AF65-F5344CB8AC3E}">
        <p14:creationId xmlns:p14="http://schemas.microsoft.com/office/powerpoint/2010/main" val="1917178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Title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258963" y="5515178"/>
            <a:ext cx="3849687" cy="471736"/>
          </a:xfrm>
          <a:prstGeom prst="rect">
            <a:avLst/>
          </a:prstGeom>
        </p:spPr>
        <p:txBody>
          <a:bodyPr lIns="0" tIns="0" rIns="0" bIns="0"/>
          <a:lstStyle>
            <a:lvl1pPr marL="0" indent="0" algn="l">
              <a:buNone/>
              <a:defRPr sz="1800" b="0" i="0" baseline="0">
                <a:solidFill>
                  <a:schemeClr val="bg1"/>
                </a:solidFill>
                <a:latin typeface="Arial" charset="0"/>
                <a:ea typeface="Arial" charset="0"/>
                <a:cs typeface="Arial" charset="0"/>
              </a:defRPr>
            </a:lvl1pPr>
          </a:lstStyle>
          <a:p>
            <a:pPr lvl="0"/>
            <a:r>
              <a:rPr lang="en-US" sz="1800"/>
              <a:t>Name of speaker, email or any other additional information</a:t>
            </a:r>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3"/>
          <p:cNvSpPr>
            <a:spLocks noGrp="1"/>
          </p:cNvSpPr>
          <p:nvPr>
            <p:ph type="body" sz="quarter" idx="14" hasCustomPrompt="1"/>
          </p:nvPr>
        </p:nvSpPr>
        <p:spPr>
          <a:xfrm>
            <a:off x="239713" y="322383"/>
            <a:ext cx="6770687" cy="608060"/>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Title of presentation</a:t>
            </a:r>
          </a:p>
        </p:txBody>
      </p:sp>
      <p:cxnSp>
        <p:nvCxnSpPr>
          <p:cNvPr id="9" name="Straight Connector 8"/>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1A2213-6C6F-894C-AC74-8F61900F0D62}"/>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414CBAC9-D8DC-9D41-B6A7-4538146FBE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3" name="Picture 12">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82076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opening page">
    <p:bg>
      <p:bgPr>
        <a:solidFill>
          <a:srgbClr val="579DDB"/>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5" y="511555"/>
            <a:ext cx="6770687" cy="860425"/>
          </a:xfrm>
          <a:prstGeom prst="rect">
            <a:avLst/>
          </a:prstGeom>
        </p:spPr>
        <p:txBody>
          <a:bodyPr lIns="0" tIns="0" rIns="0" bIns="0"/>
          <a:lstStyle>
            <a:lvl1pPr marL="0" indent="0">
              <a:buNone/>
              <a:defRPr sz="5500" b="0" i="0" baseline="0">
                <a:solidFill>
                  <a:schemeClr val="bg1"/>
                </a:solidFill>
                <a:latin typeface="Times New Roman" charset="0"/>
                <a:ea typeface="Times New Roman" charset="0"/>
                <a:cs typeface="Times New Roman" charset="0"/>
              </a:defRPr>
            </a:lvl1pPr>
          </a:lstStyle>
          <a:p>
            <a:pPr lvl="0"/>
            <a:r>
              <a:rPr lang="en-US"/>
              <a:t>Section Opening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30125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quote page_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chemeClr val="bg1"/>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chemeClr val="bg1"/>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chemeClr val="bg1"/>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475033"/>
          </a:xfrm>
          <a:prstGeom prst="rect">
            <a:avLst/>
          </a:prstGeom>
        </p:spPr>
        <p:txBody>
          <a:bodyPr lIns="0" tIns="0" rIns="0" bIns="0"/>
          <a:lstStyle>
            <a:lvl1pPr marL="0" indent="0" algn="ctr">
              <a:lnSpc>
                <a:spcPts val="3360"/>
              </a:lnSpc>
              <a:spcBef>
                <a:spcPts val="0"/>
              </a:spcBef>
              <a:buNone/>
              <a:defRPr sz="2800" b="0" i="0" baseline="0">
                <a:solidFill>
                  <a:schemeClr val="bg1"/>
                </a:solidFill>
                <a:latin typeface="Times New Roman" charset="0"/>
                <a:ea typeface="Times New Roman" charset="0"/>
                <a:cs typeface="Times New Roman" charset="0"/>
              </a:defRPr>
            </a:lvl1pPr>
          </a:lstStyle>
          <a:p>
            <a:pPr lvl="0"/>
            <a:r>
              <a:rPr lang="en-US" dirty="0"/>
              <a:t>Enter here a quote or important message.</a:t>
            </a:r>
          </a:p>
        </p:txBody>
      </p:sp>
      <p:sp>
        <p:nvSpPr>
          <p:cNvPr id="2" name="Rectangle 1">
            <a:extLst>
              <a:ext uri="{FF2B5EF4-FFF2-40B4-BE49-F238E27FC236}">
                <a16:creationId xmlns:a16="http://schemas.microsoft.com/office/drawing/2014/main" id="{D540A14E-26D3-D54C-B8A9-A7F9D84F6410}"/>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51C34612-8B49-AD49-8B1B-06DECF97E0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2" name="Picture 11">
            <a:extLst>
              <a:ext uri="{FF2B5EF4-FFF2-40B4-BE49-F238E27FC236}">
                <a16:creationId xmlns:a16="http://schemas.microsoft.com/office/drawing/2014/main" id="{149D81D1-C620-A242-97B7-29691CCB26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39380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quote page_option2">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710657" y="2885788"/>
            <a:ext cx="6770687" cy="370759"/>
          </a:xfrm>
          <a:prstGeom prst="rect">
            <a:avLst/>
          </a:prstGeom>
        </p:spPr>
        <p:txBody>
          <a:bodyPr lIns="0" tIns="0" rIns="0" bIns="0"/>
          <a:lstStyle>
            <a:lvl1pPr marL="0" indent="0" algn="ctr">
              <a:lnSpc>
                <a:spcPts val="3360"/>
              </a:lnSpc>
              <a:spcBef>
                <a:spcPts val="0"/>
              </a:spcBef>
              <a:buNone/>
              <a:defRPr sz="2800" b="0" i="0" baseline="0">
                <a:solidFill>
                  <a:srgbClr val="579DDB"/>
                </a:solidFill>
                <a:latin typeface="Times New Roman" charset="0"/>
                <a:ea typeface="Times New Roman" charset="0"/>
                <a:cs typeface="Times New Roman" charset="0"/>
              </a:defRPr>
            </a:lvl1pPr>
          </a:lstStyle>
          <a:p>
            <a:pPr lvl="0"/>
            <a:r>
              <a:rPr lang="en-US" dirty="0"/>
              <a:t>Enter here a quote or important message.</a:t>
            </a:r>
          </a:p>
        </p:txBody>
      </p:sp>
      <p:sp>
        <p:nvSpPr>
          <p:cNvPr id="14"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a:t>Title of Presentation</a:t>
            </a:r>
          </a:p>
        </p:txBody>
      </p:sp>
      <p:sp>
        <p:nvSpPr>
          <p:cNvPr id="16"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7"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18" name="Straight Connector 1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1" name="Picture 10">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9415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sp>
        <p:nvSpPr>
          <p:cNvPr id="4" name="Text Placeholder 3"/>
          <p:cNvSpPr>
            <a:spLocks noGrp="1"/>
          </p:cNvSpPr>
          <p:nvPr>
            <p:ph type="body" sz="quarter" idx="15"/>
          </p:nvPr>
        </p:nvSpPr>
        <p:spPr>
          <a:xfrm>
            <a:off x="4355432" y="676189"/>
            <a:ext cx="7539706" cy="5251369"/>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a:latin typeface="Arial" charset="0"/>
                <a:ea typeface="Arial" charset="0"/>
                <a:cs typeface="Arial"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lang="en-US" dirty="0"/>
              <a:t>Click to edit Master text styles</a:t>
            </a:r>
          </a:p>
          <a:p>
            <a:pPr lvl="0"/>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4" name="Picture 13">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15678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and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247649" y="1969032"/>
            <a:ext cx="4548939" cy="4072995"/>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dirty="0"/>
              <a:t>Information about the page</a:t>
            </a:r>
          </a:p>
          <a:p>
            <a:pPr lvl="0"/>
            <a:r>
              <a:rPr lang="en-US" dirty="0"/>
              <a:t>Paragraph text</a:t>
            </a:r>
          </a:p>
        </p:txBody>
      </p:sp>
      <p:sp>
        <p:nvSpPr>
          <p:cNvPr id="5" name="Picture Placeholder 4"/>
          <p:cNvSpPr>
            <a:spLocks noGrp="1"/>
          </p:cNvSpPr>
          <p:nvPr>
            <p:ph type="pic" sz="quarter" idx="16" hasCustomPrompt="1"/>
          </p:nvPr>
        </p:nvSpPr>
        <p:spPr>
          <a:xfrm>
            <a:off x="5021180" y="511175"/>
            <a:ext cx="6873958" cy="5592763"/>
          </a:xfrm>
          <a:prstGeom prst="rect">
            <a:avLst/>
          </a:prstGeom>
        </p:spPr>
        <p:txBody>
          <a:bodyPr/>
          <a:lstStyle>
            <a:lvl1pPr marL="0" indent="0">
              <a:buNone/>
              <a:defRPr sz="1400" b="0" i="0">
                <a:latin typeface="Arial" charset="0"/>
                <a:ea typeface="Arial" charset="0"/>
                <a:cs typeface="Arial" charset="0"/>
              </a:defRPr>
            </a:lvl1pPr>
          </a:lstStyle>
          <a:p>
            <a:r>
              <a:rPr lang="en-US" dirty="0"/>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a:t>Page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6" name="Picture 15">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1041681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Series of images">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48180" y="167069"/>
            <a:ext cx="1546225" cy="209550"/>
          </a:xfrm>
          <a:prstGeom prst="rect">
            <a:avLst/>
          </a:prstGeom>
        </p:spPr>
        <p:txBody>
          <a:bodyPr lIns="0" tIns="0" rIns="0" bIns="0"/>
          <a:lstStyle>
            <a:lvl1pPr marL="0" indent="0" algn="l">
              <a:buNone/>
              <a:defRPr sz="1100" b="0" i="0" baseline="0">
                <a:solidFill>
                  <a:srgbClr val="579DDB"/>
                </a:solidFill>
                <a:latin typeface="Arial" charset="0"/>
                <a:ea typeface="Arial" charset="0"/>
                <a:cs typeface="Arial" charset="0"/>
              </a:defRPr>
            </a:lvl1pPr>
            <a:lvl2pPr>
              <a:defRPr sz="1100"/>
            </a:lvl2pPr>
            <a:lvl3pPr>
              <a:defRPr sz="1100"/>
            </a:lvl3pPr>
            <a:lvl4pPr>
              <a:defRPr sz="1100"/>
            </a:lvl4pPr>
            <a:lvl5pPr>
              <a:defRPr sz="1100"/>
            </a:lvl5pPr>
          </a:lstStyle>
          <a:p>
            <a:pPr lvl="0"/>
            <a:r>
              <a:rPr lang="en-US" dirty="0"/>
              <a:t>Title of Presentation</a:t>
            </a:r>
          </a:p>
        </p:txBody>
      </p:sp>
      <p:sp>
        <p:nvSpPr>
          <p:cNvPr id="13" name="Text Placeholder 12"/>
          <p:cNvSpPr>
            <a:spLocks noGrp="1"/>
          </p:cNvSpPr>
          <p:nvPr>
            <p:ph type="body" sz="quarter" idx="11" hasCustomPrompt="1"/>
          </p:nvPr>
        </p:nvSpPr>
        <p:spPr>
          <a:xfrm>
            <a:off x="9601200" y="166688"/>
            <a:ext cx="1379538" cy="209550"/>
          </a:xfrm>
          <a:prstGeom prst="rect">
            <a:avLst/>
          </a:prstGeom>
        </p:spPr>
        <p:txBody>
          <a:bodyPr lIns="0" tIns="0" rIns="0" bIns="0"/>
          <a:lstStyle>
            <a:lvl1pPr marL="0" indent="0" algn="l">
              <a:buNone/>
              <a:defRPr sz="1100" b="0" i="0">
                <a:solidFill>
                  <a:srgbClr val="579DDB"/>
                </a:solidFill>
                <a:latin typeface="Arial" charset="0"/>
                <a:ea typeface="Arial" charset="0"/>
                <a:cs typeface="Arial" charset="0"/>
              </a:defRPr>
            </a:lvl1pPr>
          </a:lstStyle>
          <a:p>
            <a:pPr lvl="0"/>
            <a:r>
              <a:rPr lang="en-US"/>
              <a:t>Date</a:t>
            </a:r>
          </a:p>
        </p:txBody>
      </p:sp>
      <p:sp>
        <p:nvSpPr>
          <p:cNvPr id="15" name="Text Placeholder 14"/>
          <p:cNvSpPr>
            <a:spLocks noGrp="1"/>
          </p:cNvSpPr>
          <p:nvPr>
            <p:ph type="body" sz="quarter" idx="12" hasCustomPrompt="1"/>
          </p:nvPr>
        </p:nvSpPr>
        <p:spPr>
          <a:xfrm>
            <a:off x="11480800" y="166688"/>
            <a:ext cx="414338" cy="209550"/>
          </a:xfrm>
          <a:prstGeom prst="rect">
            <a:avLst/>
          </a:prstGeom>
        </p:spPr>
        <p:txBody>
          <a:bodyPr lIns="0" tIns="0" rIns="0"/>
          <a:lstStyle>
            <a:lvl1pPr marL="0" indent="0" algn="r">
              <a:buNone/>
              <a:defRPr sz="1100" b="0" i="0">
                <a:solidFill>
                  <a:srgbClr val="579DDB"/>
                </a:solidFill>
                <a:latin typeface="Arial" charset="0"/>
                <a:ea typeface="Arial" charset="0"/>
                <a:cs typeface="Arial" charset="0"/>
              </a:defRPr>
            </a:lvl1pPr>
          </a:lstStyle>
          <a:p>
            <a:pPr lvl="0"/>
            <a:fld id="{26EF43AD-7847-414D-923F-785DA80E1223}" type="slidenum">
              <a:t>‹#›</a:t>
            </a:fld>
            <a:endParaRPr lang="en-US"/>
          </a:p>
        </p:txBody>
      </p:sp>
      <p:cxnSp>
        <p:nvCxnSpPr>
          <p:cNvPr id="27" name="Straight Connector 26"/>
          <p:cNvCxnSpPr/>
          <p:nvPr userDrawn="1"/>
        </p:nvCxnSpPr>
        <p:spPr>
          <a:xfrm>
            <a:off x="239485" y="6176963"/>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239485" y="452287"/>
            <a:ext cx="11662229" cy="0"/>
          </a:xfrm>
          <a:prstGeom prst="line">
            <a:avLst/>
          </a:prstGeom>
          <a:ln w="12700">
            <a:solidFill>
              <a:srgbClr val="579DDB"/>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5" hasCustomPrompt="1"/>
          </p:nvPr>
        </p:nvSpPr>
        <p:spPr>
          <a:xfrm>
            <a:off x="6105840" y="624351"/>
            <a:ext cx="5789297" cy="1001049"/>
          </a:xfrm>
          <a:prstGeom prst="rect">
            <a:avLst/>
          </a:prstGeom>
        </p:spPr>
        <p:txBody>
          <a:bodyPr lIns="0" tIns="0" rIns="0" bIns="0"/>
          <a:lstStyle>
            <a:lvl1pPr marL="0" indent="0" algn="l">
              <a:lnSpc>
                <a:spcPts val="1800"/>
              </a:lnSpc>
              <a:spcBef>
                <a:spcPts val="0"/>
              </a:spcBef>
              <a:buNone/>
              <a:defRPr sz="1500" baseline="0">
                <a:latin typeface="Arial" charset="0"/>
                <a:ea typeface="Arial" charset="0"/>
                <a:cs typeface="Arial" charset="0"/>
              </a:defRPr>
            </a:lvl1pPr>
          </a:lstStyle>
          <a:p>
            <a:pPr lvl="0"/>
            <a:r>
              <a:rPr lang="en-US"/>
              <a:t>Add any descriptive texts here</a:t>
            </a:r>
          </a:p>
        </p:txBody>
      </p:sp>
      <p:sp>
        <p:nvSpPr>
          <p:cNvPr id="5" name="Picture Placeholder 4"/>
          <p:cNvSpPr>
            <a:spLocks noGrp="1"/>
          </p:cNvSpPr>
          <p:nvPr>
            <p:ph type="pic" sz="quarter" idx="16" hasCustomPrompt="1"/>
          </p:nvPr>
        </p:nvSpPr>
        <p:spPr>
          <a:xfrm>
            <a:off x="24818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14" name="Text Placeholder 33"/>
          <p:cNvSpPr>
            <a:spLocks noGrp="1"/>
          </p:cNvSpPr>
          <p:nvPr>
            <p:ph type="body" sz="quarter" idx="14" hasCustomPrompt="1"/>
          </p:nvPr>
        </p:nvSpPr>
        <p:spPr>
          <a:xfrm>
            <a:off x="239486" y="614748"/>
            <a:ext cx="4051778" cy="370760"/>
          </a:xfrm>
          <a:prstGeom prst="rect">
            <a:avLst/>
          </a:prstGeom>
        </p:spPr>
        <p:txBody>
          <a:bodyPr lIns="0" tIns="0" rIns="0" bIns="0"/>
          <a:lstStyle>
            <a:lvl1pPr marL="0" indent="0">
              <a:buNone/>
              <a:defRPr sz="3200" b="0" i="0" baseline="0">
                <a:solidFill>
                  <a:srgbClr val="579DDB"/>
                </a:solidFill>
                <a:latin typeface="Times New Roman" charset="0"/>
                <a:ea typeface="Times New Roman" charset="0"/>
                <a:cs typeface="Times New Roman" charset="0"/>
              </a:defRPr>
            </a:lvl1pPr>
          </a:lstStyle>
          <a:p>
            <a:pPr lvl="0"/>
            <a:r>
              <a:rPr lang="en-US" dirty="0"/>
              <a:t>Page Title</a:t>
            </a:r>
          </a:p>
        </p:txBody>
      </p:sp>
      <p:sp>
        <p:nvSpPr>
          <p:cNvPr id="23" name="Picture Placeholder 4"/>
          <p:cNvSpPr>
            <a:spLocks noGrp="1"/>
          </p:cNvSpPr>
          <p:nvPr>
            <p:ph type="pic" sz="quarter" idx="17" hasCustomPrompt="1"/>
          </p:nvPr>
        </p:nvSpPr>
        <p:spPr>
          <a:xfrm>
            <a:off x="317701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4" name="Picture Placeholder 4"/>
          <p:cNvSpPr>
            <a:spLocks noGrp="1"/>
          </p:cNvSpPr>
          <p:nvPr>
            <p:ph type="pic" sz="quarter" idx="18" hasCustomPrompt="1"/>
          </p:nvPr>
        </p:nvSpPr>
        <p:spPr>
          <a:xfrm>
            <a:off x="6105841"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5" name="Picture Placeholder 4"/>
          <p:cNvSpPr>
            <a:spLocks noGrp="1"/>
          </p:cNvSpPr>
          <p:nvPr>
            <p:ph type="pic" sz="quarter" idx="19" hasCustomPrompt="1"/>
          </p:nvPr>
        </p:nvSpPr>
        <p:spPr>
          <a:xfrm>
            <a:off x="9036107" y="1797463"/>
            <a:ext cx="2838778" cy="3958879"/>
          </a:xfrm>
          <a:prstGeom prst="rect">
            <a:avLst/>
          </a:prstGeom>
        </p:spPr>
        <p:txBody>
          <a:bodyPr/>
          <a:lstStyle>
            <a:lvl1pPr marL="0" indent="0">
              <a:buNone/>
              <a:defRPr sz="1400" b="0" i="0">
                <a:latin typeface="Arial" charset="0"/>
                <a:ea typeface="Arial" charset="0"/>
                <a:cs typeface="Arial" charset="0"/>
              </a:defRPr>
            </a:lvl1pPr>
          </a:lstStyle>
          <a:p>
            <a:r>
              <a:rPr lang="en-US"/>
              <a:t>Place image here</a:t>
            </a:r>
          </a:p>
        </p:txBody>
      </p:sp>
      <p:sp>
        <p:nvSpPr>
          <p:cNvPr id="26" name="Text Placeholder 2"/>
          <p:cNvSpPr>
            <a:spLocks noGrp="1"/>
          </p:cNvSpPr>
          <p:nvPr>
            <p:ph type="body" sz="quarter" idx="20" hasCustomPrompt="1"/>
          </p:nvPr>
        </p:nvSpPr>
        <p:spPr>
          <a:xfrm>
            <a:off x="24818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1" name="Text Placeholder 2"/>
          <p:cNvSpPr>
            <a:spLocks noGrp="1"/>
          </p:cNvSpPr>
          <p:nvPr>
            <p:ph type="body" sz="quarter" idx="21" hasCustomPrompt="1"/>
          </p:nvPr>
        </p:nvSpPr>
        <p:spPr>
          <a:xfrm>
            <a:off x="3177011"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2" name="Text Placeholder 2"/>
          <p:cNvSpPr>
            <a:spLocks noGrp="1"/>
          </p:cNvSpPr>
          <p:nvPr>
            <p:ph type="body" sz="quarter" idx="22" hasCustomPrompt="1"/>
          </p:nvPr>
        </p:nvSpPr>
        <p:spPr>
          <a:xfrm>
            <a:off x="6105840"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sp>
        <p:nvSpPr>
          <p:cNvPr id="33" name="Text Placeholder 2"/>
          <p:cNvSpPr>
            <a:spLocks noGrp="1"/>
          </p:cNvSpPr>
          <p:nvPr>
            <p:ph type="body" sz="quarter" idx="23" hasCustomPrompt="1"/>
          </p:nvPr>
        </p:nvSpPr>
        <p:spPr>
          <a:xfrm>
            <a:off x="9036106" y="5794713"/>
            <a:ext cx="2838779" cy="220673"/>
          </a:xfrm>
          <a:prstGeom prst="rect">
            <a:avLst/>
          </a:prstGeom>
        </p:spPr>
        <p:txBody>
          <a:bodyPr lIns="0" tIns="0" rIns="0" bIns="0"/>
          <a:lstStyle>
            <a:lvl1pPr marL="0" indent="0" algn="l">
              <a:lnSpc>
                <a:spcPts val="1800"/>
              </a:lnSpc>
              <a:spcBef>
                <a:spcPts val="0"/>
              </a:spcBef>
              <a:buNone/>
              <a:defRPr sz="900" baseline="0">
                <a:latin typeface="Arial" charset="0"/>
                <a:ea typeface="Arial" charset="0"/>
                <a:cs typeface="Arial" charset="0"/>
              </a:defRPr>
            </a:lvl1pPr>
          </a:lstStyle>
          <a:p>
            <a:pPr lvl="0"/>
            <a:r>
              <a:rPr lang="en-US"/>
              <a:t>Insert Image caption</a:t>
            </a:r>
          </a:p>
        </p:txBody>
      </p:sp>
      <p:pic>
        <p:nvPicPr>
          <p:cNvPr id="20" name="Picture 19">
            <a:extLst>
              <a:ext uri="{FF2B5EF4-FFF2-40B4-BE49-F238E27FC236}">
                <a16:creationId xmlns:a16="http://schemas.microsoft.com/office/drawing/2014/main" id="{CD7BCD95-409A-9941-B69A-0B5C6C801C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pic>
        <p:nvPicPr>
          <p:cNvPr id="19" name="Picture 18">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29428"/>
            <a:ext cx="3287483" cy="405474"/>
          </a:xfrm>
          <a:prstGeom prst="rect">
            <a:avLst/>
          </a:prstGeom>
        </p:spPr>
      </p:pic>
    </p:spTree>
    <p:extLst>
      <p:ext uri="{BB962C8B-B14F-4D97-AF65-F5344CB8AC3E}">
        <p14:creationId xmlns:p14="http://schemas.microsoft.com/office/powerpoint/2010/main" val="8875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 disclaimer">
    <p:bg>
      <p:bgPr>
        <a:solidFill>
          <a:srgbClr val="579DDB"/>
        </a:solidFill>
        <a:effectLst/>
      </p:bgPr>
    </p:bg>
    <p:spTree>
      <p:nvGrpSpPr>
        <p:cNvPr id="1" name=""/>
        <p:cNvGrpSpPr/>
        <p:nvPr/>
      </p:nvGrpSpPr>
      <p:grpSpPr>
        <a:xfrm>
          <a:off x="0" y="0"/>
          <a:ext cx="0" cy="0"/>
          <a:chOff x="0" y="0"/>
          <a:chExt cx="0" cy="0"/>
        </a:xfrm>
      </p:grpSpPr>
      <p:cxnSp>
        <p:nvCxnSpPr>
          <p:cNvPr id="27" name="Straight Connector 26"/>
          <p:cNvCxnSpPr/>
          <p:nvPr userDrawn="1"/>
        </p:nvCxnSpPr>
        <p:spPr>
          <a:xfrm>
            <a:off x="239485" y="6176963"/>
            <a:ext cx="11662229"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41B44D-C628-864D-B09D-9766AACB298E}"/>
              </a:ext>
            </a:extLst>
          </p:cNvPr>
          <p:cNvSpPr txBox="1"/>
          <p:nvPr userDrawn="1"/>
        </p:nvSpPr>
        <p:spPr>
          <a:xfrm>
            <a:off x="2916456" y="2809457"/>
            <a:ext cx="6477801" cy="784830"/>
          </a:xfrm>
          <a:prstGeom prst="rect">
            <a:avLst/>
          </a:prstGeom>
          <a:noFill/>
        </p:spPr>
        <p:txBody>
          <a:bodyPr wrap="square" rtlCol="0">
            <a:spAutoFit/>
          </a:bodyPr>
          <a:lstStyle/>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This presentation was produced with the financial support of the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European Union. Its contents are the sole responsibility of </a:t>
            </a:r>
            <a:r>
              <a:rPr lang="en-GB" sz="1500" b="0" i="0" kern="1200" dirty="0" err="1">
                <a:solidFill>
                  <a:schemeClr val="bg1"/>
                </a:solidFill>
                <a:effectLst/>
                <a:latin typeface="Arial" panose="020B0604020202020204" pitchFamily="34" charset="0"/>
                <a:ea typeface="+mn-ea"/>
                <a:cs typeface="Arial" panose="020B0604020202020204" pitchFamily="34" charset="0"/>
              </a:rPr>
              <a:t>SwitchMed</a:t>
            </a:r>
            <a:r>
              <a:rPr lang="en-GB" sz="1500" b="0" i="0" kern="1200" dirty="0">
                <a:solidFill>
                  <a:schemeClr val="bg1"/>
                </a:solidFill>
                <a:effectLst/>
                <a:latin typeface="Arial" panose="020B0604020202020204" pitchFamily="34" charset="0"/>
                <a:ea typeface="+mn-ea"/>
                <a:cs typeface="Arial" panose="020B0604020202020204" pitchFamily="34" charset="0"/>
              </a:rPr>
              <a:t> </a:t>
            </a:r>
          </a:p>
          <a:p>
            <a:pPr rtl="0">
              <a:buSzPts val="2800"/>
              <a:buFont typeface="Arial" panose="020B0604020202020204" pitchFamily="34" charset="0"/>
              <a:buNone/>
            </a:pPr>
            <a:r>
              <a:rPr lang="en-GB" sz="1500" b="0" i="0" kern="1200" dirty="0">
                <a:solidFill>
                  <a:schemeClr val="bg1"/>
                </a:solidFill>
                <a:effectLst/>
                <a:latin typeface="Arial" panose="020B0604020202020204" pitchFamily="34" charset="0"/>
                <a:ea typeface="+mn-ea"/>
                <a:cs typeface="Arial" panose="020B0604020202020204" pitchFamily="34" charset="0"/>
              </a:rPr>
              <a:t>and do not necessarily reflect the views of the European Union. </a:t>
            </a:r>
            <a:r>
              <a:rPr lang="en-GB" sz="1500" b="0" i="0" dirty="0">
                <a:solidFill>
                  <a:schemeClr val="bg1"/>
                </a:solidFill>
                <a:effectLst/>
                <a:latin typeface="Arial" panose="020B0604020202020204" pitchFamily="34" charset="0"/>
                <a:cs typeface="Arial" panose="020B0604020202020204" pitchFamily="34" charset="0"/>
              </a:rPr>
              <a:t> </a:t>
            </a:r>
            <a:endParaRPr lang="en-US" sz="1500" b="0" i="0" u="none" strike="noStrike" kern="1200" baseline="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F6EE1EB-FD85-364B-8736-A1C04CCC7CF1}"/>
              </a:ext>
            </a:extLst>
          </p:cNvPr>
          <p:cNvSpPr txBox="1"/>
          <p:nvPr userDrawn="1"/>
        </p:nvSpPr>
        <p:spPr>
          <a:xfrm>
            <a:off x="2916456" y="380967"/>
            <a:ext cx="2208011" cy="2169825"/>
          </a:xfrm>
          <a:prstGeom prst="rect">
            <a:avLst/>
          </a:prstGeom>
          <a:noFill/>
        </p:spPr>
        <p:txBody>
          <a:bodyPr wrap="square" rtlCol="0">
            <a:spAutoFit/>
          </a:bodyPr>
          <a:lstStyle/>
          <a:p>
            <a:pPr lvl="0"/>
            <a:r>
              <a:rPr lang="en-US" sz="1500" b="0" i="0" dirty="0" err="1">
                <a:solidFill>
                  <a:schemeClr val="bg1"/>
                </a:solidFill>
                <a:latin typeface="Arial" panose="020B0604020202020204" pitchFamily="34" charset="0"/>
                <a:cs typeface="Arial" panose="020B0604020202020204" pitchFamily="34" charset="0"/>
              </a:rPr>
              <a:t>www.switchmed.eu</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Facebook</a:t>
            </a:r>
          </a:p>
          <a:p>
            <a:pPr lvl="0"/>
            <a:r>
              <a:rPr lang="en-US" sz="1500" b="0" i="0" dirty="0" err="1">
                <a:solidFill>
                  <a:schemeClr val="bg1"/>
                </a:solidFill>
                <a:latin typeface="Arial" panose="020B0604020202020204" pitchFamily="34" charset="0"/>
                <a:cs typeface="Arial" panose="020B0604020202020204" pitchFamily="34" charset="0"/>
              </a:rPr>
              <a:t>Youtube</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err="1">
                <a:solidFill>
                  <a:schemeClr val="bg1"/>
                </a:solidFill>
                <a:latin typeface="Arial" panose="020B0604020202020204" pitchFamily="34" charset="0"/>
                <a:cs typeface="Arial" panose="020B0604020202020204" pitchFamily="34" charset="0"/>
              </a:rPr>
              <a:t>Linkedin</a:t>
            </a:r>
            <a:endParaRPr lang="en-US" sz="1500" b="0" i="0" dirty="0">
              <a:solidFill>
                <a:schemeClr val="bg1"/>
              </a:solidFill>
              <a:latin typeface="Arial" panose="020B0604020202020204" pitchFamily="34" charset="0"/>
              <a:cs typeface="Arial" panose="020B0604020202020204" pitchFamily="34" charset="0"/>
            </a:endParaRPr>
          </a:p>
          <a:p>
            <a:pPr lvl="0"/>
            <a:r>
              <a:rPr lang="en-US" sz="1500" b="0" i="0" dirty="0">
                <a:solidFill>
                  <a:schemeClr val="bg1"/>
                </a:solidFill>
                <a:latin typeface="Arial" panose="020B0604020202020204" pitchFamily="34" charset="0"/>
                <a:cs typeface="Arial" panose="020B0604020202020204" pitchFamily="34" charset="0"/>
              </a:rPr>
              <a:t>Twitter</a:t>
            </a:r>
          </a:p>
          <a:p>
            <a:pPr lvl="0"/>
            <a:r>
              <a:rPr lang="en-US" sz="1500" b="0" i="0" dirty="0">
                <a:solidFill>
                  <a:schemeClr val="bg1"/>
                </a:solidFill>
                <a:latin typeface="Arial" panose="020B0604020202020204" pitchFamily="34" charset="0"/>
                <a:cs typeface="Arial" panose="020B0604020202020204" pitchFamily="34" charset="0"/>
              </a:rPr>
              <a:t>Flickr</a:t>
            </a:r>
          </a:p>
          <a:p>
            <a:pPr lvl="0"/>
            <a:r>
              <a:rPr lang="en-US" sz="1500" b="0" i="0" dirty="0">
                <a:solidFill>
                  <a:schemeClr val="bg1"/>
                </a:solidFill>
                <a:latin typeface="Arial" panose="020B0604020202020204" pitchFamily="34" charset="0"/>
                <a:cs typeface="Arial" panose="020B0604020202020204" pitchFamily="34" charset="0"/>
              </a:rPr>
              <a:t>Instagram</a:t>
            </a:r>
          </a:p>
          <a:p>
            <a:pPr lvl="0"/>
            <a:endParaRPr lang="en-US" sz="1500" b="0" i="0" dirty="0">
              <a:solidFill>
                <a:schemeClr val="bg1"/>
              </a:solidFill>
              <a:latin typeface="Arial" panose="020B0604020202020204" pitchFamily="34" charset="0"/>
              <a:cs typeface="Arial" panose="020B0604020202020204" pitchFamily="34" charset="0"/>
            </a:endParaRPr>
          </a:p>
          <a:p>
            <a:pPr lvl="0"/>
            <a:endParaRPr lang="en-US" sz="1500" b="0" i="0"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F11E75BA-CCDA-8D4F-8BF3-8BE33F6D50C8}"/>
              </a:ext>
            </a:extLst>
          </p:cNvPr>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E0EADBD-5615-904A-A578-DC490940973D}"/>
              </a:ext>
            </a:extLst>
          </p:cNvPr>
          <p:cNvSpPr txBox="1"/>
          <p:nvPr userDrawn="1"/>
        </p:nvSpPr>
        <p:spPr>
          <a:xfrm>
            <a:off x="154005" y="380967"/>
            <a:ext cx="2208011" cy="323165"/>
          </a:xfrm>
          <a:prstGeom prst="rect">
            <a:avLst/>
          </a:prstGeom>
          <a:noFill/>
        </p:spPr>
        <p:txBody>
          <a:bodyPr wrap="square" rtlCol="0">
            <a:spAutoFit/>
          </a:bodyPr>
          <a:lstStyle/>
          <a:p>
            <a:pPr lvl="0"/>
            <a:r>
              <a:rPr lang="en-US" sz="1500" b="0" i="0" dirty="0">
                <a:solidFill>
                  <a:schemeClr val="bg1"/>
                </a:solidFill>
                <a:latin typeface="Arial" panose="020B0604020202020204" pitchFamily="34" charset="0"/>
                <a:cs typeface="Arial" panose="020B0604020202020204" pitchFamily="34" charset="0"/>
              </a:rPr>
              <a:t>Please visit us at: </a:t>
            </a:r>
          </a:p>
        </p:txBody>
      </p:sp>
      <p:cxnSp>
        <p:nvCxnSpPr>
          <p:cNvPr id="11" name="Straight Connector 10">
            <a:extLst>
              <a:ext uri="{FF2B5EF4-FFF2-40B4-BE49-F238E27FC236}">
                <a16:creationId xmlns:a16="http://schemas.microsoft.com/office/drawing/2014/main" id="{941BA84C-160F-BA45-839D-6A8055DD34E4}"/>
              </a:ext>
            </a:extLst>
          </p:cNvPr>
          <p:cNvCxnSpPr/>
          <p:nvPr userDrawn="1"/>
        </p:nvCxnSpPr>
        <p:spPr>
          <a:xfrm>
            <a:off x="239485" y="2681222"/>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5448512"/>
            <a:ext cx="4000248" cy="2182754"/>
          </a:xfrm>
          <a:prstGeom prst="rect">
            <a:avLst/>
          </a:prstGeom>
        </p:spPr>
      </p:pic>
      <p:pic>
        <p:nvPicPr>
          <p:cNvPr id="10" name="Picture 9">
            <a:extLst>
              <a:ext uri="{FF2B5EF4-FFF2-40B4-BE49-F238E27FC236}">
                <a16:creationId xmlns:a16="http://schemas.microsoft.com/office/drawing/2014/main" id="{149D81D1-C620-A242-97B7-29691CCB26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14229" y="6347591"/>
            <a:ext cx="3287483" cy="369148"/>
          </a:xfrm>
          <a:prstGeom prst="rect">
            <a:avLst/>
          </a:prstGeom>
        </p:spPr>
      </p:pic>
    </p:spTree>
    <p:extLst>
      <p:ext uri="{BB962C8B-B14F-4D97-AF65-F5344CB8AC3E}">
        <p14:creationId xmlns:p14="http://schemas.microsoft.com/office/powerpoint/2010/main" val="28229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8. End pag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28" name="Straight Connector 27"/>
          <p:cNvCxnSpPr/>
          <p:nvPr userDrawn="1"/>
        </p:nvCxnSpPr>
        <p:spPr>
          <a:xfrm>
            <a:off x="239485" y="246031"/>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39485" y="6176963"/>
            <a:ext cx="1166222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F7242D-F66B-9742-B122-73FB9CBE80BB}"/>
              </a:ext>
            </a:extLst>
          </p:cNvPr>
          <p:cNvSpPr txBox="1"/>
          <p:nvPr userDrawn="1"/>
        </p:nvSpPr>
        <p:spPr>
          <a:xfrm>
            <a:off x="158602" y="211676"/>
            <a:ext cx="5695788" cy="938719"/>
          </a:xfrm>
          <a:prstGeom prst="rect">
            <a:avLst/>
          </a:prstGeom>
          <a:noFill/>
        </p:spPr>
        <p:txBody>
          <a:bodyPr wrap="square" rtlCol="0">
            <a:spAutoFit/>
          </a:bodyPr>
          <a:lstStyle/>
          <a:p>
            <a:r>
              <a:rPr lang="en-US" sz="5500" b="0" i="0" dirty="0">
                <a:solidFill>
                  <a:schemeClr val="bg1"/>
                </a:solidFill>
                <a:latin typeface="Times New Roman" panose="02020603050405020304" pitchFamily="18" charset="0"/>
                <a:cs typeface="Times New Roman" panose="02020603050405020304" pitchFamily="18" charset="0"/>
              </a:rPr>
              <a:t>Thank you</a:t>
            </a:r>
          </a:p>
        </p:txBody>
      </p:sp>
      <p:sp>
        <p:nvSpPr>
          <p:cNvPr id="3" name="TextBox 2">
            <a:extLst>
              <a:ext uri="{FF2B5EF4-FFF2-40B4-BE49-F238E27FC236}">
                <a16:creationId xmlns:a16="http://schemas.microsoft.com/office/drawing/2014/main" id="{69256770-0FB1-0249-A4BE-4CCFA7CF269E}"/>
              </a:ext>
            </a:extLst>
          </p:cNvPr>
          <p:cNvSpPr txBox="1"/>
          <p:nvPr userDrawn="1"/>
        </p:nvSpPr>
        <p:spPr>
          <a:xfrm>
            <a:off x="158602" y="5690434"/>
            <a:ext cx="2983217" cy="369332"/>
          </a:xfrm>
          <a:prstGeom prst="rect">
            <a:avLst/>
          </a:prstGeom>
          <a:noFill/>
        </p:spPr>
        <p:txBody>
          <a:bodyPr wrap="square" rtlCol="0">
            <a:spAutoFit/>
          </a:bodyPr>
          <a:lstStyle/>
          <a:p>
            <a:r>
              <a:rPr lang="en-US" b="0" i="0" dirty="0" err="1">
                <a:solidFill>
                  <a:schemeClr val="bg1"/>
                </a:solidFill>
                <a:latin typeface="Arial" panose="020B0604020202020204" pitchFamily="34" charset="0"/>
                <a:cs typeface="Arial" panose="020B0604020202020204" pitchFamily="34" charset="0"/>
              </a:rPr>
              <a:t>www.switchmed.eu</a:t>
            </a:r>
            <a:endParaRPr lang="en-US" b="0" i="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A75D831-458E-C34E-A1D8-B17B6246D3E5}"/>
              </a:ext>
            </a:extLst>
          </p:cNvPr>
          <p:cNvSpPr/>
          <p:nvPr userDrawn="1"/>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0" name="Picture 9">
            <a:extLst>
              <a:ext uri="{FF2B5EF4-FFF2-40B4-BE49-F238E27FC236}">
                <a16:creationId xmlns:a16="http://schemas.microsoft.com/office/drawing/2014/main" id="{22DFB53A-4B30-7B40-9CE2-C9B81FECDF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1211" y="6311900"/>
            <a:ext cx="3150501" cy="409122"/>
          </a:xfrm>
          <a:prstGeom prst="rect">
            <a:avLst/>
          </a:prstGeom>
        </p:spPr>
      </p:pic>
      <p:pic>
        <p:nvPicPr>
          <p:cNvPr id="11" name="Picture 10">
            <a:extLst>
              <a:ext uri="{FF2B5EF4-FFF2-40B4-BE49-F238E27FC236}">
                <a16:creationId xmlns:a16="http://schemas.microsoft.com/office/drawing/2014/main" id="{322C691C-995A-474F-8663-C35D515349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251" y="6311899"/>
            <a:ext cx="2041349" cy="473910"/>
          </a:xfrm>
          <a:prstGeom prst="rect">
            <a:avLst/>
          </a:prstGeom>
        </p:spPr>
      </p:pic>
    </p:spTree>
    <p:extLst>
      <p:ext uri="{BB962C8B-B14F-4D97-AF65-F5344CB8AC3E}">
        <p14:creationId xmlns:p14="http://schemas.microsoft.com/office/powerpoint/2010/main" val="3096427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06745"/>
      </p:ext>
    </p:extLst>
  </p:cSld>
  <p:clrMap bg1="lt1" tx1="dk1" bg2="lt2" tx2="dk2" accent1="accent1" accent2="accent2" accent3="accent3" accent4="accent4" accent5="accent5" accent6="accent6" hlink="hlink" folHlink="folHlink"/>
  <p:sldLayoutIdLst>
    <p:sldLayoutId id="2147483687" r:id="rId1"/>
    <p:sldLayoutId id="2147483671" r:id="rId2"/>
    <p:sldLayoutId id="2147483686" r:id="rId3"/>
    <p:sldLayoutId id="2147483681" r:id="rId4"/>
    <p:sldLayoutId id="2147483679" r:id="rId5"/>
    <p:sldLayoutId id="2147483675" r:id="rId6"/>
    <p:sldLayoutId id="2147483680" r:id="rId7"/>
    <p:sldLayoutId id="2147483685"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p:cNvSpPr>
            <a:spLocks noGrp="1"/>
          </p:cNvSpPr>
          <p:nvPr>
            <p:ph type="body" sz="quarter" idx="14"/>
          </p:nvPr>
        </p:nvSpPr>
        <p:spPr>
          <a:xfrm>
            <a:off x="239712" y="322383"/>
            <a:ext cx="8535797" cy="608060"/>
          </a:xfrm>
        </p:spPr>
        <p:txBody>
          <a:bodyPr/>
          <a:lstStyle/>
          <a:p>
            <a:pPr>
              <a:lnSpc>
                <a:spcPct val="80000"/>
              </a:lnSpc>
            </a:pPr>
            <a:r>
              <a:rPr lang="fr-FR" b="1" dirty="0"/>
              <a:t>Formation de formateurs sur le développement des modèle d’affaires durables</a:t>
            </a:r>
          </a:p>
          <a:p>
            <a:pPr>
              <a:lnSpc>
                <a:spcPct val="80000"/>
              </a:lnSpc>
            </a:pPr>
            <a:r>
              <a:rPr lang="fr-FR" b="1" smtClean="0"/>
              <a:t>Pays </a:t>
            </a:r>
            <a:r>
              <a:rPr lang="fr-FR" b="1" dirty="0"/>
              <a:t>– </a:t>
            </a:r>
            <a:r>
              <a:rPr lang="fr-FR" b="1" dirty="0" smtClean="0"/>
              <a:t>Jour</a:t>
            </a:r>
            <a:r>
              <a:rPr lang="fr-FR" b="1" dirty="0"/>
              <a:t> 3</a:t>
            </a:r>
          </a:p>
        </p:txBody>
      </p:sp>
    </p:spTree>
    <p:extLst>
      <p:ext uri="{BB962C8B-B14F-4D97-AF65-F5344CB8AC3E}">
        <p14:creationId xmlns:p14="http://schemas.microsoft.com/office/powerpoint/2010/main" val="150178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Carte de parcours des clients</a:t>
            </a:r>
          </a:p>
        </p:txBody>
      </p:sp>
      <p:sp>
        <p:nvSpPr>
          <p:cNvPr id="6" name="Marcador de texto 5"/>
          <p:cNvSpPr>
            <a:spLocks noGrp="1"/>
          </p:cNvSpPr>
          <p:nvPr>
            <p:ph type="body" sz="quarter" idx="15"/>
          </p:nvPr>
        </p:nvSpPr>
        <p:spPr/>
        <p:txBody>
          <a:bodyPr/>
          <a:lstStyle/>
          <a:p>
            <a:pPr marL="0" indent="0" algn="just">
              <a:lnSpc>
                <a:spcPts val="3000"/>
              </a:lnSpc>
              <a:spcBef>
                <a:spcPts val="0"/>
              </a:spcBef>
              <a:buNone/>
            </a:pPr>
            <a:r>
              <a:rPr lang="fr-FR" sz="1800" dirty="0">
                <a:latin typeface="Arial" panose="020B0604020202020204" pitchFamily="34" charset="0"/>
                <a:cs typeface="Arial" panose="020B0604020202020204" pitchFamily="34" charset="0"/>
              </a:rPr>
              <a:t>La </a:t>
            </a:r>
            <a:r>
              <a:rPr lang="fr-FR" sz="1800" b="1" dirty="0">
                <a:solidFill>
                  <a:schemeClr val="accent1"/>
                </a:solidFill>
                <a:latin typeface="Arial" panose="020B0604020202020204" pitchFamily="34" charset="0"/>
                <a:cs typeface="Arial" panose="020B0604020202020204" pitchFamily="34" charset="0"/>
              </a:rPr>
              <a:t>carte de parcours d’un client</a:t>
            </a:r>
            <a:r>
              <a:rPr lang="fr-FR" sz="1800" dirty="0">
                <a:latin typeface="Arial" panose="020B0604020202020204" pitchFamily="34" charset="0"/>
                <a:cs typeface="Arial" panose="020B0604020202020204" pitchFamily="34" charset="0"/>
              </a:rPr>
              <a:t> décrit le parcours d’un utilisateur. Elle représente les différents points de contact qui caractérisent son interaction avec le service ou le produit. L’interaction est décrite étape par étape et met l’accent sur certains aspects tels que les flux d’informations ainsi que sur les dispositifs physiques utilisés. La cartographie du parcours d’un client représente une approche forte pour une action et une innovation centrées sur le client. </a:t>
            </a:r>
          </a:p>
          <a:p>
            <a:pPr marL="0" indent="0" algn="just">
              <a:lnSpc>
                <a:spcPts val="3000"/>
              </a:lnSpc>
              <a:spcBef>
                <a:spcPts val="0"/>
              </a:spcBef>
              <a:buNone/>
            </a:pPr>
            <a:r>
              <a:rPr lang="fr-FR" sz="1800" dirty="0">
                <a:latin typeface="Arial" panose="020B0604020202020204" pitchFamily="34" charset="0"/>
                <a:cs typeface="Arial" panose="020B0604020202020204" pitchFamily="34" charset="0"/>
              </a:rPr>
              <a:t>Le parcours d’un client est la somme des expériences qu’il a vécues en interagissant avec votre entreprise et votre marque (du moment où son besoin naît, jusqu’au service après-vente).</a:t>
            </a:r>
          </a:p>
          <a:p>
            <a:pPr marL="0" indent="0" algn="just">
              <a:lnSpc>
                <a:spcPts val="3000"/>
              </a:lnSpc>
              <a:spcBef>
                <a:spcPts val="0"/>
              </a:spcBef>
              <a:buNone/>
            </a:pPr>
            <a:r>
              <a:rPr lang="fr-FR" sz="1800" i="1" dirty="0">
                <a:latin typeface="Arial" panose="020B0604020202020204" pitchFamily="34" charset="0"/>
                <a:cs typeface="Arial" panose="020B0604020202020204" pitchFamily="34" charset="0"/>
              </a:rPr>
              <a:t>Tout entrepreneur doit garder à l’esprit que créer une entreprise ne consiste pas à répondre à ses propres désirs et attentes, mais à satisfaire les besoins de ses clients.</a:t>
            </a:r>
          </a:p>
          <a:p>
            <a:pPr>
              <a:lnSpc>
                <a:spcPts val="3000"/>
              </a:lnSpc>
            </a:pPr>
            <a:endParaRPr lang="fr-FR" sz="1800" dirty="0"/>
          </a:p>
        </p:txBody>
      </p:sp>
    </p:spTree>
    <p:extLst>
      <p:ext uri="{BB962C8B-B14F-4D97-AF65-F5344CB8AC3E}">
        <p14:creationId xmlns:p14="http://schemas.microsoft.com/office/powerpoint/2010/main" val="422236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23080" y="540841"/>
            <a:ext cx="7670042" cy="5489782"/>
          </a:xfrm>
          <a:prstGeom prst="rect">
            <a:avLst/>
          </a:prstGeom>
        </p:spPr>
      </p:pic>
    </p:spTree>
    <p:extLst>
      <p:ext uri="{BB962C8B-B14F-4D97-AF65-F5344CB8AC3E}">
        <p14:creationId xmlns:p14="http://schemas.microsoft.com/office/powerpoint/2010/main" val="377337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png;base64,iVBORw0KGgoAAAANSUhEUgAAASwAAACoCAMAAABt9SM9AAAAn1BMVEX///8QEQwAAAAQEA4HCAATExDy8vD8/Pzj4+HX19UNDgnt7ez39/f///23uLPo6OY5OTesrKre3t5lZWOlpaVDQ0OysrC9vbzIyMghIh5TU1OampjNzc1iYmJKSkolJSWHh4d9fX0vLy8+PjyRkZF3d3Vvb2/Bwb9OTk4cHBwyMjBbW1msrajt7umFhYU+Pj43ODIZGhUrLCeXmJMhISE9Oc9yAAALaUlEQVR4nO2b63rbqhKGCVaEDqiyZUl2fLYjy6c2adPc/7XtGYQA2c7aXmuv5rCfeX/UkUADfIJhAJUxgiAIgiAIgiAIgiAIgiAIgiAIgiAIgiAIgiAIgiAIgiAIgiAIgiAIgiAIgiAIgiAI4pOSdC/F/2zwH1pIkm5N3jaTnNf5zxKnLbGwfwOBf55VxkLGvvwrazJOhd8aiC/TReBwZklmJuW8aCdJ+JlrI/jf3+jtxI+/HpDX1/s6XRweLL2qkzHLt5Nlmj88np4GwXVb4bTe93k87YE1gJeXWSR3GJ09blMGZ4+VNimuXBP8V/rP2/43SdiPnzxq4MMfj+3f6tqIJZgY7VXVgin38HcyunihfnnEFI/Hv/nZ88wamvJerzHf6/FT10jII512RSxTKx9MmDreecv3FCvue3cNKFb7t7puGovuI5twrm4FufqNOF+MOy5OjPq8eZj/+M0bA79O4Xl5/oS7JaQdjwNitQmXYplnjHmF9/J+YrGOWHHh9XpXxCofdDNQrCYDyFXJxPSMuG7U7EF/ibH39FQeb9rpO0kSug2947/PxOrp4s/EStg3Kxb0rE8sFvvOTRYjFkoxMQ48XuoGdMTCPFtXrYStu2JN/K8slvEojs8ZmdHREQuuFj9aG239z8SCPGt33k9f3HEOqTO3KreJBeYjrJCqVPSePutMrH5nolk1Tbi3DUQHb6WDJwT2DFGbplyIddeZEstOx4LErVuVG8WquGfhDx8hFrRyKMcjl0xV1LrkiN+n46329U3Nc8wy4NoCGuEH/zdHRXXDo3sTZyTs1ObUonhLN6C6Taw02I0tu9lfhn3/Mq5Y1+K7gammd59j00QwbzuXx4/wiFh6rQJebwWR5tN+NoQooG34sDWVBMazRW2i2+9uFOvP6HATrlhXVg7y2A5C7xcEC8oBiVUTR/CfA3TxAyNBk4VBzJpMeatHdMhaY6s25+sm0qqcnLK+vFg749CdBog5h/E2KZsxtDBiYUguVPiVsCfe+q1mrGJRz1p4Xk+1WfBwtqyvJZaQvoMalHUrltd3ZzXOTyPJVJwVtzl6vNbJeDttO88d7+vb47bFfLAzYjlh/tcRS82G88LSL7upufvUamykc9qxc7OYkCpq26fdO9wI5X2k39DCuvgbxUqky/tuOrhiPcLSrpmR4Q9UJ7zXvjzyxm8YeDKiHDp7BeNzEYNf2hZfSFabgN+GWjeGDvmmbzg+vudk+EYEj63I3RZHh+46z3SsZGgGV3ddnNr2NU038yoOvSbSxWLW5okbI/iK20CL//pAsfiZWCaK9JZvbMtIE4fxujMk4oNZFk/xWhQmI+iePXhNMZENwW+O4O0iInp4z+2s/9KzciPWyxti+Xujwbor1rIr1sxEZy8wXBPlwDA2g1BLP3fz2tCK5X2gWI9Qp2afSFfYDJ3oIbv+vNOztq5YSfzgimXX0D3+hOlTO3qTvyVWZ4vmI8XqrA2xZ+2MWPez689DzGWedyouwGcZsfJuOcrfO8ntOPxaYnXXhtiVZrZJZ3vAxsVvzUjtS+FU3dnK+8Yc7xe9Kp+cmI1GE2rdOAxXndX+hzn4y9RsaVKdDQLBFlUTeSfu4pF3JkwzziKOslv3XrMY8E0H8Qodcty6kC7tC/12ub39J3HFuixYgEfSuwfceHiBRwubKlXbMyywEfyqWTqqTLIwsf8SIv3wzvSzXflyhBDppb0RtaFWR6yO//uMEfyVt2T3pkzXEsyH5aDH71bK54t21oMoIGB6IAqYR83aEIdZZfrRMZuoOMnZFtPLJEes719QLHTTZiOPPyV4+pmw+NSeWgx3wo43iAL6MDjHITZ0ZHcdetBxpB3Ote9sHzb6vTYCdMRy+RpiQT23podEfLITIg4GR+uNIvCvqV7GYMy0KUMeJH725Nn9rEnizKowws63S82uliuWX1rizylWkHWB9OA+MjEg58H3F26OL0AsNUVWdv8TDxV/fH/k3OyGNh6ptvr620ux5uJMrG87Z8Ibs88oFgSlHdQkP20arlqBe/AmxO+1bsxfmKaoPfiqswdfwcANjIfip+Ds0OKunS87Yo2dU5LZZxXLOd2JvCYiWnNHrNwRi+/1zl3mtTYuT3f26OWmzigc2Zdhu5YKtRyxyrGT+EnF6pwbwpyPYiXJkF8VixfmQHnGnduuWHzvo1iFHYXhbNDiSKh2tf4vxGJPnF+I5cG0Zr8MCgseXYoFeSQ+b8eUd3CKFmZ//w790qcXK3lji6YjVpKMHpvmtmJFHj+WIjFiCRav7vWeC/+hxVJ5GOSym6Z3+iySNd9JrOx9XD1cF0vNEOWnECuJf3pvfEUTeQ9m0zaevqovZPArGpzxfuYX317NHhtDuNJVeV6mul2Ct2a97hH0mLdle7jLGppLnA0j9xnnK5oPHYYvxt/O07PZsLMNOa6GjyjWS7GdXnwdA33ryfmAalnUmEd/ODLg9w29qOhoLPqRTrnHnQnoWe0V9Kz2bzVES26uPlIs5pznJP4Z3ZxC+nj+I5OL7ymRNG6eiRPMI5pvlRTyTYv2fgzvxSleiO4xk3P5R0S4mXc9H/nqJG+pRSoSBEF8aYSEeV6oX6niIqlmZ8HaPU/9j1BfimAuHX1BdvVou5WsDeBPa0/ndMziVVMcMzaNOXNfXXdKZ1JZ12W2Ff9XhbiFqljsIewTw6J4nkLFysWxVkHnCrfk5BbaOKsgeJ0f5xhKF0WhP7ytnieLYgwLHfi7TlmKBkom10WxH+H3y8pekzNjbLfvr5t4UmzBfIj7DOF8M2k/oQDD+Pe4PeoZq+OTeAtl5VCRKZQ7j9mwmBSL5gQzhNJX7yyXmGR+xmMWT+IYI8NBkfk5HvRlRQGXcgO13UHFTwM5Ag3WuYzj5tX68XoHT6T4PdohY7OjRAOSx3G2DFm4gUvdmU4hk/1MTptWigJsjieMBcudHx71Augp98PXgJXt123DBR4vxoehYGsQ8DSLsdw4XWS6+LKW/nr1TippxCnz040WSzC/3y4nhqMaqitxW31XMzZ/UpWENsXmda6xW8Rz0GgZsNmzklH2GDaNZUejqhJrU7bDUB7zPZvNGduqY9xJcxf7MeQbzZvL2TAs4CerVxVbQwedh+pVMmE+UUKxVtN/4T9j/R3m/f0GXp/cFItFyDLOGi+U7RlWVx79ZkiI6rWAnlEtF4X5/kyJ5XMYIZuUZYfFYpKCunV9epLQbRZoT4H/0yLb8roZvvIgqzWKNcfHs+cmTzWcrvfSiFWP2QSfmrNiBJKw+rgo8DBRLtrV5fiwL5ZvfQf1h5AneP/TCjoIiASaPYfwssCHVsvJBNb7YhEwNlorrzw+wJAomT12VmKlNdxYwjAsVCb5Go7xw5isrz05w26hXPd01ZR4iMV8DZ11haqX+hysGlYD6DpKLMHS5WnyvFZixYshiHUKGnNWrHKLruJ9O5bYj7JZMWL+8ywMUZjlLgUnIZdhmo7mgg32WQguiNV5nO/Rf2RhaE7ulVg4jnog1gFSoGdB1xzBWAlfM2UPmcxYcNrFdePvwavBYIWm+ptpWh71ByfwFlDRslD262mcxmA0m+BGDgzXUxmGmdRuQVGegqyavKNSyC7Pc5wNB/CLPnWW5/CKM9RBqned59gxMkj2Var6VYzRv/l4wgMOyUcD0BVLbHLAZKntASM8TszzUgcjJXTcdIc7hnne7nmxWSNagPYlK1GSMGyMj0P1eD6AMQAP6wdStyYfgrA/wsY4Nui6csBvT+z1pZvp+ijB8X6ZJKx90SndrZewZ94fyVnpHV3EX2S8NCTONe02T1xJO0u8TZArr44gCIIgCIIgCIIgCIIgCIIgCIIgCIIgCIIgCIIgCIIgCIIgCIIgCIIgCIIgCIIgCIIgCIIgbuY/NNXM5XnhpKg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Imagen 1"/>
          <p:cNvPicPr>
            <a:picLocks noChangeAspect="1"/>
          </p:cNvPicPr>
          <p:nvPr/>
        </p:nvPicPr>
        <p:blipFill>
          <a:blip r:embed="rId3"/>
          <a:stretch>
            <a:fillRect/>
          </a:stretch>
        </p:blipFill>
        <p:spPr>
          <a:xfrm>
            <a:off x="292055" y="618190"/>
            <a:ext cx="11636088" cy="5387078"/>
          </a:xfrm>
          <a:prstGeom prst="rect">
            <a:avLst/>
          </a:prstGeom>
        </p:spPr>
      </p:pic>
    </p:spTree>
    <p:extLst>
      <p:ext uri="{BB962C8B-B14F-4D97-AF65-F5344CB8AC3E}">
        <p14:creationId xmlns:p14="http://schemas.microsoft.com/office/powerpoint/2010/main" val="382185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503047" y="675247"/>
            <a:ext cx="11111200" cy="5286560"/>
            <a:chOff x="257385" y="1180214"/>
            <a:chExt cx="10235074" cy="4869711"/>
          </a:xfrm>
        </p:grpSpPr>
        <p:pic>
          <p:nvPicPr>
            <p:cNvPr id="2" name="Imagen 1"/>
            <p:cNvPicPr>
              <a:picLocks noChangeAspect="1"/>
            </p:cNvPicPr>
            <p:nvPr/>
          </p:nvPicPr>
          <p:blipFill rotWithShape="1">
            <a:blip r:embed="rId3"/>
            <a:srcRect r="3648"/>
            <a:stretch/>
          </p:blipFill>
          <p:spPr>
            <a:xfrm>
              <a:off x="257385" y="1181541"/>
              <a:ext cx="5938699" cy="4867954"/>
            </a:xfrm>
            <a:prstGeom prst="rect">
              <a:avLst/>
            </a:prstGeom>
          </p:spPr>
        </p:pic>
        <p:pic>
          <p:nvPicPr>
            <p:cNvPr id="4" name="Imagen 3"/>
            <p:cNvPicPr>
              <a:picLocks noChangeAspect="1"/>
            </p:cNvPicPr>
            <p:nvPr/>
          </p:nvPicPr>
          <p:blipFill rotWithShape="1">
            <a:blip r:embed="rId4"/>
            <a:srcRect t="1310" b="2056"/>
            <a:stretch/>
          </p:blipFill>
          <p:spPr>
            <a:xfrm>
              <a:off x="6196084" y="1180214"/>
              <a:ext cx="4296375" cy="4869711"/>
            </a:xfrm>
            <a:prstGeom prst="rect">
              <a:avLst/>
            </a:prstGeom>
          </p:spPr>
        </p:pic>
      </p:grpSp>
    </p:spTree>
    <p:extLst>
      <p:ext uri="{BB962C8B-B14F-4D97-AF65-F5344CB8AC3E}">
        <p14:creationId xmlns:p14="http://schemas.microsoft.com/office/powerpoint/2010/main" val="418685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pPr marL="627063" indent="-627063"/>
            <a:r>
              <a:rPr lang="fr-FR" dirty="0"/>
              <a:t>8. Activités et ressources clés</a:t>
            </a:r>
          </a:p>
        </p:txBody>
      </p:sp>
    </p:spTree>
    <p:extLst>
      <p:ext uri="{BB962C8B-B14F-4D97-AF65-F5344CB8AC3E}">
        <p14:creationId xmlns:p14="http://schemas.microsoft.com/office/powerpoint/2010/main" val="299138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Activités et ressources clés</a:t>
            </a:r>
          </a:p>
        </p:txBody>
      </p:sp>
      <p:sp>
        <p:nvSpPr>
          <p:cNvPr id="6" name="Marcador de texto 5"/>
          <p:cNvSpPr>
            <a:spLocks noGrp="1"/>
          </p:cNvSpPr>
          <p:nvPr>
            <p:ph type="body" sz="quarter" idx="15"/>
          </p:nvPr>
        </p:nvSpPr>
        <p:spPr>
          <a:xfrm>
            <a:off x="239486" y="2006221"/>
            <a:ext cx="3882138" cy="3875965"/>
          </a:xfrm>
        </p:spPr>
        <p:txBody>
          <a:bodyPr/>
          <a:lstStyle/>
          <a:p>
            <a:pPr marL="0" indent="0">
              <a:lnSpc>
                <a:spcPts val="30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Activités clés</a:t>
            </a:r>
            <a:r>
              <a:rPr lang="fr-FR" dirty="0">
                <a:latin typeface="Arial" panose="020B0604020202020204" pitchFamily="34" charset="0"/>
                <a:ea typeface="Times New Roman" charset="0"/>
                <a:cs typeface="Arial" panose="020B0604020202020204" pitchFamily="34" charset="0"/>
              </a:rPr>
              <a:t> déterminent ce qui doit être fait pour définir et offrir une proposition de valeur à un segment de clientèle spécifique.</a:t>
            </a:r>
          </a:p>
          <a:p>
            <a:pPr marL="0" indent="0">
              <a:lnSpc>
                <a:spcPts val="3000"/>
              </a:lnSpc>
              <a:spcBef>
                <a:spcPts val="600"/>
              </a:spcBef>
              <a:spcAft>
                <a:spcPts val="600"/>
              </a:spcAft>
              <a:buNone/>
            </a:pPr>
            <a:r>
              <a:rPr lang="fr-FR" b="1" dirty="0">
                <a:latin typeface="Arial" panose="020B0604020202020204" pitchFamily="34" charset="0"/>
                <a:ea typeface="Times New Roman" charset="0"/>
                <a:cs typeface="Arial" panose="020B0604020202020204" pitchFamily="34" charset="0"/>
              </a:rPr>
              <a:t>Ressources clés</a:t>
            </a:r>
            <a:r>
              <a:rPr lang="fr-FR" dirty="0">
                <a:latin typeface="Arial" panose="020B0604020202020204" pitchFamily="34" charset="0"/>
                <a:ea typeface="Times New Roman" charset="0"/>
                <a:cs typeface="Arial" panose="020B0604020202020204" pitchFamily="34" charset="0"/>
              </a:rPr>
              <a:t> englobent tous les éléments et aspects essentiels au bon fonctionnement de l’entreprise. </a:t>
            </a:r>
          </a:p>
        </p:txBody>
      </p:sp>
      <p:pic>
        <p:nvPicPr>
          <p:cNvPr id="7" name="Imagen 6"/>
          <p:cNvPicPr>
            <a:picLocks noChangeAspect="1"/>
          </p:cNvPicPr>
          <p:nvPr/>
        </p:nvPicPr>
        <p:blipFill>
          <a:blip r:embed="rId2"/>
          <a:stretch>
            <a:fillRect/>
          </a:stretch>
        </p:blipFill>
        <p:spPr>
          <a:xfrm>
            <a:off x="4988627" y="2388358"/>
            <a:ext cx="6958745" cy="3127437"/>
          </a:xfrm>
          <a:prstGeom prst="rect">
            <a:avLst/>
          </a:prstGeom>
        </p:spPr>
      </p:pic>
    </p:spTree>
    <p:extLst>
      <p:ext uri="{BB962C8B-B14F-4D97-AF65-F5344CB8AC3E}">
        <p14:creationId xmlns:p14="http://schemas.microsoft.com/office/powerpoint/2010/main" val="325629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418114" cy="370760"/>
          </a:xfrm>
        </p:spPr>
        <p:txBody>
          <a:bodyPr/>
          <a:lstStyle/>
          <a:p>
            <a:r>
              <a:rPr lang="fr-FR" dirty="0"/>
              <a:t>Activités et ressources clés</a:t>
            </a:r>
          </a:p>
        </p:txBody>
      </p:sp>
      <p:sp>
        <p:nvSpPr>
          <p:cNvPr id="6" name="Marcador de texto 5"/>
          <p:cNvSpPr>
            <a:spLocks noGrp="1"/>
          </p:cNvSpPr>
          <p:nvPr>
            <p:ph type="body" sz="quarter" idx="15"/>
          </p:nvPr>
        </p:nvSpPr>
        <p:spPr>
          <a:xfrm>
            <a:off x="6277970" y="1815152"/>
            <a:ext cx="5617168" cy="4112406"/>
          </a:xfrm>
        </p:spPr>
        <p:txBody>
          <a:bodyPr/>
          <a:lstStyle/>
          <a:p>
            <a:pPr marL="0" indent="0">
              <a:lnSpc>
                <a:spcPts val="2500"/>
              </a:lnSpc>
              <a:buNone/>
            </a:pPr>
            <a:r>
              <a:rPr lang="fr-FR" sz="1800" b="1" dirty="0"/>
              <a:t>Ressources clés</a:t>
            </a:r>
          </a:p>
          <a:p>
            <a:pPr marL="0" indent="0">
              <a:lnSpc>
                <a:spcPts val="2500"/>
              </a:lnSpc>
              <a:buNone/>
            </a:pPr>
            <a:r>
              <a:rPr lang="fr-FR" sz="1800" dirty="0"/>
              <a:t>Ensemble des ressources nécessaires pour créer de la valeur pour le client. </a:t>
            </a:r>
          </a:p>
          <a:p>
            <a:pPr marL="0" indent="0">
              <a:lnSpc>
                <a:spcPts val="2500"/>
              </a:lnSpc>
              <a:buNone/>
            </a:pPr>
            <a:r>
              <a:rPr lang="fr-FR" sz="1800" dirty="0"/>
              <a:t>Ces ressources sont considérées comme un actif de l’entreprise. Elles sont nécessaires pour soutenir et pérenniser l’activité. </a:t>
            </a:r>
          </a:p>
          <a:p>
            <a:pPr marL="0" indent="0">
              <a:lnSpc>
                <a:spcPts val="2500"/>
              </a:lnSpc>
              <a:buNone/>
            </a:pPr>
            <a:r>
              <a:rPr lang="fr-FR" sz="1800" dirty="0"/>
              <a:t>Elles peuvent être humaines, physiques, intellectuelles et financières. </a:t>
            </a:r>
          </a:p>
          <a:p>
            <a:endParaRPr lang="fr-FR" dirty="0"/>
          </a:p>
        </p:txBody>
      </p:sp>
      <p:sp>
        <p:nvSpPr>
          <p:cNvPr id="7" name="Marcador de texto 5"/>
          <p:cNvSpPr txBox="1">
            <a:spLocks/>
          </p:cNvSpPr>
          <p:nvPr/>
        </p:nvSpPr>
        <p:spPr>
          <a:xfrm>
            <a:off x="239486" y="1815152"/>
            <a:ext cx="5617168" cy="4112406"/>
          </a:xfrm>
          <a:prstGeom prst="rect">
            <a:avLst/>
          </a:prstGeom>
        </p:spPr>
        <p:txBody>
          <a:bodyPr/>
          <a:lstStyle>
            <a:lvl1pPr marL="514350" marR="0" indent="-514350" algn="l" defTabSz="914400" rtl="0" eaLnBrk="1" fontAlgn="auto" latinLnBrk="0" hangingPunct="1">
              <a:lnSpc>
                <a:spcPct val="90000"/>
              </a:lnSpc>
              <a:spcBef>
                <a:spcPts val="1000"/>
              </a:spcBef>
              <a:spcAft>
                <a:spcPts val="0"/>
              </a:spcAft>
              <a:buClrTx/>
              <a:buSzTx/>
              <a:buFont typeface="+mj-lt"/>
              <a:buAutoNum type="arabicPeriod"/>
              <a:tabLst/>
              <a:defRPr sz="2000" b="0" i="0" kern="1200">
                <a:solidFill>
                  <a:schemeClr val="tx1"/>
                </a:solidFill>
                <a:latin typeface="Arial" charset="0"/>
                <a:ea typeface="Arial" charset="0"/>
                <a:cs typeface="Arial" charset="0"/>
              </a:defRPr>
            </a:lvl1pPr>
            <a:lvl2pPr marL="914400" indent="-457200" algn="l" defTabSz="914400" rtl="0" eaLnBrk="1" latinLnBrk="0" hangingPunct="1">
              <a:lnSpc>
                <a:spcPct val="90000"/>
              </a:lnSpc>
              <a:spcBef>
                <a:spcPts val="500"/>
              </a:spcBef>
              <a:buFont typeface="+mj-lt"/>
              <a:buAutoNum type="arabicPeriod"/>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 typeface="+mj-lt"/>
              <a:buAutoNum type="arabicPeriod"/>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mj-lt"/>
              <a:buAutoNum type="arabicPeriod"/>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2500"/>
              </a:lnSpc>
              <a:buNone/>
            </a:pPr>
            <a:r>
              <a:rPr lang="fr-FR" sz="1800" b="1" dirty="0"/>
              <a:t>Activités clés</a:t>
            </a:r>
          </a:p>
          <a:p>
            <a:pPr marL="0" indent="0">
              <a:lnSpc>
                <a:spcPts val="2500"/>
              </a:lnSpc>
              <a:buNone/>
            </a:pPr>
            <a:r>
              <a:rPr lang="fr-FR" sz="1800" dirty="0"/>
              <a:t>Ensemble des procédures, tâches et opérations à effectuer pour offrir une proposition de valeur. </a:t>
            </a:r>
          </a:p>
          <a:p>
            <a:pPr marL="0" indent="0">
              <a:lnSpc>
                <a:spcPts val="2500"/>
              </a:lnSpc>
              <a:buNone/>
            </a:pPr>
            <a:r>
              <a:rPr lang="fr-FR" sz="1800" dirty="0"/>
              <a:t>Il s’agit d’une sorte de liste d'actions à réaliser par les différents secteurs de votre entreprise. </a:t>
            </a:r>
          </a:p>
          <a:p>
            <a:pPr marL="0" indent="0">
              <a:lnSpc>
                <a:spcPts val="2500"/>
              </a:lnSpc>
              <a:buNone/>
            </a:pPr>
            <a:r>
              <a:rPr lang="fr-FR" sz="1800" dirty="0"/>
              <a:t>Par exemple, la vente englobe toutes les activités qui rendent la commercialisation de votre produit « réelle », comme le marketing, le publipostage, les réseaux sociaux, l’organisation de salons et d’événements, etc., ainsi que l’ensemble des tâches et des procédures qu’elle comporte en elle-même.</a:t>
            </a:r>
          </a:p>
        </p:txBody>
      </p:sp>
    </p:spTree>
    <p:extLst>
      <p:ext uri="{BB962C8B-B14F-4D97-AF65-F5344CB8AC3E}">
        <p14:creationId xmlns:p14="http://schemas.microsoft.com/office/powerpoint/2010/main" val="89852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554592" cy="370760"/>
          </a:xfrm>
        </p:spPr>
        <p:txBody>
          <a:bodyPr/>
          <a:lstStyle/>
          <a:p>
            <a:r>
              <a:rPr lang="fr-FR" dirty="0"/>
              <a:t>Activités et ressources clés :</a:t>
            </a:r>
          </a:p>
          <a:p>
            <a:r>
              <a:rPr lang="fr-FR" dirty="0"/>
              <a:t>La valeur ajoutée environnementale et sociale</a:t>
            </a:r>
          </a:p>
        </p:txBody>
      </p:sp>
      <p:sp>
        <p:nvSpPr>
          <p:cNvPr id="6" name="Marcador de texto 5"/>
          <p:cNvSpPr>
            <a:spLocks noGrp="1"/>
          </p:cNvSpPr>
          <p:nvPr>
            <p:ph type="body" sz="quarter" idx="15"/>
          </p:nvPr>
        </p:nvSpPr>
        <p:spPr/>
        <p:txBody>
          <a:bodyPr/>
          <a:lstStyle/>
          <a:p>
            <a:pPr marL="0" indent="0">
              <a:lnSpc>
                <a:spcPts val="2500"/>
              </a:lnSpc>
              <a:spcBef>
                <a:spcPts val="600"/>
              </a:spcBef>
              <a:spcAft>
                <a:spcPts val="600"/>
              </a:spcAft>
              <a:buNone/>
            </a:pPr>
            <a:r>
              <a:rPr lang="fr-FR" sz="1800" b="1" dirty="0">
                <a:latin typeface="Arial" panose="020B0604020202020204" pitchFamily="34" charset="0"/>
                <a:ea typeface="Times New Roman" charset="0"/>
                <a:cs typeface="Arial" panose="020B0604020202020204" pitchFamily="34" charset="0"/>
              </a:rPr>
              <a:t>Ressources humaines. </a:t>
            </a:r>
            <a:r>
              <a:rPr lang="fr-FR" sz="1800" dirty="0">
                <a:latin typeface="Arial" panose="020B0604020202020204" pitchFamily="34" charset="0"/>
                <a:ea typeface="Times New Roman" charset="0"/>
                <a:cs typeface="Arial" panose="020B0604020202020204" pitchFamily="34" charset="0"/>
              </a:rPr>
              <a:t>Lorsque vous définirez la structure des ressources humaines de votre entreprise, veillez à créer des conditions de travail justes et équitables. N’hésitez pas à aller au-delà des obligations légales. Le processus de production doit garantir des conditions et un environnement sûrs et sains, au-delà des conditions légales habituelles.</a:t>
            </a:r>
          </a:p>
          <a:p>
            <a:pPr marL="0" indent="0">
              <a:lnSpc>
                <a:spcPts val="3000"/>
              </a:lnSpc>
              <a:spcBef>
                <a:spcPts val="0"/>
              </a:spcBef>
              <a:buNone/>
            </a:pPr>
            <a:r>
              <a:rPr lang="fr-FR" sz="1800" b="1" dirty="0">
                <a:latin typeface="Arial" panose="020B0604020202020204" pitchFamily="34" charset="0"/>
                <a:ea typeface="Times New Roman" charset="0"/>
                <a:cs typeface="Arial" panose="020B0604020202020204" pitchFamily="34" charset="0"/>
              </a:rPr>
              <a:t>Ressources matérielles. </a:t>
            </a:r>
            <a:r>
              <a:rPr lang="fr-FR" sz="1800" dirty="0">
                <a:latin typeface="Arial" panose="020B0604020202020204" pitchFamily="34" charset="0"/>
                <a:ea typeface="Times New Roman" charset="0"/>
                <a:cs typeface="Arial" panose="020B0604020202020204" pitchFamily="34" charset="0"/>
              </a:rPr>
              <a:t>Saines et sûres. Privilégiez les ressources locales dans le cadre du processus de production et du fonctionnement de l’entreprise.</a:t>
            </a:r>
          </a:p>
          <a:p>
            <a:pPr marL="0" indent="0">
              <a:lnSpc>
                <a:spcPts val="3000"/>
              </a:lnSpc>
              <a:spcBef>
                <a:spcPts val="0"/>
              </a:spcBef>
              <a:buNone/>
            </a:pPr>
            <a:r>
              <a:rPr lang="fr-FR" sz="1800" b="1" dirty="0">
                <a:latin typeface="Arial" panose="020B0604020202020204" pitchFamily="34" charset="0"/>
                <a:ea typeface="Times New Roman" charset="0"/>
                <a:cs typeface="Arial" panose="020B0604020202020204" pitchFamily="34" charset="0"/>
              </a:rPr>
              <a:t>Structure. </a:t>
            </a:r>
            <a:r>
              <a:rPr lang="fr-FR" sz="1800" dirty="0">
                <a:latin typeface="Arial" panose="020B0604020202020204" pitchFamily="34" charset="0"/>
                <a:ea typeface="Times New Roman" charset="0"/>
                <a:cs typeface="Arial" panose="020B0604020202020204" pitchFamily="34" charset="0"/>
              </a:rPr>
              <a:t>Optez pour une forme juridique et une structure organisationnelle conformes à la nature et aux objectifs d’une entreprise durable, en renforçant la gouvernance et la propriété démocratiques et horizontales : coopérative, organisation à but non lucratif, entreprise sociale ou verte si le cadre réglementaire le permet.</a:t>
            </a:r>
          </a:p>
          <a:p>
            <a:endParaRPr lang="fr-FR" sz="1800" dirty="0"/>
          </a:p>
        </p:txBody>
      </p:sp>
    </p:spTree>
    <p:extLst>
      <p:ext uri="{BB962C8B-B14F-4D97-AF65-F5344CB8AC3E}">
        <p14:creationId xmlns:p14="http://schemas.microsoft.com/office/powerpoint/2010/main" val="1785267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313802" y="922519"/>
            <a:ext cx="11591215" cy="5055200"/>
          </a:xfrm>
          <a:prstGeom prst="rect">
            <a:avLst/>
          </a:prstGeom>
        </p:spPr>
      </p:pic>
    </p:spTree>
    <p:extLst>
      <p:ext uri="{BB962C8B-B14F-4D97-AF65-F5344CB8AC3E}">
        <p14:creationId xmlns:p14="http://schemas.microsoft.com/office/powerpoint/2010/main" val="52773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540944" cy="370760"/>
          </a:xfrm>
        </p:spPr>
        <p:txBody>
          <a:bodyPr/>
          <a:lstStyle/>
          <a:p>
            <a:r>
              <a:rPr lang="fr-FR" dirty="0"/>
              <a:t>Activités et ressources clés</a:t>
            </a:r>
          </a:p>
          <a:p>
            <a:endParaRPr lang="fr-FR" dirty="0"/>
          </a:p>
        </p:txBody>
      </p:sp>
      <p:sp>
        <p:nvSpPr>
          <p:cNvPr id="6" name="Marcador de texto 5"/>
          <p:cNvSpPr>
            <a:spLocks noGrp="1"/>
          </p:cNvSpPr>
          <p:nvPr>
            <p:ph type="body" sz="quarter" idx="15"/>
          </p:nvPr>
        </p:nvSpPr>
        <p:spPr>
          <a:xfrm>
            <a:off x="1705970" y="2511188"/>
            <a:ext cx="9021170" cy="2033516"/>
          </a:xfrm>
        </p:spPr>
        <p:txBody>
          <a:bodyPr/>
          <a:lstStyle/>
          <a:p>
            <a:pPr marL="0" indent="0">
              <a:lnSpc>
                <a:spcPts val="3000"/>
              </a:lnSpc>
              <a:buNone/>
            </a:pPr>
            <a:r>
              <a:rPr lang="fr-FR" sz="2400" dirty="0">
                <a:latin typeface="Arial" panose="020B0604020202020204" pitchFamily="34" charset="0"/>
                <a:ea typeface="Times New Roman" charset="0"/>
                <a:cs typeface="Arial" panose="020B0604020202020204" pitchFamily="34" charset="0"/>
              </a:rPr>
              <a:t>Le défi consiste à maximiser la valeur pour les clients, les parties prenantes et les écosystèmes naturels, tout en minimisant les coûts économiques, sociaux et environnementaux. </a:t>
            </a:r>
          </a:p>
          <a:p>
            <a:pPr algn="ctr">
              <a:lnSpc>
                <a:spcPts val="3000"/>
              </a:lnSpc>
            </a:pPr>
            <a:endParaRPr lang="fr-FR" sz="2400" dirty="0"/>
          </a:p>
        </p:txBody>
      </p:sp>
    </p:spTree>
    <p:extLst>
      <p:ext uri="{BB962C8B-B14F-4D97-AF65-F5344CB8AC3E}">
        <p14:creationId xmlns:p14="http://schemas.microsoft.com/office/powerpoint/2010/main" val="2408438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4051778" cy="796041"/>
          </a:xfrm>
        </p:spPr>
        <p:txBody>
          <a:bodyPr/>
          <a:lstStyle/>
          <a:p>
            <a:r>
              <a:rPr lang="fr-FR" dirty="0"/>
              <a:t>Programme de la formation</a:t>
            </a:r>
          </a:p>
        </p:txBody>
      </p:sp>
      <p:graphicFrame>
        <p:nvGraphicFramePr>
          <p:cNvPr id="6" name="Tabla 5"/>
          <p:cNvGraphicFramePr>
            <a:graphicFrameLocks noGrp="1"/>
          </p:cNvGraphicFramePr>
          <p:nvPr>
            <p:extLst>
              <p:ext uri="{D42A27DB-BD31-4B8C-83A1-F6EECF244321}">
                <p14:modId xmlns:p14="http://schemas.microsoft.com/office/powerpoint/2010/main" val="3286086473"/>
              </p:ext>
            </p:extLst>
          </p:nvPr>
        </p:nvGraphicFramePr>
        <p:xfrm>
          <a:off x="4374482" y="682907"/>
          <a:ext cx="7539705" cy="5161440"/>
        </p:xfrm>
        <a:graphic>
          <a:graphicData uri="http://schemas.openxmlformats.org/drawingml/2006/table">
            <a:tbl>
              <a:tblPr firstRow="1" bandRow="1">
                <a:effectLst/>
                <a:tableStyleId>{5C22544A-7EE6-4342-B048-85BDC9FD1C3A}</a:tableStyleId>
              </a:tblPr>
              <a:tblGrid>
                <a:gridCol w="1427228">
                  <a:extLst>
                    <a:ext uri="{9D8B030D-6E8A-4147-A177-3AD203B41FA5}">
                      <a16:colId xmlns:a16="http://schemas.microsoft.com/office/drawing/2014/main" val="749507805"/>
                    </a:ext>
                  </a:extLst>
                </a:gridCol>
                <a:gridCol w="1608083">
                  <a:extLst>
                    <a:ext uri="{9D8B030D-6E8A-4147-A177-3AD203B41FA5}">
                      <a16:colId xmlns:a16="http://schemas.microsoft.com/office/drawing/2014/main" val="3635459263"/>
                    </a:ext>
                  </a:extLst>
                </a:gridCol>
                <a:gridCol w="4504394">
                  <a:extLst>
                    <a:ext uri="{9D8B030D-6E8A-4147-A177-3AD203B41FA5}">
                      <a16:colId xmlns:a16="http://schemas.microsoft.com/office/drawing/2014/main" val="1881835133"/>
                    </a:ext>
                  </a:extLst>
                </a:gridCol>
              </a:tblGrid>
              <a:tr h="0">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Agenda</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Questions</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b="1" dirty="0">
                          <a:solidFill>
                            <a:schemeClr val="bg1"/>
                          </a:solidFill>
                          <a:latin typeface="Arial" panose="020B0604020202020204" pitchFamily="34" charset="0"/>
                          <a:cs typeface="Arial" panose="020B0604020202020204" pitchFamily="34" charset="0"/>
                        </a:rPr>
                        <a:t>Contenu</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872172597"/>
                  </a:ext>
                </a:extLst>
              </a:tr>
              <a:tr h="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 1</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Pourquoi?</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Introduction et concepts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Idée de projet / Problèmes et besoins / Comprendre le contexte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Objectifs / Mission et vision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553388268"/>
                  </a:ext>
                </a:extLst>
              </a:tr>
              <a:tr h="37084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a:t>
                      </a:r>
                      <a:r>
                        <a:rPr lang="fr-FR" sz="1600" b="0" baseline="0" dirty="0">
                          <a:solidFill>
                            <a:schemeClr val="bg1"/>
                          </a:solidFill>
                          <a:latin typeface="Arial" panose="020B0604020202020204" pitchFamily="34" charset="0"/>
                          <a:cs typeface="Arial" panose="020B0604020202020204" pitchFamily="34" charset="0"/>
                        </a:rPr>
                        <a:t> 2</a:t>
                      </a:r>
                      <a:endParaRPr lang="fr-FR" sz="1600" b="0" dirty="0">
                        <a:solidFill>
                          <a:schemeClr val="bg1"/>
                        </a:solidFill>
                        <a:latin typeface="Arial" panose="020B0604020202020204" pitchFamily="34"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Qui ?</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Quoi?</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Parties prenantes et segments de clientèle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Propositions de valeur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951947773"/>
                  </a:ext>
                </a:extLst>
              </a:tr>
              <a:tr h="37084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 3</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Relations clients et canaux </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Activités et ressources clés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Écoconception</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653237518"/>
                  </a:ext>
                </a:extLst>
              </a:tr>
              <a:tr h="370840">
                <a:tc>
                  <a:txBody>
                    <a:bodyPr/>
                    <a:lstStyle/>
                    <a:p>
                      <a:pPr>
                        <a:lnSpc>
                          <a:spcPct val="100000"/>
                        </a:lnSpc>
                        <a:spcBef>
                          <a:spcPts val="0"/>
                        </a:spcBef>
                        <a:spcAft>
                          <a:spcPts val="0"/>
                        </a:spcAft>
                      </a:pPr>
                      <a:r>
                        <a:rPr lang="fr-FR" sz="1600" b="0" dirty="0">
                          <a:solidFill>
                            <a:schemeClr val="bg1"/>
                          </a:solidFill>
                          <a:latin typeface="Arial" panose="020B0604020202020204" pitchFamily="34" charset="0"/>
                          <a:cs typeface="Arial" panose="020B0604020202020204" pitchFamily="34" charset="0"/>
                        </a:rPr>
                        <a:t>Jour 4</a:t>
                      </a: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algn="ctr">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Comment?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tc>
                  <a:txBody>
                    <a:bodyPr/>
                    <a:lstStyle/>
                    <a:p>
                      <a:pPr marL="342900" lvl="0" indent="-342900" algn="just" rtl="0">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Coûts et revenus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Test</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Mettre en œuvre et mesurer</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00000"/>
                        </a:lnSpc>
                        <a:spcBef>
                          <a:spcPts val="0"/>
                        </a:spcBef>
                        <a:spcAft>
                          <a:spcPts val="0"/>
                        </a:spcAft>
                        <a:buFont typeface="Wingdings" panose="05000000000000000000" pitchFamily="2" charset="2"/>
                        <a:buChar char="§"/>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Synthèse finale</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9DDB"/>
                    </a:solidFill>
                  </a:tcPr>
                </a:tc>
                <a:extLst>
                  <a:ext uri="{0D108BD9-81ED-4DB2-BD59-A6C34878D82A}">
                    <a16:rowId xmlns:a16="http://schemas.microsoft.com/office/drawing/2014/main" val="1192223399"/>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Questions &amp; réponses / Partage d'expériences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02260437"/>
                  </a:ext>
                </a:extLst>
              </a:tr>
              <a:tr h="370840">
                <a:tc gridSpan="3">
                  <a:txBody>
                    <a:bodyPr/>
                    <a:lstStyle/>
                    <a:p>
                      <a:pPr algn="l">
                        <a:lnSpc>
                          <a:spcPct val="100000"/>
                        </a:lnSpc>
                        <a:spcBef>
                          <a:spcPts val="0"/>
                        </a:spcBef>
                        <a:spcAft>
                          <a:spcPts val="0"/>
                        </a:spcAft>
                      </a:pP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Travail</a:t>
                      </a:r>
                      <a:r>
                        <a:rPr lang="fr-FR" sz="1600" baseline="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personnel </a:t>
                      </a:r>
                      <a:r>
                        <a:rPr lang="fr-FR" sz="16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(durée estimée : 5 à 10 heures)</a:t>
                      </a:r>
                      <a:endParaRPr lang="fr-FR" sz="16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T="90000" marB="90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l">
                        <a:spcBef>
                          <a:spcPts val="600"/>
                        </a:spcBef>
                        <a:spcAft>
                          <a:spcPts val="600"/>
                        </a:spcAft>
                      </a:pPr>
                      <a:endParaRPr lang="fr-FR" sz="1400" dirty="0">
                        <a:solidFill>
                          <a:srgbClr val="579DDB"/>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33328156"/>
                  </a:ext>
                </a:extLst>
              </a:tr>
            </a:tbl>
          </a:graphicData>
        </a:graphic>
      </p:graphicFrame>
      <p:pic>
        <p:nvPicPr>
          <p:cNvPr id="8" name="Imagen 7" descr="Imagen que contiene texto&#10;&#10;Descripción generada automáticamente"/>
          <p:cNvPicPr/>
          <p:nvPr/>
        </p:nvPicPr>
        <p:blipFill rotWithShape="1">
          <a:blip r:embed="rId2" cstate="print">
            <a:extLst>
              <a:ext uri="{28A0092B-C50C-407E-A947-70E740481C1C}">
                <a14:useLocalDpi xmlns:a14="http://schemas.microsoft.com/office/drawing/2010/main" val="0"/>
              </a:ext>
            </a:extLst>
          </a:blip>
          <a:srcRect t="41785" b="4082"/>
          <a:stretch/>
        </p:blipFill>
        <p:spPr bwMode="auto">
          <a:xfrm>
            <a:off x="248180" y="2207172"/>
            <a:ext cx="3154270" cy="2414752"/>
          </a:xfrm>
          <a:prstGeom prst="rect">
            <a:avLst/>
          </a:prstGeom>
          <a:ln>
            <a:noFill/>
          </a:ln>
          <a:extLst>
            <a:ext uri="{53640926-AAD7-44D8-BBD7-CCE9431645EC}">
              <a14:shadowObscured xmlns:a14="http://schemas.microsoft.com/office/drawing/2010/main"/>
            </a:ext>
          </a:extLst>
        </p:spPr>
      </p:pic>
      <p:sp>
        <p:nvSpPr>
          <p:cNvPr id="7" name="Triángulo isósceles 6"/>
          <p:cNvSpPr/>
          <p:nvPr/>
        </p:nvSpPr>
        <p:spPr>
          <a:xfrm rot="5400000">
            <a:off x="3846535" y="3166281"/>
            <a:ext cx="477672" cy="41178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1444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r>
              <a:rPr lang="fr-FR" dirty="0"/>
              <a:t>9. Écoconception</a:t>
            </a:r>
          </a:p>
        </p:txBody>
      </p:sp>
    </p:spTree>
    <p:extLst>
      <p:ext uri="{BB962C8B-B14F-4D97-AF65-F5344CB8AC3E}">
        <p14:creationId xmlns:p14="http://schemas.microsoft.com/office/powerpoint/2010/main" val="1034910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Écoconception</a:t>
            </a:r>
          </a:p>
        </p:txBody>
      </p:sp>
      <p:sp>
        <p:nvSpPr>
          <p:cNvPr id="6" name="Marcador de texto 5"/>
          <p:cNvSpPr>
            <a:spLocks noGrp="1"/>
          </p:cNvSpPr>
          <p:nvPr>
            <p:ph type="body" sz="quarter" idx="15"/>
          </p:nvPr>
        </p:nvSpPr>
        <p:spPr>
          <a:xfrm>
            <a:off x="239486" y="1444929"/>
            <a:ext cx="5096789" cy="4488586"/>
          </a:xfrm>
        </p:spPr>
        <p:txBody>
          <a:bodyPr lIns="91440" tIns="45720" rIns="91440" bIns="45720" anchor="t"/>
          <a:lstStyle/>
          <a:p>
            <a:pPr marL="0" indent="0" algn="just">
              <a:lnSpc>
                <a:spcPts val="2500"/>
              </a:lnSpc>
              <a:spcBef>
                <a:spcPts val="600"/>
              </a:spcBef>
              <a:spcAft>
                <a:spcPts val="600"/>
              </a:spcAft>
              <a:buNone/>
            </a:pPr>
            <a:r>
              <a:rPr lang="fr-FR" sz="1800" dirty="0">
                <a:solidFill>
                  <a:srgbClr val="579DDB"/>
                </a:solidFill>
                <a:latin typeface="Arial" panose="020B0604020202020204" pitchFamily="34" charset="0"/>
                <a:ea typeface="Times New Roman" charset="0"/>
                <a:cs typeface="Arial" panose="020B0604020202020204" pitchFamily="34" charset="0"/>
              </a:rPr>
              <a:t>L’écoconception nous aide à intégrer efficacement des critères environnementaux dans la phase de conception de nos produits, services et modèles d’entreprise.</a:t>
            </a:r>
            <a:endParaRPr lang="en-US"/>
          </a:p>
          <a:p>
            <a:pPr marL="0" indent="0" algn="just">
              <a:lnSpc>
                <a:spcPts val="2500"/>
              </a:lnSpc>
              <a:spcBef>
                <a:spcPts val="600"/>
              </a:spcBef>
              <a:spcAft>
                <a:spcPts val="600"/>
              </a:spcAft>
              <a:buNone/>
            </a:pPr>
            <a:r>
              <a:rPr lang="fr-FR" sz="1800" dirty="0">
                <a:solidFill>
                  <a:srgbClr val="579DDB"/>
                </a:solidFill>
                <a:latin typeface="Arial" panose="020B0604020202020204" pitchFamily="34" charset="0"/>
                <a:ea typeface="Times New Roman" charset="0"/>
                <a:cs typeface="Arial" panose="020B0604020202020204" pitchFamily="34" charset="0"/>
              </a:rPr>
              <a:t>Elle nous permet de minimiser l’impact environnemental négatif de nos produits et services, qui sont liés aux activités et aux ressources nécessaires, tout en générant plus de valeur pour les clients et les parties prenantes.</a:t>
            </a:r>
          </a:p>
          <a:p>
            <a:pPr marL="0" indent="0" algn="just">
              <a:lnSpc>
                <a:spcPts val="2500"/>
              </a:lnSpc>
              <a:spcBef>
                <a:spcPts val="600"/>
              </a:spcBef>
              <a:spcAft>
                <a:spcPts val="600"/>
              </a:spcAft>
              <a:buNone/>
            </a:pPr>
            <a:r>
              <a:rPr lang="fr-FR" sz="1800" dirty="0">
                <a:solidFill>
                  <a:srgbClr val="579DDB"/>
                </a:solidFill>
                <a:latin typeface="Arial" panose="020B0604020202020204" pitchFamily="34" charset="0"/>
                <a:ea typeface="Times New Roman" charset="0"/>
                <a:cs typeface="Arial" panose="020B0604020202020204" pitchFamily="34" charset="0"/>
              </a:rPr>
              <a:t>Vous devrez systématiquement évaluer les impacts environnementaux à tous les stades du cycle de vie du produit ou du service.</a:t>
            </a:r>
            <a:endParaRPr lang="fr-FR" sz="1800" dirty="0"/>
          </a:p>
          <a:p>
            <a:pPr algn="just">
              <a:lnSpc>
                <a:spcPts val="2500"/>
              </a:lnSpc>
              <a:spcBef>
                <a:spcPts val="600"/>
              </a:spcBef>
              <a:spcAft>
                <a:spcPts val="600"/>
              </a:spcAft>
            </a:pPr>
            <a:endParaRPr lang="fr-FR" sz="1800" dirty="0"/>
          </a:p>
        </p:txBody>
      </p:sp>
      <p:pic>
        <p:nvPicPr>
          <p:cNvPr id="7" name="Imagen 6"/>
          <p:cNvPicPr>
            <a:picLocks noChangeAspect="1"/>
          </p:cNvPicPr>
          <p:nvPr/>
        </p:nvPicPr>
        <p:blipFill>
          <a:blip r:embed="rId3"/>
          <a:stretch>
            <a:fillRect/>
          </a:stretch>
        </p:blipFill>
        <p:spPr>
          <a:xfrm>
            <a:off x="6538723" y="1665027"/>
            <a:ext cx="4890941" cy="4268488"/>
          </a:xfrm>
          <a:prstGeom prst="rect">
            <a:avLst/>
          </a:prstGeom>
        </p:spPr>
      </p:pic>
      <p:sp>
        <p:nvSpPr>
          <p:cNvPr id="8" name="Rectángulo 7"/>
          <p:cNvSpPr/>
          <p:nvPr/>
        </p:nvSpPr>
        <p:spPr>
          <a:xfrm>
            <a:off x="7603045" y="1087867"/>
            <a:ext cx="2762295" cy="369332"/>
          </a:xfrm>
          <a:prstGeom prst="rect">
            <a:avLst/>
          </a:prstGeom>
        </p:spPr>
        <p:txBody>
          <a:bodyPr wrap="none">
            <a:spAutoFit/>
          </a:bodyPr>
          <a:lstStyle/>
          <a:p>
            <a:r>
              <a:rPr lang="fr-FR" b="1" dirty="0">
                <a:solidFill>
                  <a:srgbClr val="72AE22"/>
                </a:solidFill>
                <a:latin typeface="MercuryTextG1-Bold"/>
              </a:rPr>
              <a:t>Schéma de cycle de vie</a:t>
            </a:r>
            <a:endParaRPr lang="fr-FR" dirty="0"/>
          </a:p>
        </p:txBody>
      </p:sp>
    </p:spTree>
    <p:extLst>
      <p:ext uri="{BB962C8B-B14F-4D97-AF65-F5344CB8AC3E}">
        <p14:creationId xmlns:p14="http://schemas.microsoft.com/office/powerpoint/2010/main" val="379734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4"/>
          </p:nvPr>
        </p:nvSpPr>
        <p:spPr>
          <a:xfrm>
            <a:off x="2601475" y="2700408"/>
            <a:ext cx="7183970" cy="370759"/>
          </a:xfrm>
        </p:spPr>
        <p:txBody>
          <a:bodyPr/>
          <a:lstStyle/>
          <a:p>
            <a:pPr algn="l">
              <a:lnSpc>
                <a:spcPts val="3500"/>
              </a:lnSpc>
            </a:pPr>
            <a:r>
              <a:rPr lang="fr-FR" dirty="0">
                <a:latin typeface="Arial" panose="020B0604020202020204" pitchFamily="34" charset="0"/>
                <a:cs typeface="Arial" panose="020B0604020202020204" pitchFamily="34" charset="0"/>
              </a:rPr>
              <a:t>Plus de 80 % des impacts environnementaux ainsi que des coûts des produits et services sont déterminés au stade de la conception. </a:t>
            </a:r>
          </a:p>
        </p:txBody>
      </p:sp>
    </p:spTree>
    <p:extLst>
      <p:ext uri="{BB962C8B-B14F-4D97-AF65-F5344CB8AC3E}">
        <p14:creationId xmlns:p14="http://schemas.microsoft.com/office/powerpoint/2010/main" val="452734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L’écoconception, oui, </a:t>
            </a:r>
          </a:p>
          <a:p>
            <a:r>
              <a:rPr lang="fr-FR" dirty="0"/>
              <a:t>mais pourquoi ?</a:t>
            </a:r>
          </a:p>
        </p:txBody>
      </p:sp>
      <p:sp>
        <p:nvSpPr>
          <p:cNvPr id="6" name="Marcador de texto 5"/>
          <p:cNvSpPr>
            <a:spLocks noGrp="1"/>
          </p:cNvSpPr>
          <p:nvPr>
            <p:ph type="body" sz="quarter" idx="15"/>
          </p:nvPr>
        </p:nvSpPr>
        <p:spPr/>
        <p:txBody>
          <a:bodyPr/>
          <a:lstStyle/>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contribue aux objectifs environnementaux de votre projet.</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accroît la résilience des entreprises, par exemple en atténuant les risques liés à la pénurie de ressources et d’énergie.</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améliore </a:t>
            </a:r>
            <a:r>
              <a:rPr lang="fr-FR" sz="1800" dirty="0" smtClean="0">
                <a:latin typeface="Arial" panose="020B0604020202020204" pitchFamily="34" charset="0"/>
                <a:ea typeface="Times New Roman" charset="0"/>
                <a:cs typeface="Arial" panose="020B0604020202020204" pitchFamily="34" charset="0"/>
              </a:rPr>
              <a:t>l’efficience </a:t>
            </a:r>
            <a:r>
              <a:rPr lang="fr-FR" sz="1800" dirty="0">
                <a:latin typeface="Arial" panose="020B0604020202020204" pitchFamily="34" charset="0"/>
                <a:ea typeface="Times New Roman" charset="0"/>
                <a:cs typeface="Arial" panose="020B0604020202020204" pitchFamily="34" charset="0"/>
              </a:rPr>
              <a:t>et la productivité des ressources et de l’énergie.</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réduit les coûts et augmente la rentabilité et la compétitivité.</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respecte la réglementation environnementale.</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offre une ouverture sur les marchés en expansion pour les produits et services durables. Elle véhicule une image positive, une valeur éthique.</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permet d’accéder aux investissements et aux subventions publiques.</a:t>
            </a:r>
          </a:p>
          <a:p>
            <a:pPr marL="177800" indent="-177800">
              <a:lnSpc>
                <a:spcPts val="2500"/>
              </a:lnSpc>
              <a:spcBef>
                <a:spcPts val="0"/>
              </a:spcBef>
              <a:spcAft>
                <a:spcPts val="600"/>
              </a:spcAft>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Elle représente l’éco-innovation et permet la différenciation. Elle augmente les capacités internes d’innovation.</a:t>
            </a:r>
            <a:endParaRPr lang="fr-FR" sz="1800" dirty="0"/>
          </a:p>
        </p:txBody>
      </p:sp>
    </p:spTree>
    <p:extLst>
      <p:ext uri="{BB962C8B-B14F-4D97-AF65-F5344CB8AC3E}">
        <p14:creationId xmlns:p14="http://schemas.microsoft.com/office/powerpoint/2010/main" val="2411146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5"/>
          </p:nvPr>
        </p:nvSpPr>
        <p:spPr>
          <a:xfrm>
            <a:off x="247649" y="1969032"/>
            <a:ext cx="3519133" cy="4072995"/>
          </a:xfrm>
        </p:spPr>
        <p:txBody>
          <a:bodyPr lIns="0" tIns="0" rIns="0" bIns="0" anchor="t"/>
          <a:lstStyle/>
          <a:p>
            <a:pPr>
              <a:lnSpc>
                <a:spcPts val="3500"/>
              </a:lnSpc>
            </a:pPr>
            <a:r>
              <a:rPr lang="fr-FR" sz="2400" dirty="0">
                <a:solidFill>
                  <a:srgbClr val="579DDB"/>
                </a:solidFill>
                <a:latin typeface="Arial" panose="020B0604020202020204" pitchFamily="34" charset="0"/>
                <a:ea typeface="Times New Roman" charset="0"/>
                <a:cs typeface="Arial" panose="020B0604020202020204" pitchFamily="34" charset="0"/>
              </a:rPr>
              <a:t>La mise en place de stratégies d’économie circulaire peut contribuer à réduire l’impact d’un produit ou d’un service.</a:t>
            </a:r>
            <a:endParaRPr lang="fr-FR" sz="2400" dirty="0"/>
          </a:p>
          <a:p>
            <a:pPr>
              <a:lnSpc>
                <a:spcPts val="3500"/>
              </a:lnSpc>
            </a:pPr>
            <a:endParaRPr lang="fr-FR" sz="2400" dirty="0"/>
          </a:p>
        </p:txBody>
      </p:sp>
      <p:sp>
        <p:nvSpPr>
          <p:cNvPr id="7" name="Marcador de texto 6"/>
          <p:cNvSpPr>
            <a:spLocks noGrp="1"/>
          </p:cNvSpPr>
          <p:nvPr>
            <p:ph type="body" sz="quarter" idx="14"/>
          </p:nvPr>
        </p:nvSpPr>
        <p:spPr/>
        <p:txBody>
          <a:bodyPr/>
          <a:lstStyle/>
          <a:p>
            <a:r>
              <a:rPr lang="fr-FR" dirty="0"/>
              <a:t>Écoconception</a:t>
            </a:r>
          </a:p>
        </p:txBody>
      </p:sp>
      <p:pic>
        <p:nvPicPr>
          <p:cNvPr id="8" name="Marcador de posición de imagen 7"/>
          <p:cNvPicPr>
            <a:picLocks noGrp="1"/>
          </p:cNvPicPr>
          <p:nvPr>
            <p:ph type="pic" sz="quarter" idx="16"/>
          </p:nvPr>
        </p:nvPicPr>
        <p:blipFill rotWithShape="1">
          <a:blip r:embed="rId3" cstate="print">
            <a:extLst>
              <a:ext uri="{28A0092B-C50C-407E-A947-70E740481C1C}">
                <a14:useLocalDpi xmlns:a14="http://schemas.microsoft.com/office/drawing/2010/main" val="0"/>
              </a:ext>
            </a:extLst>
          </a:blip>
          <a:srcRect l="199" t="12744" r="-199" b="25585"/>
          <a:stretch/>
        </p:blipFill>
        <p:spPr bwMode="auto">
          <a:xfrm>
            <a:off x="6344120" y="985508"/>
            <a:ext cx="5551018" cy="4841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663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Un produit, un service ou les deux ?</a:t>
            </a:r>
          </a:p>
        </p:txBody>
      </p:sp>
      <p:sp>
        <p:nvSpPr>
          <p:cNvPr id="6" name="Marcador de texto 5"/>
          <p:cNvSpPr>
            <a:spLocks noGrp="1"/>
          </p:cNvSpPr>
          <p:nvPr>
            <p:ph type="body" sz="quarter" idx="15"/>
          </p:nvPr>
        </p:nvSpPr>
        <p:spPr/>
        <p:txBody>
          <a:bodyPr lIns="91440" tIns="45720" rIns="91440" bIns="45720" anchor="t"/>
          <a:lstStyle/>
          <a:p>
            <a:pPr marL="0" indent="0">
              <a:lnSpc>
                <a:spcPts val="3500"/>
              </a:lnSpc>
              <a:buNone/>
            </a:pPr>
            <a:r>
              <a:rPr lang="fr-FR" dirty="0">
                <a:latin typeface="Arial"/>
                <a:cs typeface="Arial"/>
              </a:rPr>
              <a:t>Pour mettre en place l’écoconception dans l’outil en ligne, la première question qui vous sera posée sera de savoir si votre proposition de valeur sera fondée sur un produit ou un service. Cependant, souvent, un produit est lié à son propre service et inversement. Il existe une relation étroite entre les produits qui ont besoin de services pour être vendus et utilisés, et les services qui ont besoin d’une infrastructure physique et de produits pour être livrés et utilisés correctement.</a:t>
            </a:r>
            <a:endParaRPr lang="en-US" dirty="0">
              <a:latin typeface="Arial"/>
              <a:cs typeface="Arial"/>
            </a:endParaRPr>
          </a:p>
          <a:p>
            <a:pPr marL="0" indent="0">
              <a:lnSpc>
                <a:spcPts val="3500"/>
              </a:lnSpc>
              <a:buNone/>
            </a:pPr>
            <a:endParaRPr lang="fr-FR" dirty="0"/>
          </a:p>
        </p:txBody>
      </p:sp>
    </p:spTree>
    <p:extLst>
      <p:ext uri="{BB962C8B-B14F-4D97-AF65-F5344CB8AC3E}">
        <p14:creationId xmlns:p14="http://schemas.microsoft.com/office/powerpoint/2010/main" val="476554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Trois étapes pour l’écoconception de chaque phase du cycle de vie</a:t>
            </a:r>
          </a:p>
        </p:txBody>
      </p:sp>
      <p:sp>
        <p:nvSpPr>
          <p:cNvPr id="6" name="Marcador de texto 5"/>
          <p:cNvSpPr>
            <a:spLocks noGrp="1"/>
          </p:cNvSpPr>
          <p:nvPr>
            <p:ph type="body" sz="quarter" idx="15"/>
          </p:nvPr>
        </p:nvSpPr>
        <p:spPr/>
        <p:txBody>
          <a:bodyPr/>
          <a:lstStyle/>
          <a:p>
            <a:pPr marL="0" indent="0">
              <a:lnSpc>
                <a:spcPts val="3000"/>
              </a:lnSpc>
              <a:spcBef>
                <a:spcPts val="0"/>
              </a:spcBef>
              <a:spcAft>
                <a:spcPts val="600"/>
              </a:spcAft>
              <a:buNone/>
            </a:pPr>
            <a:r>
              <a:rPr lang="fr-FR" sz="1800" b="1" dirty="0">
                <a:latin typeface="Arial" panose="020B0604020202020204" pitchFamily="34" charset="0"/>
                <a:ea typeface="Times New Roman" charset="0"/>
                <a:cs typeface="Arial" panose="020B0604020202020204" pitchFamily="34" charset="0"/>
              </a:rPr>
              <a:t>Noter : </a:t>
            </a:r>
            <a:r>
              <a:rPr lang="fr-FR" sz="1800" dirty="0">
                <a:latin typeface="Arial" panose="020B0604020202020204" pitchFamily="34" charset="0"/>
                <a:ea typeface="Times New Roman" charset="0"/>
                <a:cs typeface="Arial" panose="020B0604020202020204" pitchFamily="34" charset="0"/>
              </a:rPr>
              <a:t>Approfondissez chacun de ces 5 aspects principaux en répondant par oui ou par non à une série de questions. Le système de notation par code couleur donne des indications sur les mesures environnementales que vous pouvez utiliser pour évaluer vos performances environnementales, communiquer et comparer les résultats. </a:t>
            </a:r>
          </a:p>
          <a:p>
            <a:pPr marL="0" indent="0">
              <a:lnSpc>
                <a:spcPts val="3000"/>
              </a:lnSpc>
              <a:spcBef>
                <a:spcPts val="0"/>
              </a:spcBef>
              <a:spcAft>
                <a:spcPts val="600"/>
              </a:spcAft>
              <a:buNone/>
            </a:pPr>
            <a:r>
              <a:rPr lang="fr-FR" sz="1800" b="1" dirty="0">
                <a:latin typeface="Arial" panose="020B0604020202020204" pitchFamily="34" charset="0"/>
                <a:ea typeface="Times New Roman" charset="0"/>
                <a:cs typeface="Arial" panose="020B0604020202020204" pitchFamily="34" charset="0"/>
              </a:rPr>
              <a:t>Améliorer :</a:t>
            </a:r>
            <a:r>
              <a:rPr lang="fr-FR" sz="1800" dirty="0">
                <a:latin typeface="Arial" panose="020B0604020202020204" pitchFamily="34" charset="0"/>
                <a:ea typeface="Times New Roman" charset="0"/>
                <a:cs typeface="Arial" panose="020B0604020202020204" pitchFamily="34" charset="0"/>
              </a:rPr>
              <a:t> Cet espace libre permet de développer des idées qui pourraient être appliquées à votre produit ou service afin d’en améliorer la note. </a:t>
            </a:r>
          </a:p>
          <a:p>
            <a:pPr>
              <a:lnSpc>
                <a:spcPts val="3000"/>
              </a:lnSpc>
            </a:pPr>
            <a:endParaRPr lang="fr-FR" sz="1800" dirty="0"/>
          </a:p>
        </p:txBody>
      </p:sp>
      <p:sp>
        <p:nvSpPr>
          <p:cNvPr id="7" name="Marcador de texto 5"/>
          <p:cNvSpPr>
            <a:spLocks noGrp="1"/>
          </p:cNvSpPr>
          <p:nvPr>
            <p:ph type="body" sz="quarter" idx="15"/>
          </p:nvPr>
        </p:nvSpPr>
        <p:spPr>
          <a:xfrm>
            <a:off x="239486" y="3813742"/>
            <a:ext cx="3349875" cy="2113816"/>
          </a:xfrm>
        </p:spPr>
        <p:txBody>
          <a:bodyPr/>
          <a:lstStyle/>
          <a:p>
            <a:pPr marL="0" indent="0">
              <a:lnSpc>
                <a:spcPts val="3000"/>
              </a:lnSpc>
              <a:spcBef>
                <a:spcPts val="0"/>
              </a:spcBef>
              <a:spcAft>
                <a:spcPts val="600"/>
              </a:spcAft>
              <a:buNone/>
            </a:pPr>
            <a:r>
              <a:rPr lang="fr-FR" sz="1800" b="1" dirty="0">
                <a:latin typeface="Arial" panose="020B0604020202020204" pitchFamily="34" charset="0"/>
                <a:ea typeface="Times New Roman" charset="0"/>
                <a:cs typeface="Arial" panose="020B0604020202020204" pitchFamily="34" charset="0"/>
              </a:rPr>
              <a:t>Collecter des informations et évaluer :</a:t>
            </a:r>
            <a:r>
              <a:rPr lang="fr-FR" sz="1800" dirty="0">
                <a:latin typeface="Arial" panose="020B0604020202020204" pitchFamily="34" charset="0"/>
                <a:ea typeface="Times New Roman" charset="0"/>
                <a:cs typeface="Arial" panose="020B0604020202020204" pitchFamily="34" charset="0"/>
              </a:rPr>
              <a:t> Répondez aux 5 principales questions sur différents aspects du cycle de vie des produits et services. </a:t>
            </a:r>
          </a:p>
        </p:txBody>
      </p:sp>
      <p:pic>
        <p:nvPicPr>
          <p:cNvPr id="8" name="Imagen 7"/>
          <p:cNvPicPr>
            <a:picLocks noChangeAspect="1"/>
          </p:cNvPicPr>
          <p:nvPr/>
        </p:nvPicPr>
        <p:blipFill>
          <a:blip r:embed="rId3"/>
          <a:stretch>
            <a:fillRect/>
          </a:stretch>
        </p:blipFill>
        <p:spPr>
          <a:xfrm>
            <a:off x="4835554" y="4237032"/>
            <a:ext cx="6123902" cy="1743516"/>
          </a:xfrm>
          <a:prstGeom prst="rect">
            <a:avLst/>
          </a:prstGeom>
        </p:spPr>
      </p:pic>
    </p:spTree>
    <p:extLst>
      <p:ext uri="{BB962C8B-B14F-4D97-AF65-F5344CB8AC3E}">
        <p14:creationId xmlns:p14="http://schemas.microsoft.com/office/powerpoint/2010/main" val="1587426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4441696" cy="370760"/>
          </a:xfrm>
        </p:spPr>
        <p:txBody>
          <a:bodyPr/>
          <a:lstStyle/>
          <a:p>
            <a:r>
              <a:rPr lang="fr-FR" dirty="0"/>
              <a:t>Trois étapes pour l’écoconception de chaque phase du cycle de vie</a:t>
            </a:r>
          </a:p>
        </p:txBody>
      </p:sp>
      <p:pic>
        <p:nvPicPr>
          <p:cNvPr id="7" name="Imagen 6"/>
          <p:cNvPicPr>
            <a:picLocks noChangeAspect="1"/>
          </p:cNvPicPr>
          <p:nvPr/>
        </p:nvPicPr>
        <p:blipFill>
          <a:blip r:embed="rId3"/>
          <a:stretch>
            <a:fillRect/>
          </a:stretch>
        </p:blipFill>
        <p:spPr>
          <a:xfrm>
            <a:off x="1423335" y="2180110"/>
            <a:ext cx="9345329" cy="3753374"/>
          </a:xfrm>
          <a:prstGeom prst="rect">
            <a:avLst/>
          </a:prstGeom>
        </p:spPr>
      </p:pic>
    </p:spTree>
    <p:extLst>
      <p:ext uri="{BB962C8B-B14F-4D97-AF65-F5344CB8AC3E}">
        <p14:creationId xmlns:p14="http://schemas.microsoft.com/office/powerpoint/2010/main" val="2415575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imagen 7"/>
          <p:cNvPicPr>
            <a:picLocks noGrp="1" noChangeAspect="1"/>
          </p:cNvPicPr>
          <p:nvPr>
            <p:ph type="pic" sz="quarter" idx="16"/>
          </p:nvPr>
        </p:nvPicPr>
        <p:blipFill rotWithShape="1">
          <a:blip r:embed="rId3"/>
          <a:srcRect l="247" r="-201"/>
          <a:stretch/>
        </p:blipFill>
        <p:spPr>
          <a:xfrm>
            <a:off x="1624084" y="1351128"/>
            <a:ext cx="8816898" cy="4602684"/>
          </a:xfrm>
          <a:prstGeom prst="rect">
            <a:avLst/>
          </a:prstGeom>
        </p:spPr>
      </p:pic>
      <p:sp>
        <p:nvSpPr>
          <p:cNvPr id="7" name="Marcador de texto 6"/>
          <p:cNvSpPr>
            <a:spLocks noGrp="1"/>
          </p:cNvSpPr>
          <p:nvPr>
            <p:ph type="body" sz="quarter" idx="14"/>
          </p:nvPr>
        </p:nvSpPr>
        <p:spPr/>
        <p:txBody>
          <a:bodyPr/>
          <a:lstStyle/>
          <a:p>
            <a:r>
              <a:rPr lang="fr-FR" dirty="0"/>
              <a:t>Un outil d’évaluation...</a:t>
            </a:r>
          </a:p>
        </p:txBody>
      </p:sp>
    </p:spTree>
    <p:extLst>
      <p:ext uri="{BB962C8B-B14F-4D97-AF65-F5344CB8AC3E}">
        <p14:creationId xmlns:p14="http://schemas.microsoft.com/office/powerpoint/2010/main" val="576784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 et d’amélioration</a:t>
            </a:r>
          </a:p>
        </p:txBody>
      </p:sp>
      <p:sp>
        <p:nvSpPr>
          <p:cNvPr id="6" name="Marcador de texto 5"/>
          <p:cNvSpPr>
            <a:spLocks noGrp="1"/>
          </p:cNvSpPr>
          <p:nvPr>
            <p:ph type="body" sz="quarter" idx="15"/>
          </p:nvPr>
        </p:nvSpPr>
        <p:spPr>
          <a:xfrm>
            <a:off x="8781901" y="2146201"/>
            <a:ext cx="2981741" cy="2262026"/>
          </a:xfrm>
        </p:spPr>
        <p:txBody>
          <a:bodyPr/>
          <a:lstStyle/>
          <a:p>
            <a:pPr marL="0" indent="0">
              <a:lnSpc>
                <a:spcPts val="3000"/>
              </a:lnSpc>
              <a:buNone/>
            </a:pPr>
            <a:r>
              <a:rPr lang="fr-FR" dirty="0"/>
              <a:t>L’écoconception est infinie. Vous pourrez toujours faire mieux et repousser les limites de l’éco-innovation !</a:t>
            </a:r>
          </a:p>
          <a:p>
            <a:pPr>
              <a:lnSpc>
                <a:spcPts val="3000"/>
              </a:lnSpc>
            </a:pPr>
            <a:endParaRPr lang="fr-FR" dirty="0"/>
          </a:p>
        </p:txBody>
      </p:sp>
      <p:pic>
        <p:nvPicPr>
          <p:cNvPr id="10" name="Imagen 9"/>
          <p:cNvPicPr>
            <a:picLocks noChangeAspect="1"/>
          </p:cNvPicPr>
          <p:nvPr/>
        </p:nvPicPr>
        <p:blipFill>
          <a:blip r:embed="rId3"/>
          <a:stretch>
            <a:fillRect/>
          </a:stretch>
        </p:blipFill>
        <p:spPr>
          <a:xfrm>
            <a:off x="8781901" y="4537417"/>
            <a:ext cx="2981741" cy="1276528"/>
          </a:xfrm>
          <a:prstGeom prst="rect">
            <a:avLst/>
          </a:prstGeom>
        </p:spPr>
      </p:pic>
      <p:pic>
        <p:nvPicPr>
          <p:cNvPr id="11" name="Marcador de posición de imagen 7"/>
          <p:cNvPicPr>
            <a:picLocks noChangeAspect="1"/>
          </p:cNvPicPr>
          <p:nvPr/>
        </p:nvPicPr>
        <p:blipFill rotWithShape="1">
          <a:blip r:embed="rId4"/>
          <a:srcRect l="247" r="-201"/>
          <a:stretch/>
        </p:blipFill>
        <p:spPr>
          <a:xfrm>
            <a:off x="471497" y="1530300"/>
            <a:ext cx="8205747" cy="4283645"/>
          </a:xfrm>
          <a:prstGeom prst="rect">
            <a:avLst/>
          </a:prstGeom>
        </p:spPr>
      </p:pic>
    </p:spTree>
    <p:extLst>
      <p:ext uri="{BB962C8B-B14F-4D97-AF65-F5344CB8AC3E}">
        <p14:creationId xmlns:p14="http://schemas.microsoft.com/office/powerpoint/2010/main" val="181981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6" y="614747"/>
            <a:ext cx="3124200" cy="796041"/>
          </a:xfrm>
        </p:spPr>
        <p:txBody>
          <a:bodyPr/>
          <a:lstStyle/>
          <a:p>
            <a:r>
              <a:rPr lang="fr-FR" sz="3800" dirty="0"/>
              <a:t>Programme : jour 3</a:t>
            </a:r>
          </a:p>
        </p:txBody>
      </p:sp>
      <p:graphicFrame>
        <p:nvGraphicFramePr>
          <p:cNvPr id="6" name="Tabla 5"/>
          <p:cNvGraphicFramePr>
            <a:graphicFrameLocks noGrp="1"/>
          </p:cNvGraphicFramePr>
          <p:nvPr>
            <p:extLst>
              <p:ext uri="{D42A27DB-BD31-4B8C-83A1-F6EECF244321}">
                <p14:modId xmlns:p14="http://schemas.microsoft.com/office/powerpoint/2010/main" val="3200608805"/>
              </p:ext>
            </p:extLst>
          </p:nvPr>
        </p:nvGraphicFramePr>
        <p:xfrm>
          <a:off x="3807725" y="779655"/>
          <a:ext cx="8090994" cy="4875623"/>
        </p:xfrm>
        <a:graphic>
          <a:graphicData uri="http://schemas.openxmlformats.org/drawingml/2006/table">
            <a:tbl>
              <a:tblPr firstRow="1" firstCol="1" bandRow="1"/>
              <a:tblGrid>
                <a:gridCol w="1677134">
                  <a:extLst>
                    <a:ext uri="{9D8B030D-6E8A-4147-A177-3AD203B41FA5}">
                      <a16:colId xmlns:a16="http://schemas.microsoft.com/office/drawing/2014/main" val="787867987"/>
                    </a:ext>
                  </a:extLst>
                </a:gridCol>
                <a:gridCol w="1078528">
                  <a:extLst>
                    <a:ext uri="{9D8B030D-6E8A-4147-A177-3AD203B41FA5}">
                      <a16:colId xmlns:a16="http://schemas.microsoft.com/office/drawing/2014/main" val="1168387481"/>
                    </a:ext>
                  </a:extLst>
                </a:gridCol>
                <a:gridCol w="5335332">
                  <a:extLst>
                    <a:ext uri="{9D8B030D-6E8A-4147-A177-3AD203B41FA5}">
                      <a16:colId xmlns:a16="http://schemas.microsoft.com/office/drawing/2014/main" val="1544829608"/>
                    </a:ext>
                  </a:extLst>
                </a:gridCol>
              </a:tblGrid>
              <a:tr h="0">
                <a:tc>
                  <a:txBody>
                    <a:bodyPr/>
                    <a:lstStyle/>
                    <a:p>
                      <a:pPr algn="ctr">
                        <a:spcBef>
                          <a:spcPts val="600"/>
                        </a:spcBef>
                        <a:spcAft>
                          <a:spcPts val="600"/>
                        </a:spcAft>
                      </a:pP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Heure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Durée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Thème</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nchor="ctr">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322371913"/>
                  </a:ext>
                </a:extLst>
              </a:tr>
              <a:tr h="0">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9:00-9:45</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a:spcBef>
                          <a:spcPts val="600"/>
                        </a:spcBef>
                        <a:spcAft>
                          <a:spcPts val="600"/>
                        </a:spcAft>
                      </a:pPr>
                      <a:r>
                        <a:rPr lang="fr-FR" sz="1800">
                          <a:solidFill>
                            <a:schemeClr val="bg1"/>
                          </a:solidFill>
                          <a:effectLst/>
                          <a:latin typeface="Arial" panose="020B0604020202020204" pitchFamily="34" charset="0"/>
                          <a:ea typeface="Times New Roman" panose="02020603050405020304" pitchFamily="18" charset="0"/>
                          <a:cs typeface="Arial" panose="020B0604020202020204" pitchFamily="34" charset="0"/>
                        </a:rPr>
                        <a:t>45’</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just">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Questions &amp; réponses / Partage d'expériences</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1703901816"/>
                  </a:ext>
                </a:extLst>
              </a:tr>
              <a:tr h="0">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9:45-10:15</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just">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a:t>
                      </a:r>
                      <a:r>
                        <a:rPr lang="fr-FR" sz="1800"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Relations clients et canaux</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424606732"/>
                  </a:ext>
                </a:extLst>
              </a:tr>
              <a:tr h="0">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10:15-10:45</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30’</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8. Activités et ressources clés</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2424682571"/>
                  </a:ext>
                </a:extLst>
              </a:tr>
              <a:tr h="438754">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10:45-11:00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15’</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rtl="0">
                        <a:spcBef>
                          <a:spcPts val="600"/>
                        </a:spcBef>
                        <a:spcAft>
                          <a:spcPts val="600"/>
                        </a:spcAft>
                        <a:buFont typeface="+mj-lt"/>
                        <a:buNone/>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Pause</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604410025"/>
                  </a:ext>
                </a:extLst>
              </a:tr>
              <a:tr h="438754">
                <a:tc>
                  <a:txBody>
                    <a:bodyPr/>
                    <a:lstStyle/>
                    <a:p>
                      <a:pPr algn="ctr">
                        <a:spcBef>
                          <a:spcPts val="600"/>
                        </a:spcBef>
                        <a:spcAft>
                          <a:spcPts val="600"/>
                        </a:spcAft>
                      </a:pPr>
                      <a:r>
                        <a:rPr lang="fr-FR" sz="1800" dirty="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11:00-12:00</a:t>
                      </a:r>
                      <a:endPar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118797" marR="118797" marT="118797" marB="118797">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60’</a:t>
                      </a:r>
                    </a:p>
                  </a:txBody>
                  <a:tcPr marL="118797" marR="118797" marT="118797" marB="118797">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marL="0" lvl="0" indent="0" algn="just" defTabSz="914400" rtl="0" eaLnBrk="1" latinLnBrk="0" hangingPunct="1">
                        <a:spcBef>
                          <a:spcPts val="600"/>
                        </a:spcBef>
                        <a:spcAft>
                          <a:spcPts val="600"/>
                        </a:spcAft>
                        <a:buFont typeface="+mj-lt"/>
                        <a:buNone/>
                      </a:pPr>
                      <a:r>
                        <a:rPr lang="fr-FR" sz="1800" kern="1200">
                          <a:solidFill>
                            <a:schemeClr val="bg1"/>
                          </a:solidFill>
                          <a:effectLst/>
                          <a:latin typeface="Arial" panose="020B0604020202020204" pitchFamily="34" charset="0"/>
                          <a:ea typeface="Times New Roman" panose="02020603050405020304" pitchFamily="18" charset="0"/>
                          <a:cs typeface="Arial" panose="020B0604020202020204" pitchFamily="34" charset="0"/>
                        </a:rPr>
                        <a:t>9. Ecoconception</a:t>
                      </a:r>
                    </a:p>
                  </a:txBody>
                  <a:tcPr marL="118797" marR="118797" marT="118797" marB="118797">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951106822"/>
                  </a:ext>
                </a:extLst>
              </a:tr>
              <a:tr h="399847">
                <a:tc gridSpan="3">
                  <a:txBody>
                    <a:bodyPr/>
                    <a:lstStyle/>
                    <a:p>
                      <a:pPr algn="l">
                        <a:lnSpc>
                          <a:spcPts val="1500"/>
                        </a:lnSpc>
                        <a:spcBef>
                          <a:spcPts val="600"/>
                        </a:spcBef>
                        <a:spcAft>
                          <a:spcPts val="600"/>
                        </a:spcAft>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Travail personnel </a:t>
                      </a:r>
                    </a:p>
                    <a:p>
                      <a:pPr algn="l">
                        <a:lnSpc>
                          <a:spcPts val="1500"/>
                        </a:lnSpc>
                        <a:spcBef>
                          <a:spcPts val="600"/>
                        </a:spcBef>
                        <a:spcAft>
                          <a:spcPts val="600"/>
                        </a:spcAft>
                      </a:pPr>
                      <a:r>
                        <a:rPr lang="fr-FR"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Exercice 12. Relations client et canaux</a:t>
                      </a:r>
                      <a:endParaRPr lang="fr-FR" sz="1800" i="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ts val="1500"/>
                        </a:lnSpc>
                        <a:spcBef>
                          <a:spcPts val="600"/>
                        </a:spcBef>
                        <a:spcAft>
                          <a:spcPts val="600"/>
                        </a:spcAft>
                      </a:pPr>
                      <a:r>
                        <a:rPr lang="fr-FR"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Exercice 13. Activités et ressources clés</a:t>
                      </a:r>
                    </a:p>
                    <a:p>
                      <a:pPr algn="l">
                        <a:lnSpc>
                          <a:spcPts val="1500"/>
                        </a:lnSpc>
                        <a:spcBef>
                          <a:spcPts val="600"/>
                        </a:spcBef>
                        <a:spcAft>
                          <a:spcPts val="600"/>
                        </a:spcAft>
                      </a:pPr>
                      <a:r>
                        <a:rPr lang="fr-FR"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Exercice 14. Écoconception de votre entreprise</a:t>
                      </a:r>
                    </a:p>
                    <a:p>
                      <a:pPr algn="l">
                        <a:lnSpc>
                          <a:spcPts val="1500"/>
                        </a:lnSpc>
                        <a:spcBef>
                          <a:spcPts val="600"/>
                        </a:spcBef>
                        <a:spcAft>
                          <a:spcPts val="600"/>
                        </a:spcAft>
                      </a:pPr>
                      <a:r>
                        <a:rPr lang="fr-FR"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Exercice</a:t>
                      </a:r>
                      <a:r>
                        <a:rPr lang="fr-FR" sz="1800" i="1" baseline="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fr-FR" sz="18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15. Résumé des activités et ressources clés et des relations clients</a:t>
                      </a:r>
                    </a:p>
                  </a:txBody>
                  <a:tcPr marL="118797" marR="118797" marT="118797" marB="118797">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83862334"/>
                  </a:ext>
                </a:extLst>
              </a:tr>
            </a:tbl>
          </a:graphicData>
        </a:graphic>
      </p:graphicFrame>
    </p:spTree>
    <p:extLst>
      <p:ext uri="{BB962C8B-B14F-4D97-AF65-F5344CB8AC3E}">
        <p14:creationId xmlns:p14="http://schemas.microsoft.com/office/powerpoint/2010/main" val="1022527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Stratégies d’écoconception à chaque phase du cycle de vie</a:t>
            </a:r>
          </a:p>
        </p:txBody>
      </p:sp>
      <p:sp>
        <p:nvSpPr>
          <p:cNvPr id="6" name="Marcador de texto 5"/>
          <p:cNvSpPr>
            <a:spLocks noGrp="1"/>
          </p:cNvSpPr>
          <p:nvPr>
            <p:ph type="body" sz="quarter" idx="15"/>
          </p:nvPr>
        </p:nvSpPr>
        <p:spPr/>
        <p:txBody>
          <a:bodyPr lIns="91440" tIns="45720" rIns="91440" bIns="45720" anchor="t"/>
          <a:lstStyle/>
          <a:p>
            <a:pPr marL="0" indent="0">
              <a:lnSpc>
                <a:spcPts val="2500"/>
              </a:lnSpc>
              <a:spcBef>
                <a:spcPts val="0"/>
              </a:spcBef>
              <a:buNone/>
            </a:pPr>
            <a:r>
              <a:rPr lang="fr-FR" sz="1800" b="1" dirty="0">
                <a:latin typeface="Arial" panose="020B0604020202020204" pitchFamily="34" charset="0"/>
                <a:ea typeface="Times New Roman" charset="0"/>
                <a:cs typeface="Arial" panose="020B0604020202020204" pitchFamily="34" charset="0"/>
              </a:rPr>
              <a:t>Matériaux et ressources :</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créer des chaînes d’approvisionnement collaboratives ;</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utiliser des ressources et des matériaux locaux, renouvelables, recyclés, hautement recyclables, éco-labellisés, etc. ;</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éviter les substances dangereuses ;</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favoriser les produits </a:t>
            </a:r>
            <a:r>
              <a:rPr lang="fr-FR" sz="1800" dirty="0" err="1">
                <a:latin typeface="Arial" panose="020B0604020202020204" pitchFamily="34" charset="0"/>
                <a:ea typeface="Times New Roman" charset="0"/>
                <a:cs typeface="Arial" panose="020B0604020202020204" pitchFamily="34" charset="0"/>
              </a:rPr>
              <a:t>monomatières</a:t>
            </a:r>
            <a:r>
              <a:rPr lang="fr-FR" sz="1800" dirty="0">
                <a:latin typeface="Arial" panose="020B0604020202020204" pitchFamily="34" charset="0"/>
                <a:ea typeface="Times New Roman" charset="0"/>
                <a:cs typeface="Arial" panose="020B0604020202020204" pitchFamily="34" charset="0"/>
              </a:rPr>
              <a:t> ;</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concevoir un produit plus petit et plus léger.</a:t>
            </a:r>
          </a:p>
          <a:p>
            <a:pPr marL="0" indent="0">
              <a:lnSpc>
                <a:spcPts val="2500"/>
              </a:lnSpc>
              <a:spcBef>
                <a:spcPts val="1200"/>
              </a:spcBef>
              <a:buNone/>
            </a:pPr>
            <a:r>
              <a:rPr lang="fr-FR" sz="1800" b="1" dirty="0">
                <a:latin typeface="Arial" panose="020B0604020202020204" pitchFamily="34" charset="0"/>
                <a:ea typeface="Times New Roman" charset="0"/>
                <a:cs typeface="Arial" panose="020B0604020202020204" pitchFamily="34" charset="0"/>
              </a:rPr>
              <a:t>Production :</a:t>
            </a:r>
          </a:p>
          <a:p>
            <a:pPr marL="450850" indent="-273050">
              <a:lnSpc>
                <a:spcPts val="2500"/>
              </a:lnSpc>
              <a:spcBef>
                <a:spcPts val="0"/>
              </a:spcBef>
              <a:buFont typeface="Wingdings" panose="05000000000000000000" pitchFamily="2" charset="2"/>
              <a:buChar char="§"/>
            </a:pPr>
            <a:r>
              <a:rPr lang="fr-FR" sz="1800" dirty="0">
                <a:latin typeface="Arial"/>
                <a:ea typeface="Times New Roman" charset="0"/>
                <a:cs typeface="Arial"/>
              </a:rPr>
              <a:t>opter pour des processus et des technologies plus efficients : processus consommant moins d’énergie, d’eau et de matériaux ; générer moins ou pas de déchets ;</a:t>
            </a:r>
          </a:p>
          <a:p>
            <a:pPr marL="450850" indent="-273050">
              <a:lnSpc>
                <a:spcPts val="2500"/>
              </a:lnSpc>
              <a:spcBef>
                <a:spcPts val="0"/>
              </a:spcBef>
              <a:buFont typeface="Wingdings" panose="05000000000000000000" pitchFamily="2" charset="2"/>
              <a:buChar char="§"/>
            </a:pPr>
            <a:r>
              <a:rPr lang="fr-FR" sz="1800" dirty="0">
                <a:latin typeface="Arial"/>
                <a:ea typeface="Times New Roman" charset="0"/>
                <a:cs typeface="Arial"/>
              </a:rPr>
              <a:t>promouvoir la production artisanale, si possible, uniquement sur demande ;</a:t>
            </a:r>
          </a:p>
          <a:p>
            <a:pPr marL="450850" indent="-273050">
              <a:lnSpc>
                <a:spcPts val="2500"/>
              </a:lnSpc>
              <a:spcBef>
                <a:spcPts val="0"/>
              </a:spcBef>
              <a:buFont typeface="Wingdings" panose="05000000000000000000" pitchFamily="2" charset="2"/>
              <a:buChar char="§"/>
            </a:pPr>
            <a:r>
              <a:rPr lang="fr-FR" sz="1800" dirty="0">
                <a:latin typeface="Arial"/>
                <a:ea typeface="Times New Roman" charset="0"/>
                <a:cs typeface="Arial"/>
              </a:rPr>
              <a:t>diminuer les étapes de traitement et des opérations;</a:t>
            </a:r>
          </a:p>
          <a:p>
            <a:pPr marL="450850" indent="-273050">
              <a:lnSpc>
                <a:spcPts val="2500"/>
              </a:lnSpc>
              <a:spcBef>
                <a:spcPts val="0"/>
              </a:spcBef>
              <a:buFont typeface="Wingdings" panose="05000000000000000000" pitchFamily="2" charset="2"/>
              <a:buChar char="§"/>
            </a:pPr>
            <a:r>
              <a:rPr lang="fr-FR" sz="1800" dirty="0">
                <a:latin typeface="Arial"/>
                <a:ea typeface="Times New Roman" charset="0"/>
                <a:cs typeface="Arial"/>
              </a:rPr>
              <a:t>promouvoir la main-d’œuvre locale et garantir leur sécurité et bien-être.</a:t>
            </a:r>
          </a:p>
        </p:txBody>
      </p:sp>
      <p:pic>
        <p:nvPicPr>
          <p:cNvPr id="7" name="Imagen 6"/>
          <p:cNvPicPr>
            <a:picLocks noChangeAspect="1"/>
          </p:cNvPicPr>
          <p:nvPr/>
        </p:nvPicPr>
        <p:blipFill>
          <a:blip r:embed="rId3"/>
          <a:stretch>
            <a:fillRect/>
          </a:stretch>
        </p:blipFill>
        <p:spPr>
          <a:xfrm>
            <a:off x="239485" y="2524834"/>
            <a:ext cx="3695737" cy="3225393"/>
          </a:xfrm>
          <a:prstGeom prst="rect">
            <a:avLst/>
          </a:prstGeom>
        </p:spPr>
      </p:pic>
    </p:spTree>
    <p:extLst>
      <p:ext uri="{BB962C8B-B14F-4D97-AF65-F5344CB8AC3E}">
        <p14:creationId xmlns:p14="http://schemas.microsoft.com/office/powerpoint/2010/main" val="202092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Stratégies d’écoconception à chaque phase du cycle de vie</a:t>
            </a:r>
          </a:p>
        </p:txBody>
      </p:sp>
      <p:sp>
        <p:nvSpPr>
          <p:cNvPr id="6" name="Marcador de texto 5"/>
          <p:cNvSpPr>
            <a:spLocks noGrp="1"/>
          </p:cNvSpPr>
          <p:nvPr>
            <p:ph type="body" sz="quarter" idx="15"/>
          </p:nvPr>
        </p:nvSpPr>
        <p:spPr/>
        <p:txBody>
          <a:bodyPr lIns="91440" tIns="45720" rIns="91440" bIns="45720" anchor="t"/>
          <a:lstStyle/>
          <a:p>
            <a:pPr marL="0" indent="0" algn="just">
              <a:lnSpc>
                <a:spcPts val="2800"/>
              </a:lnSpc>
              <a:spcBef>
                <a:spcPts val="0"/>
              </a:spcBef>
              <a:buNone/>
            </a:pPr>
            <a:r>
              <a:rPr lang="fr-FR" sz="1800" b="1" dirty="0">
                <a:latin typeface="Arial" panose="020B0604020202020204" pitchFamily="34" charset="0"/>
                <a:ea typeface="Times New Roman" charset="0"/>
                <a:cs typeface="Arial" panose="020B0604020202020204" pitchFamily="34" charset="0"/>
              </a:rPr>
              <a:t>Emballage et distribution</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Éviter les emballages inutiles ou les réduire au minimum</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Optimiser la masse et le volume transporté (format ISO)</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Réduire la quantité de matériaux différents afin de faciliter le tri</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Utiliser des emballages consignés, biologiques ou réutilisables</a:t>
            </a:r>
          </a:p>
          <a:p>
            <a:pPr marL="450850" indent="-273050" algn="just">
              <a:lnSpc>
                <a:spcPts val="2800"/>
              </a:lnSpc>
              <a:spcBef>
                <a:spcPts val="0"/>
              </a:spcBef>
              <a:buFont typeface="Wingdings" panose="05000000000000000000" pitchFamily="2" charset="2"/>
              <a:buChar char="§"/>
            </a:pPr>
            <a:r>
              <a:rPr lang="fr-FR" sz="1800" dirty="0">
                <a:latin typeface="Arial"/>
                <a:ea typeface="Times New Roman" charset="0"/>
                <a:cs typeface="Arial"/>
              </a:rPr>
              <a:t>Rechercher des moyens de transport plus efficients</a:t>
            </a:r>
            <a:endParaRPr lang="fr-FR" sz="1800" dirty="0">
              <a:latin typeface="Arial" panose="020B0604020202020204" pitchFamily="34" charset="0"/>
              <a:ea typeface="Times New Roman" charset="0"/>
              <a:cs typeface="Arial" panose="020B0604020202020204" pitchFamily="34" charset="0"/>
            </a:endParaRP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Réduire la distance entre le lieu de production et de consommation</a:t>
            </a:r>
          </a:p>
          <a:p>
            <a:pPr marL="0" indent="0" algn="just">
              <a:lnSpc>
                <a:spcPts val="2800"/>
              </a:lnSpc>
              <a:spcBef>
                <a:spcPts val="1200"/>
              </a:spcBef>
              <a:buNone/>
            </a:pPr>
            <a:r>
              <a:rPr lang="fr-FR" sz="1800" b="1" dirty="0">
                <a:latin typeface="Arial" panose="020B0604020202020204" pitchFamily="34" charset="0"/>
                <a:ea typeface="Times New Roman" charset="0"/>
                <a:cs typeface="Arial" panose="020B0604020202020204" pitchFamily="34" charset="0"/>
              </a:rPr>
              <a:t>Utilisation et entretien</a:t>
            </a:r>
          </a:p>
          <a:p>
            <a:pPr marL="450850" indent="-273050" algn="just">
              <a:lnSpc>
                <a:spcPts val="2800"/>
              </a:lnSpc>
              <a:spcBef>
                <a:spcPts val="0"/>
              </a:spcBef>
              <a:buFont typeface="Wingdings" panose="05000000000000000000" pitchFamily="2" charset="2"/>
              <a:buChar char="§"/>
            </a:pPr>
            <a:r>
              <a:rPr lang="fr-FR" sz="1800" dirty="0">
                <a:latin typeface="Arial"/>
                <a:ea typeface="Times New Roman" charset="0"/>
                <a:cs typeface="Arial"/>
              </a:rPr>
              <a:t>Encourager la </a:t>
            </a:r>
            <a:r>
              <a:rPr lang="fr-FR" sz="1800" dirty="0" err="1">
                <a:latin typeface="Arial"/>
                <a:ea typeface="Times New Roman" charset="0"/>
                <a:cs typeface="Arial"/>
              </a:rPr>
              <a:t>servitisation</a:t>
            </a:r>
            <a:r>
              <a:rPr lang="fr-FR" sz="1800" dirty="0">
                <a:latin typeface="Arial"/>
                <a:ea typeface="Times New Roman" charset="0"/>
                <a:cs typeface="Arial"/>
              </a:rPr>
              <a:t>, vendre des fonctionnalités plutôt que des produits</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Favoriser la modularité et la conception en vue de la maintenance</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Utiliser des composants standard pour promouvoir la réparation</a:t>
            </a:r>
          </a:p>
          <a:p>
            <a:pPr marL="450850" indent="-273050" algn="just">
              <a:lnSpc>
                <a:spcPts val="2800"/>
              </a:lnSpc>
              <a:spcBef>
                <a:spcPts val="0"/>
              </a:spcBef>
              <a:buFont typeface="Wingdings" panose="05000000000000000000" pitchFamily="2" charset="2"/>
              <a:buChar char="§"/>
            </a:pPr>
            <a:r>
              <a:rPr lang="fr-FR" sz="1800" dirty="0">
                <a:latin typeface="Arial"/>
                <a:ea typeface="Times New Roman" charset="0"/>
                <a:cs typeface="Arial"/>
              </a:rPr>
              <a:t>Augmenter l’efficience énergétique et des ressources des produits</a:t>
            </a:r>
          </a:p>
          <a:p>
            <a:pPr marL="450850" indent="-273050" algn="just">
              <a:lnSpc>
                <a:spcPts val="28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Améliorer la durabilité</a:t>
            </a:r>
          </a:p>
          <a:p>
            <a:pPr>
              <a:lnSpc>
                <a:spcPts val="2800"/>
              </a:lnSpc>
            </a:pPr>
            <a:endParaRPr lang="fr-FR" sz="1800" dirty="0"/>
          </a:p>
        </p:txBody>
      </p:sp>
      <p:pic>
        <p:nvPicPr>
          <p:cNvPr id="7" name="Imagen 6"/>
          <p:cNvPicPr>
            <a:picLocks noChangeAspect="1"/>
          </p:cNvPicPr>
          <p:nvPr/>
        </p:nvPicPr>
        <p:blipFill>
          <a:blip r:embed="rId3"/>
          <a:stretch>
            <a:fillRect/>
          </a:stretch>
        </p:blipFill>
        <p:spPr>
          <a:xfrm>
            <a:off x="239485" y="2524834"/>
            <a:ext cx="3695737" cy="3225393"/>
          </a:xfrm>
          <a:prstGeom prst="rect">
            <a:avLst/>
          </a:prstGeom>
        </p:spPr>
      </p:pic>
    </p:spTree>
    <p:extLst>
      <p:ext uri="{BB962C8B-B14F-4D97-AF65-F5344CB8AC3E}">
        <p14:creationId xmlns:p14="http://schemas.microsoft.com/office/powerpoint/2010/main" val="237543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Stratégies d’écoconception à chaque phase du cycle de vie</a:t>
            </a:r>
          </a:p>
        </p:txBody>
      </p:sp>
      <p:sp>
        <p:nvSpPr>
          <p:cNvPr id="6" name="Marcador de texto 5"/>
          <p:cNvSpPr>
            <a:spLocks noGrp="1"/>
          </p:cNvSpPr>
          <p:nvPr>
            <p:ph type="body" sz="quarter" idx="15"/>
          </p:nvPr>
        </p:nvSpPr>
        <p:spPr/>
        <p:txBody>
          <a:bodyPr lIns="91440" tIns="45720" rIns="91440" bIns="45720" anchor="t"/>
          <a:lstStyle/>
          <a:p>
            <a:pPr marL="0" indent="0" algn="just">
              <a:lnSpc>
                <a:spcPts val="2500"/>
              </a:lnSpc>
              <a:spcBef>
                <a:spcPts val="0"/>
              </a:spcBef>
              <a:buNone/>
            </a:pPr>
            <a:r>
              <a:rPr lang="fr-FR" sz="1800" b="1" dirty="0">
                <a:latin typeface="Arial" panose="020B0604020202020204" pitchFamily="34" charset="0"/>
                <a:ea typeface="Times New Roman" charset="0"/>
                <a:cs typeface="Arial" panose="020B0604020202020204" pitchFamily="34" charset="0"/>
              </a:rPr>
              <a:t>Gestion de fin de vie</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Simplifier le démontage des produits</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Identifier le type de matériaux utilisés</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Réutiliser</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Biodégrader</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Recycler</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Récupérer l’énergie</a:t>
            </a:r>
          </a:p>
          <a:p>
            <a:pPr marL="0" indent="0" algn="just">
              <a:lnSpc>
                <a:spcPts val="2500"/>
              </a:lnSpc>
              <a:spcBef>
                <a:spcPts val="1200"/>
              </a:spcBef>
              <a:buNone/>
            </a:pPr>
            <a:r>
              <a:rPr lang="fr-FR" sz="1800" b="1" dirty="0">
                <a:latin typeface="Arial" panose="020B0604020202020204" pitchFamily="34" charset="0"/>
                <a:ea typeface="Times New Roman" charset="0"/>
                <a:cs typeface="Arial" panose="020B0604020202020204" pitchFamily="34" charset="0"/>
              </a:rPr>
              <a:t>Service</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Utiliser les infrastructures de manière collective ou partagée, échanger des ressources</a:t>
            </a:r>
          </a:p>
          <a:p>
            <a:pPr marL="450850" indent="-273050" algn="just">
              <a:lnSpc>
                <a:spcPts val="2500"/>
              </a:lnSpc>
              <a:spcBef>
                <a:spcPts val="0"/>
              </a:spcBef>
              <a:buFont typeface="Wingdings" panose="05000000000000000000" pitchFamily="2" charset="2"/>
              <a:buChar char="§"/>
            </a:pPr>
            <a:r>
              <a:rPr lang="fr-FR" sz="1800" dirty="0">
                <a:latin typeface="Arial"/>
                <a:ea typeface="Times New Roman" charset="0"/>
                <a:cs typeface="Arial"/>
              </a:rPr>
              <a:t>Promouvoir des comportements et des habitudes durables, cocréer avec les utilisateurs</a:t>
            </a:r>
          </a:p>
          <a:p>
            <a:pPr marL="450850" indent="-273050" algn="just">
              <a:lnSpc>
                <a:spcPts val="2500"/>
              </a:lnSpc>
              <a:spcBef>
                <a:spcPts val="0"/>
              </a:spcBef>
              <a:buFont typeface="Wingdings" panose="05000000000000000000" pitchFamily="2" charset="2"/>
              <a:buChar char="§"/>
            </a:pPr>
            <a:r>
              <a:rPr lang="fr-FR" sz="1800" dirty="0">
                <a:latin typeface="Arial"/>
                <a:ea typeface="Times New Roman" charset="0"/>
                <a:cs typeface="Arial"/>
              </a:rPr>
              <a:t>Encourager la </a:t>
            </a:r>
            <a:r>
              <a:rPr lang="fr-FR" sz="1800" dirty="0" err="1">
                <a:latin typeface="Arial"/>
                <a:ea typeface="Times New Roman" charset="0"/>
                <a:cs typeface="Arial"/>
              </a:rPr>
              <a:t>servitisation</a:t>
            </a:r>
            <a:endParaRPr lang="fr-FR" sz="1800" dirty="0" err="1">
              <a:latin typeface="Arial" panose="020B0604020202020204" pitchFamily="34" charset="0"/>
              <a:ea typeface="Times New Roman" charset="0"/>
              <a:cs typeface="Arial" panose="020B0604020202020204" pitchFamily="34" charset="0"/>
            </a:endParaRP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Concevoir pour tous</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Compenser les émissions des services par des programmes spécifiques et des initiatives à but non lucratif</a:t>
            </a:r>
          </a:p>
          <a:p>
            <a:pPr>
              <a:lnSpc>
                <a:spcPts val="2500"/>
              </a:lnSpc>
            </a:pPr>
            <a:endParaRPr lang="fr-FR" sz="1800" dirty="0"/>
          </a:p>
        </p:txBody>
      </p:sp>
      <p:pic>
        <p:nvPicPr>
          <p:cNvPr id="8" name="Imagen 7"/>
          <p:cNvPicPr>
            <a:picLocks noChangeAspect="1"/>
          </p:cNvPicPr>
          <p:nvPr/>
        </p:nvPicPr>
        <p:blipFill>
          <a:blip r:embed="rId3"/>
          <a:stretch>
            <a:fillRect/>
          </a:stretch>
        </p:blipFill>
        <p:spPr>
          <a:xfrm>
            <a:off x="239485" y="2524834"/>
            <a:ext cx="3695737" cy="3225393"/>
          </a:xfrm>
          <a:prstGeom prst="rect">
            <a:avLst/>
          </a:prstGeom>
        </p:spPr>
      </p:pic>
    </p:spTree>
    <p:extLst>
      <p:ext uri="{BB962C8B-B14F-4D97-AF65-F5344CB8AC3E}">
        <p14:creationId xmlns:p14="http://schemas.microsoft.com/office/powerpoint/2010/main" val="2840640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5" y="614748"/>
            <a:ext cx="3695737" cy="370760"/>
          </a:xfrm>
        </p:spPr>
        <p:txBody>
          <a:bodyPr/>
          <a:lstStyle/>
          <a:p>
            <a:r>
              <a:rPr lang="fr-FR" dirty="0"/>
              <a:t>Stratégies d’écoconception à chaque phase du cycle de vie</a:t>
            </a:r>
          </a:p>
          <a:p>
            <a:endParaRPr lang="fr-FR" dirty="0"/>
          </a:p>
        </p:txBody>
      </p:sp>
      <p:sp>
        <p:nvSpPr>
          <p:cNvPr id="6" name="Marcador de texto 5"/>
          <p:cNvSpPr>
            <a:spLocks noGrp="1"/>
          </p:cNvSpPr>
          <p:nvPr>
            <p:ph type="body" sz="quarter" idx="15"/>
          </p:nvPr>
        </p:nvSpPr>
        <p:spPr/>
        <p:txBody>
          <a:bodyPr lIns="91440" tIns="45720" rIns="91440" bIns="45720" anchor="t"/>
          <a:lstStyle/>
          <a:p>
            <a:pPr marL="0" indent="0" algn="just">
              <a:lnSpc>
                <a:spcPts val="2500"/>
              </a:lnSpc>
              <a:spcBef>
                <a:spcPts val="0"/>
              </a:spcBef>
              <a:buNone/>
            </a:pPr>
            <a:r>
              <a:rPr lang="fr-FR" sz="1800" b="1" dirty="0">
                <a:latin typeface="Arial" panose="020B0604020202020204" pitchFamily="34" charset="0"/>
                <a:ea typeface="Times New Roman" charset="0"/>
                <a:cs typeface="Arial" panose="020B0604020202020204" pitchFamily="34" charset="0"/>
              </a:rPr>
              <a:t>Vente et communication</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Utiliser efficacement les ressources</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Éviter les déplacements promotionnels</a:t>
            </a:r>
          </a:p>
          <a:p>
            <a:pPr marL="450850" indent="-273050" algn="just">
              <a:lnSpc>
                <a:spcPts val="2500"/>
              </a:lnSpc>
              <a:spcBef>
                <a:spcPts val="0"/>
              </a:spcBef>
              <a:buFont typeface="Wingdings" panose="05000000000000000000" pitchFamily="2" charset="2"/>
              <a:buChar char="§"/>
            </a:pPr>
            <a:r>
              <a:rPr lang="fr-FR" sz="1800">
                <a:latin typeface="Arial"/>
                <a:ea typeface="Times New Roman" charset="0"/>
                <a:cs typeface="Arial"/>
              </a:rPr>
              <a:t>Attention avec les salons et les événements marketing... choisir </a:t>
            </a:r>
            <a:r>
              <a:rPr lang="fr-FR" sz="1800" dirty="0">
                <a:latin typeface="Arial"/>
                <a:ea typeface="Times New Roman" charset="0"/>
                <a:cs typeface="Arial"/>
              </a:rPr>
              <a:t>des options en ligne et des événements durables</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Mettre en place le télétravail au sein de sa force de vente</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Informer toutes les parties prenantes de vos performances environnementales et sociales</a:t>
            </a:r>
          </a:p>
          <a:p>
            <a:pPr marL="0" indent="0" algn="just">
              <a:lnSpc>
                <a:spcPts val="2500"/>
              </a:lnSpc>
              <a:spcBef>
                <a:spcPts val="1200"/>
              </a:spcBef>
              <a:buNone/>
            </a:pPr>
            <a:r>
              <a:rPr lang="fr-FR" sz="1800" b="1" dirty="0">
                <a:latin typeface="Arial" panose="020B0604020202020204" pitchFamily="34" charset="0"/>
                <a:ea typeface="Times New Roman" charset="0"/>
                <a:cs typeface="Arial" panose="020B0604020202020204" pitchFamily="34" charset="0"/>
              </a:rPr>
              <a:t>Infrastructure</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Utiliser des sources d’énergie renouvelable à faible impact</a:t>
            </a:r>
          </a:p>
          <a:p>
            <a:pPr marL="450850" indent="-273050" algn="just">
              <a:lnSpc>
                <a:spcPts val="2500"/>
              </a:lnSpc>
              <a:spcBef>
                <a:spcPts val="0"/>
              </a:spcBef>
              <a:buFont typeface="Wingdings" panose="05000000000000000000" pitchFamily="2" charset="2"/>
              <a:buChar char="§"/>
            </a:pPr>
            <a:r>
              <a:rPr lang="fr-FR" sz="1800">
                <a:latin typeface="Arial"/>
                <a:ea typeface="Times New Roman" charset="0"/>
                <a:cs typeface="Arial"/>
              </a:rPr>
              <a:t>Utiliser les ressources de façon efficiente</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Choisir des procédés plus propres</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Choisir des fournisseurs ayant un label écologique ou, à défaut, une certification de qualité</a:t>
            </a:r>
          </a:p>
          <a:p>
            <a:pPr marL="450850" indent="-273050" algn="just">
              <a:lnSpc>
                <a:spcPts val="2500"/>
              </a:lnSpc>
              <a:spcBef>
                <a:spcPts val="0"/>
              </a:spcBef>
              <a:buFont typeface="Wingdings" panose="05000000000000000000" pitchFamily="2" charset="2"/>
              <a:buChar char="§"/>
            </a:pPr>
            <a:r>
              <a:rPr lang="fr-FR" sz="1800" dirty="0">
                <a:latin typeface="Arial" panose="020B0604020202020204" pitchFamily="34" charset="0"/>
                <a:ea typeface="Times New Roman" charset="0"/>
                <a:cs typeface="Arial" panose="020B0604020202020204" pitchFamily="34" charset="0"/>
              </a:rPr>
              <a:t>Promouvoir l’équité, l’égalité entre les hommes et les femmes et l’intégration, au-delà de la réglementation</a:t>
            </a:r>
          </a:p>
          <a:p>
            <a:pPr>
              <a:lnSpc>
                <a:spcPts val="2500"/>
              </a:lnSpc>
            </a:pPr>
            <a:endParaRPr lang="fr-FR" sz="1800" dirty="0"/>
          </a:p>
        </p:txBody>
      </p:sp>
      <p:pic>
        <p:nvPicPr>
          <p:cNvPr id="7" name="Imagen 6"/>
          <p:cNvPicPr>
            <a:picLocks noChangeAspect="1"/>
          </p:cNvPicPr>
          <p:nvPr/>
        </p:nvPicPr>
        <p:blipFill>
          <a:blip r:embed="rId3"/>
          <a:stretch>
            <a:fillRect/>
          </a:stretch>
        </p:blipFill>
        <p:spPr>
          <a:xfrm>
            <a:off x="239485" y="2524834"/>
            <a:ext cx="3695737" cy="3225393"/>
          </a:xfrm>
          <a:prstGeom prst="rect">
            <a:avLst/>
          </a:prstGeom>
        </p:spPr>
      </p:pic>
    </p:spTree>
    <p:extLst>
      <p:ext uri="{BB962C8B-B14F-4D97-AF65-F5344CB8AC3E}">
        <p14:creationId xmlns:p14="http://schemas.microsoft.com/office/powerpoint/2010/main" val="752524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308081" cy="860425"/>
          </a:xfrm>
        </p:spPr>
        <p:txBody>
          <a:bodyPr/>
          <a:lstStyle/>
          <a:p>
            <a:r>
              <a:rPr lang="fr-FR" dirty="0"/>
              <a:t>Travail personnel :</a:t>
            </a:r>
          </a:p>
          <a:p>
            <a:endParaRPr lang="fr-FR" sz="3200" dirty="0"/>
          </a:p>
          <a:p>
            <a:r>
              <a:rPr lang="fr-FR" sz="3200" dirty="0">
                <a:latin typeface="Arial" panose="020B0604020202020204" pitchFamily="34" charset="0"/>
                <a:cs typeface="Arial" panose="020B0604020202020204" pitchFamily="34" charset="0"/>
              </a:rPr>
              <a:t>Exercice 12. Relations avec les clients et canaux</a:t>
            </a:r>
          </a:p>
          <a:p>
            <a:r>
              <a:rPr lang="fr-FR" sz="3200" dirty="0">
                <a:latin typeface="Arial" panose="020B0604020202020204" pitchFamily="34" charset="0"/>
                <a:cs typeface="Arial" panose="020B0604020202020204" pitchFamily="34" charset="0"/>
              </a:rPr>
              <a:t>Exercice 13. Activités et ressources clés</a:t>
            </a:r>
          </a:p>
          <a:p>
            <a:r>
              <a:rPr lang="fr-FR" sz="3200" dirty="0">
                <a:latin typeface="Arial" panose="020B0604020202020204" pitchFamily="34" charset="0"/>
                <a:cs typeface="Arial" panose="020B0604020202020204" pitchFamily="34" charset="0"/>
              </a:rPr>
              <a:t>Exercice 14. </a:t>
            </a:r>
            <a:r>
              <a:rPr lang="fr-FR" sz="3200" dirty="0" err="1">
                <a:latin typeface="Arial" panose="020B0604020202020204" pitchFamily="34" charset="0"/>
                <a:cs typeface="Arial" panose="020B0604020202020204" pitchFamily="34" charset="0"/>
              </a:rPr>
              <a:t>Écoconcevoir</a:t>
            </a:r>
            <a:r>
              <a:rPr lang="fr-FR" sz="3200" dirty="0">
                <a:latin typeface="Arial" panose="020B0604020202020204" pitchFamily="34" charset="0"/>
                <a:cs typeface="Arial" panose="020B0604020202020204" pitchFamily="34" charset="0"/>
              </a:rPr>
              <a:t> votre entreprise</a:t>
            </a:r>
          </a:p>
          <a:p>
            <a:r>
              <a:rPr lang="fr-FR" sz="3200" dirty="0">
                <a:latin typeface="Arial" panose="020B0604020202020204" pitchFamily="34" charset="0"/>
                <a:cs typeface="Arial" panose="020B0604020202020204" pitchFamily="34" charset="0"/>
              </a:rPr>
              <a:t>Exercice 15. Résumé sur les activités, les ressources et les relations avec les clients</a:t>
            </a:r>
          </a:p>
          <a:p>
            <a:endParaRPr lang="fr-FR" sz="3400" dirty="0">
              <a:solidFill>
                <a:srgbClr val="FFC000"/>
              </a:solidFill>
            </a:endParaRPr>
          </a:p>
          <a:p>
            <a:endParaRPr lang="fr-FR" sz="3400" dirty="0">
              <a:solidFill>
                <a:srgbClr val="FFC000"/>
              </a:solidFill>
            </a:endParaRPr>
          </a:p>
        </p:txBody>
      </p:sp>
    </p:spTree>
    <p:extLst>
      <p:ext uri="{BB962C8B-B14F-4D97-AF65-F5344CB8AC3E}">
        <p14:creationId xmlns:p14="http://schemas.microsoft.com/office/powerpoint/2010/main" val="40295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a:xfrm>
            <a:off x="239485" y="511555"/>
            <a:ext cx="11422863" cy="2621389"/>
          </a:xfrm>
        </p:spPr>
        <p:txBody>
          <a:bodyPr/>
          <a:lstStyle/>
          <a:p>
            <a:r>
              <a:rPr lang="fr-FR" dirty="0"/>
              <a:t>Questions / réponses</a:t>
            </a:r>
          </a:p>
          <a:p>
            <a:r>
              <a:rPr lang="fr-FR" dirty="0"/>
              <a:t>et partage d’expériences</a:t>
            </a:r>
          </a:p>
        </p:txBody>
      </p:sp>
    </p:spTree>
    <p:extLst>
      <p:ext uri="{BB962C8B-B14F-4D97-AF65-F5344CB8AC3E}">
        <p14:creationId xmlns:p14="http://schemas.microsoft.com/office/powerpoint/2010/main" val="45697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a:xfrm>
            <a:off x="239486" y="614748"/>
            <a:ext cx="3677421" cy="370760"/>
          </a:xfrm>
        </p:spPr>
        <p:txBody>
          <a:bodyPr/>
          <a:lstStyle/>
          <a:p>
            <a:r>
              <a:rPr lang="fr-FR" dirty="0"/>
              <a:t>Rappel méthodologique</a:t>
            </a:r>
          </a:p>
        </p:txBody>
      </p:sp>
      <p:sp>
        <p:nvSpPr>
          <p:cNvPr id="6" name="Marcador de texto 5"/>
          <p:cNvSpPr>
            <a:spLocks noGrp="1"/>
          </p:cNvSpPr>
          <p:nvPr>
            <p:ph type="body" sz="quarter" idx="15"/>
          </p:nvPr>
        </p:nvSpPr>
        <p:spPr/>
        <p:txBody>
          <a:bodyPr/>
          <a:lstStyle/>
          <a:p>
            <a:pPr marL="0" indent="0" algn="just">
              <a:lnSpc>
                <a:spcPct val="100000"/>
              </a:lnSpc>
              <a:spcBef>
                <a:spcPts val="0"/>
              </a:spcBef>
              <a:spcAft>
                <a:spcPts val="1200"/>
              </a:spcAft>
              <a:buNone/>
            </a:pPr>
            <a:r>
              <a:rPr lang="fr-FR" sz="1800" dirty="0">
                <a:latin typeface="Arial" panose="020B0604020202020204" pitchFamily="34" charset="0"/>
                <a:cs typeface="Arial" panose="020B0604020202020204" pitchFamily="34" charset="0"/>
              </a:rPr>
              <a:t>Le modèle d’affaires vert comme outil de conception clé à chaque itération de 4 domaines principaux :</a:t>
            </a:r>
          </a:p>
          <a:p>
            <a:pPr marL="342900" indent="-342900" algn="just">
              <a:lnSpc>
                <a:spcPct val="100000"/>
              </a:lnSpc>
              <a:spcBef>
                <a:spcPts val="0"/>
              </a:spcBef>
            </a:pPr>
            <a:r>
              <a:rPr lang="fr-FR" sz="1800" b="1" dirty="0">
                <a:solidFill>
                  <a:schemeClr val="accent5"/>
                </a:solidFill>
                <a:latin typeface="Arial" panose="020B0604020202020204" pitchFamily="34" charset="0"/>
                <a:cs typeface="Arial" panose="020B0604020202020204" pitchFamily="34" charset="0"/>
              </a:rPr>
              <a:t>Qui ?</a:t>
            </a:r>
            <a:r>
              <a:rPr lang="fr-FR" sz="1800" dirty="0">
                <a:latin typeface="Arial" panose="020B0604020202020204" pitchFamily="34" charset="0"/>
                <a:cs typeface="Arial" panose="020B0604020202020204" pitchFamily="34" charset="0"/>
              </a:rPr>
              <a:t> Parties prenantes et segments de clientèle</a:t>
            </a:r>
          </a:p>
          <a:p>
            <a:pPr marL="342900" indent="-342900" algn="just">
              <a:lnSpc>
                <a:spcPct val="100000"/>
              </a:lnSpc>
              <a:spcBef>
                <a:spcPts val="0"/>
              </a:spcBef>
            </a:pPr>
            <a:r>
              <a:rPr lang="fr-FR" sz="1800" b="1" dirty="0">
                <a:solidFill>
                  <a:schemeClr val="accent5"/>
                </a:solidFill>
                <a:latin typeface="Arial" panose="020B0604020202020204" pitchFamily="34" charset="0"/>
                <a:cs typeface="Arial" panose="020B0604020202020204" pitchFamily="34" charset="0"/>
              </a:rPr>
              <a:t>Quoi ?</a:t>
            </a:r>
            <a:r>
              <a:rPr lang="fr-FR" sz="1800" dirty="0">
                <a:latin typeface="Arial" panose="020B0604020202020204" pitchFamily="34" charset="0"/>
                <a:cs typeface="Arial" panose="020B0604020202020204" pitchFamily="34" charset="0"/>
              </a:rPr>
              <a:t> Proposition de valeur</a:t>
            </a:r>
          </a:p>
          <a:p>
            <a:pPr marL="342900" indent="-342900" algn="just">
              <a:lnSpc>
                <a:spcPct val="100000"/>
              </a:lnSpc>
              <a:spcBef>
                <a:spcPts val="0"/>
              </a:spcBef>
            </a:pPr>
            <a:r>
              <a:rPr lang="fr-FR" sz="1800" b="1" dirty="0">
                <a:solidFill>
                  <a:schemeClr val="accent5"/>
                </a:solidFill>
                <a:latin typeface="Arial" panose="020B0604020202020204" pitchFamily="34" charset="0"/>
                <a:cs typeface="Arial" panose="020B0604020202020204" pitchFamily="34" charset="0"/>
              </a:rPr>
              <a:t>Comment ?</a:t>
            </a:r>
            <a:r>
              <a:rPr lang="fr-FR" sz="1800" dirty="0">
                <a:latin typeface="Arial" panose="020B0604020202020204" pitchFamily="34" charset="0"/>
                <a:cs typeface="Arial" panose="020B0604020202020204" pitchFamily="34" charset="0"/>
              </a:rPr>
              <a:t> Relations avec les clients, canaux de communication, et activités et ressources clés</a:t>
            </a:r>
          </a:p>
          <a:p>
            <a:pPr marL="342900" indent="-342900" algn="just">
              <a:lnSpc>
                <a:spcPct val="100000"/>
              </a:lnSpc>
              <a:spcBef>
                <a:spcPts val="0"/>
              </a:spcBef>
            </a:pPr>
            <a:r>
              <a:rPr lang="fr-FR" sz="1800" b="1" dirty="0">
                <a:solidFill>
                  <a:schemeClr val="accent5"/>
                </a:solidFill>
                <a:latin typeface="Arial" panose="020B0604020202020204" pitchFamily="34" charset="0"/>
                <a:cs typeface="Arial" panose="020B0604020202020204" pitchFamily="34" charset="0"/>
              </a:rPr>
              <a:t>Comment ?</a:t>
            </a:r>
            <a:r>
              <a:rPr lang="fr-FR" sz="1800" dirty="0">
                <a:latin typeface="Arial" panose="020B0604020202020204" pitchFamily="34" charset="0"/>
                <a:cs typeface="Arial" panose="020B0604020202020204" pitchFamily="34" charset="0"/>
              </a:rPr>
              <a:t> Structure de coûts et flux de revenus</a:t>
            </a:r>
          </a:p>
          <a:p>
            <a:pPr marL="0" indent="0" algn="just">
              <a:lnSpc>
                <a:spcPct val="100000"/>
              </a:lnSpc>
              <a:spcBef>
                <a:spcPts val="0"/>
              </a:spcBef>
              <a:buNone/>
            </a:pPr>
            <a:endParaRPr lang="fr-FR" sz="1800" dirty="0">
              <a:latin typeface="Arial" panose="020B0604020202020204" pitchFamily="34" charset="0"/>
              <a:cs typeface="Arial" panose="020B0604020202020204" pitchFamily="34" charset="0"/>
            </a:endParaRPr>
          </a:p>
          <a:p>
            <a:pPr algn="just">
              <a:lnSpc>
                <a:spcPct val="100000"/>
              </a:lnSpc>
              <a:spcBef>
                <a:spcPts val="0"/>
              </a:spcBef>
              <a:buFont typeface="Wingdings" panose="05000000000000000000" pitchFamily="2" charset="2"/>
              <a:buChar char="ü"/>
            </a:pPr>
            <a:r>
              <a:rPr lang="fr-FR" sz="1800" dirty="0">
                <a:latin typeface="Arial" panose="020B0604020202020204" pitchFamily="34" charset="0"/>
                <a:cs typeface="Arial" panose="020B0604020202020204" pitchFamily="34" charset="0"/>
              </a:rPr>
              <a:t>L’orientation du modèle vert a été déterminée (</a:t>
            </a:r>
            <a:r>
              <a:rPr lang="fr-FR" sz="1800" b="1" dirty="0">
                <a:solidFill>
                  <a:schemeClr val="accent5"/>
                </a:solidFill>
                <a:latin typeface="Arial" panose="020B0604020202020204" pitchFamily="34" charset="0"/>
                <a:cs typeface="Arial" panose="020B0604020202020204" pitchFamily="34" charset="0"/>
              </a:rPr>
              <a:t>Pourquoi ?</a:t>
            </a:r>
            <a:r>
              <a:rPr lang="fr-FR" sz="1800" dirty="0">
                <a:latin typeface="Arial" panose="020B0604020202020204" pitchFamily="34" charset="0"/>
                <a:cs typeface="Arial" panose="020B0604020202020204" pitchFamily="34" charset="0"/>
              </a:rPr>
              <a:t>). Les parties prenantes et les segments de clientèle ont été identifiés (</a:t>
            </a:r>
            <a:r>
              <a:rPr lang="fr-FR" sz="1800" b="1" dirty="0">
                <a:solidFill>
                  <a:schemeClr val="accent5"/>
                </a:solidFill>
                <a:latin typeface="Arial" panose="020B0604020202020204" pitchFamily="34" charset="0"/>
                <a:cs typeface="Arial" panose="020B0604020202020204" pitchFamily="34" charset="0"/>
              </a:rPr>
              <a:t>Qui ?</a:t>
            </a:r>
            <a:r>
              <a:rPr lang="fr-FR" sz="1800" dirty="0">
                <a:latin typeface="Arial" panose="020B0604020202020204" pitchFamily="34" charset="0"/>
                <a:cs typeface="Arial" panose="020B0604020202020204" pitchFamily="34" charset="0"/>
              </a:rPr>
              <a:t>) et la proposition de valeur a été définie (</a:t>
            </a:r>
            <a:r>
              <a:rPr lang="fr-FR" sz="1800" b="1" dirty="0">
                <a:solidFill>
                  <a:schemeClr val="accent5"/>
                </a:solidFill>
                <a:latin typeface="Arial" panose="020B0604020202020204" pitchFamily="34" charset="0"/>
                <a:cs typeface="Arial" panose="020B0604020202020204" pitchFamily="34" charset="0"/>
              </a:rPr>
              <a:t>Quoi ?</a:t>
            </a:r>
            <a:r>
              <a:rPr lang="fr-FR" sz="1800" dirty="0">
                <a:latin typeface="Arial" panose="020B0604020202020204" pitchFamily="34" charset="0"/>
                <a:cs typeface="Arial" panose="020B0604020202020204" pitchFamily="34" charset="0"/>
              </a:rPr>
              <a:t>).</a:t>
            </a:r>
          </a:p>
          <a:p>
            <a:pPr marL="0" indent="0" algn="just">
              <a:lnSpc>
                <a:spcPct val="100000"/>
              </a:lnSpc>
              <a:spcBef>
                <a:spcPts val="0"/>
              </a:spcBef>
              <a:buNone/>
            </a:pPr>
            <a:endParaRPr lang="fr-FR" sz="1800" dirty="0">
              <a:latin typeface="Arial" panose="020B0604020202020204" pitchFamily="34" charset="0"/>
              <a:cs typeface="Arial" panose="020B0604020202020204" pitchFamily="34" charset="0"/>
            </a:endParaRPr>
          </a:p>
          <a:p>
            <a:pPr marL="0" indent="0" algn="just">
              <a:lnSpc>
                <a:spcPct val="100000"/>
              </a:lnSpc>
              <a:spcBef>
                <a:spcPts val="0"/>
              </a:spcBef>
              <a:buNone/>
            </a:pPr>
            <a:r>
              <a:rPr lang="fr-FR" sz="1800" dirty="0">
                <a:solidFill>
                  <a:schemeClr val="accent5"/>
                </a:solidFill>
                <a:latin typeface="Arial" panose="020B0604020202020204" pitchFamily="34" charset="0"/>
                <a:cs typeface="Arial" panose="020B0604020202020204" pitchFamily="34" charset="0"/>
              </a:rPr>
              <a:t>Vous pouvez maintenant continuer à construire un modèle d’affaires vert en définissant les relations et les canaux avec les clients, les activités ainsi que les ressources clés (Comment ?)... L’écoconception vous permettra d’améliorer les performances environnementales de votre produit ou service.</a:t>
            </a:r>
          </a:p>
          <a:p>
            <a:pPr marL="0" indent="0" algn="just">
              <a:lnSpc>
                <a:spcPct val="100000"/>
              </a:lnSpc>
              <a:spcBef>
                <a:spcPts val="0"/>
              </a:spcBef>
              <a:buNone/>
            </a:pPr>
            <a:endParaRPr lang="fr-FR" sz="1800" dirty="0">
              <a:latin typeface="Arial" panose="020B0604020202020204" pitchFamily="34" charset="0"/>
              <a:cs typeface="Arial" panose="020B0604020202020204" pitchFamily="34" charset="0"/>
            </a:endParaRPr>
          </a:p>
          <a:p>
            <a:pPr marL="0" indent="0">
              <a:buNone/>
            </a:pPr>
            <a:endParaRPr lang="fr-FR" sz="1800" dirty="0"/>
          </a:p>
          <a:p>
            <a:endParaRPr lang="fr-FR" sz="1800" dirty="0"/>
          </a:p>
        </p:txBody>
      </p:sp>
      <p:pic>
        <p:nvPicPr>
          <p:cNvPr id="7" name="Imagen 6"/>
          <p:cNvPicPr>
            <a:picLocks noChangeAspect="1"/>
          </p:cNvPicPr>
          <p:nvPr/>
        </p:nvPicPr>
        <p:blipFill>
          <a:blip r:embed="rId2"/>
          <a:stretch>
            <a:fillRect/>
          </a:stretch>
        </p:blipFill>
        <p:spPr>
          <a:xfrm>
            <a:off x="239486" y="1610436"/>
            <a:ext cx="3569756" cy="2044664"/>
          </a:xfrm>
          <a:prstGeom prst="rect">
            <a:avLst/>
          </a:prstGeom>
        </p:spPr>
      </p:pic>
      <p:pic>
        <p:nvPicPr>
          <p:cNvPr id="8" name="Imagen 7" descr="Imagen que contiene texto&#10;&#10;Descripción generada automáticamente"/>
          <p:cNvPicPr/>
          <p:nvPr/>
        </p:nvPicPr>
        <p:blipFill rotWithShape="1">
          <a:blip r:embed="rId3" cstate="print">
            <a:extLst>
              <a:ext uri="{28A0092B-C50C-407E-A947-70E740481C1C}">
                <a14:useLocalDpi xmlns:a14="http://schemas.microsoft.com/office/drawing/2010/main" val="0"/>
              </a:ext>
            </a:extLst>
          </a:blip>
          <a:srcRect t="41785" b="4082"/>
          <a:stretch/>
        </p:blipFill>
        <p:spPr bwMode="auto">
          <a:xfrm>
            <a:off x="756146" y="3890255"/>
            <a:ext cx="2536436" cy="19417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2114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p:cNvSpPr>
            <a:spLocks noGrp="1"/>
          </p:cNvSpPr>
          <p:nvPr>
            <p:ph type="body" sz="quarter" idx="14"/>
          </p:nvPr>
        </p:nvSpPr>
        <p:spPr/>
        <p:txBody>
          <a:bodyPr/>
          <a:lstStyle/>
          <a:p>
            <a:pPr marL="627063" indent="-627063"/>
            <a:r>
              <a:rPr lang="fr-FR" dirty="0"/>
              <a:t>7. Relations avec les clients et canaux</a:t>
            </a:r>
          </a:p>
        </p:txBody>
      </p:sp>
    </p:spTree>
    <p:extLst>
      <p:ext uri="{BB962C8B-B14F-4D97-AF65-F5344CB8AC3E}">
        <p14:creationId xmlns:p14="http://schemas.microsoft.com/office/powerpoint/2010/main" val="170964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Relations avec les clients</a:t>
            </a:r>
          </a:p>
        </p:txBody>
      </p:sp>
      <p:sp>
        <p:nvSpPr>
          <p:cNvPr id="6" name="Marcador de texto 5"/>
          <p:cNvSpPr>
            <a:spLocks noGrp="1"/>
          </p:cNvSpPr>
          <p:nvPr>
            <p:ph type="body" sz="quarter" idx="15"/>
          </p:nvPr>
        </p:nvSpPr>
        <p:spPr/>
        <p:txBody>
          <a:bodyPr/>
          <a:lstStyle/>
          <a:p>
            <a:pPr marL="0" indent="0">
              <a:lnSpc>
                <a:spcPts val="2500"/>
              </a:lnSpc>
              <a:spcBef>
                <a:spcPts val="600"/>
              </a:spcBef>
              <a:spcAft>
                <a:spcPts val="600"/>
              </a:spcAft>
              <a:buNone/>
            </a:pPr>
            <a:r>
              <a:rPr lang="fr-FR" sz="1800" dirty="0">
                <a:latin typeface="Arial" panose="020B0604020202020204" pitchFamily="34" charset="0"/>
                <a:cs typeface="Arial" panose="020B0604020202020204" pitchFamily="34" charset="0"/>
              </a:rPr>
              <a:t>Une entreprise peut établir toutes sortes de relations avec un segment de clientèle spécifique. Chacune d’entre elles définit la manière dont elle communique, atteint et transfère de la valeur à chacun de ses clients. La qualité et la solidité de cette relation influencent profondément l’expérience du client ainsi que la perception de la marque. Il est essentiel d’entretenir et de suivre chaque point de contact pour que vos clients restent fidèles à votre marque ainsi que pour en attirer de nouveaux. Tout au long de leur expérience avec votre marque, au moins un de ces types de relation doit être établi : </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Assistance personnelle</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Libre-service</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Service automatique</a:t>
            </a:r>
          </a:p>
          <a:p>
            <a:pPr marL="450850" indent="-273050">
              <a:lnSpc>
                <a:spcPts val="2500"/>
              </a:lnSpc>
              <a:spcBef>
                <a:spcPts val="0"/>
              </a:spcBef>
              <a:buFont typeface="Wingdings" panose="05000000000000000000" pitchFamily="2" charset="2"/>
              <a:buChar char="§"/>
            </a:pPr>
            <a:r>
              <a:rPr lang="fr-FR" sz="1800" dirty="0">
                <a:latin typeface="Arial" panose="020B0604020202020204" pitchFamily="34" charset="0"/>
                <a:cs typeface="Arial" panose="020B0604020202020204" pitchFamily="34" charset="0"/>
              </a:rPr>
              <a:t>Communauté</a:t>
            </a:r>
          </a:p>
          <a:p>
            <a:pPr marL="450850" indent="-273050">
              <a:lnSpc>
                <a:spcPts val="2500"/>
              </a:lnSpc>
              <a:spcBef>
                <a:spcPts val="0"/>
              </a:spcBef>
              <a:buFont typeface="Wingdings" panose="05000000000000000000" pitchFamily="2" charset="2"/>
              <a:buChar char="§"/>
            </a:pPr>
            <a:r>
              <a:rPr lang="fr-FR" sz="1800" dirty="0" err="1">
                <a:latin typeface="Arial" panose="020B0604020202020204" pitchFamily="34" charset="0"/>
                <a:cs typeface="Arial" panose="020B0604020202020204" pitchFamily="34" charset="0"/>
              </a:rPr>
              <a:t>Cocréation</a:t>
            </a:r>
            <a:endParaRPr lang="fr-FR" sz="1800"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stretch>
            <a:fillRect/>
          </a:stretch>
        </p:blipFill>
        <p:spPr>
          <a:xfrm>
            <a:off x="239486" y="2290107"/>
            <a:ext cx="3568239" cy="2941337"/>
          </a:xfrm>
          <a:prstGeom prst="rect">
            <a:avLst/>
          </a:prstGeom>
        </p:spPr>
      </p:pic>
    </p:spTree>
    <p:extLst>
      <p:ext uri="{BB962C8B-B14F-4D97-AF65-F5344CB8AC3E}">
        <p14:creationId xmlns:p14="http://schemas.microsoft.com/office/powerpoint/2010/main" val="3478734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Canaux</a:t>
            </a:r>
          </a:p>
          <a:p>
            <a:endParaRPr lang="fr-FR" dirty="0"/>
          </a:p>
        </p:txBody>
      </p:sp>
      <p:sp>
        <p:nvSpPr>
          <p:cNvPr id="6" name="Marcador de texto 5"/>
          <p:cNvSpPr>
            <a:spLocks noGrp="1"/>
          </p:cNvSpPr>
          <p:nvPr>
            <p:ph type="body" sz="quarter" idx="15"/>
          </p:nvPr>
        </p:nvSpPr>
        <p:spPr/>
        <p:txBody>
          <a:bodyPr/>
          <a:lstStyle/>
          <a:p>
            <a:pPr marL="0" indent="0" algn="just">
              <a:lnSpc>
                <a:spcPts val="3360"/>
              </a:lnSpc>
              <a:spcBef>
                <a:spcPts val="600"/>
              </a:spcBef>
              <a:spcAft>
                <a:spcPts val="600"/>
              </a:spcAft>
              <a:buNone/>
            </a:pPr>
            <a:r>
              <a:rPr lang="fr-FR" dirty="0">
                <a:latin typeface="Arial" panose="020B0604020202020204" pitchFamily="34" charset="0"/>
                <a:cs typeface="Arial" panose="020B0604020202020204" pitchFamily="34" charset="0"/>
              </a:rPr>
              <a:t>Les canaux comprennent tous les moyens de </a:t>
            </a:r>
            <a:r>
              <a:rPr lang="fr-FR" b="1" dirty="0">
                <a:latin typeface="Arial" panose="020B0604020202020204" pitchFamily="34" charset="0"/>
                <a:cs typeface="Arial" panose="020B0604020202020204" pitchFamily="34" charset="0"/>
              </a:rPr>
              <a:t>communication</a:t>
            </a:r>
            <a:r>
              <a:rPr lang="fr-FR" dirty="0">
                <a:latin typeface="Arial" panose="020B0604020202020204" pitchFamily="34" charset="0"/>
                <a:cs typeface="Arial" panose="020B0604020202020204" pitchFamily="34" charset="0"/>
              </a:rPr>
              <a:t> et de </a:t>
            </a:r>
            <a:r>
              <a:rPr lang="fr-FR" b="1" dirty="0">
                <a:latin typeface="Arial" panose="020B0604020202020204" pitchFamily="34" charset="0"/>
                <a:cs typeface="Arial" panose="020B0604020202020204" pitchFamily="34" charset="0"/>
              </a:rPr>
              <a:t>distribution</a:t>
            </a:r>
            <a:r>
              <a:rPr lang="fr-FR" dirty="0">
                <a:latin typeface="Arial" panose="020B0604020202020204" pitchFamily="34" charset="0"/>
                <a:cs typeface="Arial" panose="020B0604020202020204" pitchFamily="34" charset="0"/>
              </a:rPr>
              <a:t> permettant d’atteindre des clients et de leur faire une proposition de valeur. Un ensemble de canaux liés à chaque segment de clientèle (s’ils sont sensiblement différents) doit être défini. De manière générale, ne confondez pas la manière d’attirer l’attention d’un client avec celle d’établir et de maintenir une relation étroite avec lui. </a:t>
            </a:r>
          </a:p>
          <a:p>
            <a:pPr marL="450850" indent="-273050" algn="just">
              <a:lnSpc>
                <a:spcPts val="3360"/>
              </a:lnSpc>
              <a:spcBef>
                <a:spcPts val="0"/>
              </a:spcBef>
              <a:buFont typeface="Wingdings" panose="05000000000000000000" pitchFamily="2" charset="2"/>
              <a:buChar char="§"/>
            </a:pPr>
            <a:r>
              <a:rPr lang="fr-FR" dirty="0">
                <a:latin typeface="Arial" panose="020B0604020202020204" pitchFamily="34" charset="0"/>
                <a:cs typeface="Arial" panose="020B0604020202020204" pitchFamily="34" charset="0"/>
              </a:rPr>
              <a:t>Canaux de communication (en ligne et hors ligne).</a:t>
            </a:r>
          </a:p>
          <a:p>
            <a:pPr marL="450850" indent="-273050" algn="just">
              <a:lnSpc>
                <a:spcPts val="3360"/>
              </a:lnSpc>
              <a:spcBef>
                <a:spcPts val="0"/>
              </a:spcBef>
              <a:buFont typeface="Wingdings" panose="05000000000000000000" pitchFamily="2" charset="2"/>
              <a:buChar char="§"/>
            </a:pPr>
            <a:r>
              <a:rPr lang="fr-FR" dirty="0">
                <a:latin typeface="Arial" panose="020B0604020202020204" pitchFamily="34" charset="0"/>
                <a:cs typeface="Arial" panose="020B0604020202020204" pitchFamily="34" charset="0"/>
              </a:rPr>
              <a:t>Canaux de distribution et de vente (directs et indirects).</a:t>
            </a:r>
          </a:p>
          <a:p>
            <a:pPr marL="0" indent="0" algn="just">
              <a:lnSpc>
                <a:spcPts val="3360"/>
              </a:lnSpc>
              <a:spcBef>
                <a:spcPts val="0"/>
              </a:spcBef>
              <a:buNone/>
            </a:pPr>
            <a:endParaRPr lang="fr-FR" dirty="0">
              <a:latin typeface="Arial" panose="020B060402020202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66014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4"/>
          </p:nvPr>
        </p:nvSpPr>
        <p:spPr/>
        <p:txBody>
          <a:bodyPr/>
          <a:lstStyle/>
          <a:p>
            <a:r>
              <a:rPr lang="fr-FR" dirty="0"/>
              <a:t>Valeur ajoutée environnementale et sociale</a:t>
            </a:r>
          </a:p>
        </p:txBody>
      </p:sp>
      <p:sp>
        <p:nvSpPr>
          <p:cNvPr id="6" name="Marcador de texto 5"/>
          <p:cNvSpPr>
            <a:spLocks noGrp="1"/>
          </p:cNvSpPr>
          <p:nvPr>
            <p:ph type="body" sz="quarter" idx="15"/>
          </p:nvPr>
        </p:nvSpPr>
        <p:spPr/>
        <p:txBody>
          <a:bodyPr/>
          <a:lstStyle/>
          <a:p>
            <a:pPr marL="0" indent="0" algn="just">
              <a:lnSpc>
                <a:spcPts val="3360"/>
              </a:lnSpc>
              <a:spcBef>
                <a:spcPts val="0"/>
              </a:spcBef>
              <a:buNone/>
            </a:pPr>
            <a:r>
              <a:rPr lang="fr-FR" dirty="0">
                <a:latin typeface="Arial" panose="020B0604020202020204" pitchFamily="34" charset="0"/>
                <a:cs typeface="Arial" panose="020B0604020202020204" pitchFamily="34" charset="0"/>
              </a:rPr>
              <a:t>En tant qu’entreprise durable, vous devriez faire en sorte que la vente ne soit pas le seul objectif de la relation avec vos clients. Essayez de mettre en avant ce à quoi le projet les engage dans le cadre de vos </a:t>
            </a:r>
            <a:r>
              <a:rPr lang="fr-FR" b="1" dirty="0">
                <a:solidFill>
                  <a:schemeClr val="accent1"/>
                </a:solidFill>
                <a:latin typeface="Arial" panose="020B0604020202020204" pitchFamily="34" charset="0"/>
                <a:cs typeface="Arial" panose="020B0604020202020204" pitchFamily="34" charset="0"/>
              </a:rPr>
              <a:t>missions environnementales et sociales</a:t>
            </a:r>
            <a:r>
              <a:rPr lang="fr-FR" dirty="0">
                <a:latin typeface="Arial" panose="020B0604020202020204" pitchFamily="34" charset="0"/>
                <a:cs typeface="Arial" panose="020B0604020202020204" pitchFamily="34" charset="0"/>
              </a:rPr>
              <a:t>.</a:t>
            </a:r>
          </a:p>
          <a:p>
            <a:pPr marL="0" indent="0" algn="just">
              <a:lnSpc>
                <a:spcPts val="3360"/>
              </a:lnSpc>
              <a:spcBef>
                <a:spcPts val="0"/>
              </a:spcBef>
              <a:buNone/>
            </a:pPr>
            <a:endParaRPr lang="fr-FR" dirty="0">
              <a:latin typeface="Arial" panose="020B0604020202020204" pitchFamily="34" charset="0"/>
              <a:cs typeface="Arial" panose="020B0604020202020204" pitchFamily="34" charset="0"/>
            </a:endParaRPr>
          </a:p>
          <a:p>
            <a:pPr marL="0" indent="0" algn="just">
              <a:lnSpc>
                <a:spcPts val="3360"/>
              </a:lnSpc>
              <a:spcBef>
                <a:spcPts val="0"/>
              </a:spcBef>
              <a:buNone/>
            </a:pPr>
            <a:r>
              <a:rPr lang="fr-FR" dirty="0">
                <a:latin typeface="Arial" panose="020B0604020202020204" pitchFamily="34" charset="0"/>
                <a:cs typeface="Arial" panose="020B0604020202020204" pitchFamily="34" charset="0"/>
              </a:rPr>
              <a:t>Vérifiez aussi si les relations avec les clients et les canaux peuvent permettre d’</a:t>
            </a:r>
            <a:r>
              <a:rPr lang="fr-FR" b="1" dirty="0">
                <a:solidFill>
                  <a:schemeClr val="accent1"/>
                </a:solidFill>
                <a:latin typeface="Arial" panose="020B0604020202020204" pitchFamily="34" charset="0"/>
                <a:cs typeface="Arial" panose="020B0604020202020204" pitchFamily="34" charset="0"/>
              </a:rPr>
              <a:t>éviter d’éventuels obstacles</a:t>
            </a:r>
            <a:r>
              <a:rPr lang="fr-FR" dirty="0">
                <a:latin typeface="Arial" panose="020B0604020202020204" pitchFamily="34" charset="0"/>
                <a:cs typeface="Arial" panose="020B0604020202020204" pitchFamily="34" charset="0"/>
              </a:rPr>
              <a:t> à l’accès des personnes ayant des besoins particuliers, des personnes les plus vulnérables ou des groupes marginalisés.</a:t>
            </a:r>
          </a:p>
          <a:p>
            <a:endParaRPr lang="fr-FR" dirty="0"/>
          </a:p>
        </p:txBody>
      </p:sp>
    </p:spTree>
    <p:extLst>
      <p:ext uri="{BB962C8B-B14F-4D97-AF65-F5344CB8AC3E}">
        <p14:creationId xmlns:p14="http://schemas.microsoft.com/office/powerpoint/2010/main" val="180557522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72D9B86BCF7478FE35F6382F2030B" ma:contentTypeVersion="6" ma:contentTypeDescription="Crea un document nou" ma:contentTypeScope="" ma:versionID="aeeda37c19c563f4d20d1511e0638540">
  <xsd:schema xmlns:xsd="http://www.w3.org/2001/XMLSchema" xmlns:xs="http://www.w3.org/2001/XMLSchema" xmlns:p="http://schemas.microsoft.com/office/2006/metadata/properties" xmlns:ns2="8db90943-e48f-4afb-9647-7ae1d97de5a2" xmlns:ns3="19efcf70-6170-49d9-a7b1-2caaa10abb93" targetNamespace="http://schemas.microsoft.com/office/2006/metadata/properties" ma:root="true" ma:fieldsID="502e640538fdff8f4c56dd26d94773de" ns2:_="" ns3:_="">
    <xsd:import namespace="8db90943-e48f-4afb-9647-7ae1d97de5a2"/>
    <xsd:import namespace="19efcf70-6170-49d9-a7b1-2caaa10abb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90943-e48f-4afb-9647-7ae1d97de5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f70-6170-49d9-a7b1-2caaa10abb93" elementFormDefault="qualified">
    <xsd:import namespace="http://schemas.microsoft.com/office/2006/documentManagement/types"/>
    <xsd:import namespace="http://schemas.microsoft.com/office/infopath/2007/PartnerControls"/>
    <xsd:element name="SharedWithUsers" ma:index="12"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40CE8-C387-42D3-8365-F2558817BDD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9efcf70-6170-49d9-a7b1-2caaa10abb93"/>
    <ds:schemaRef ds:uri="8db90943-e48f-4afb-9647-7ae1d97de5a2"/>
    <ds:schemaRef ds:uri="http://www.w3.org/XML/1998/namespace"/>
  </ds:schemaRefs>
</ds:datastoreItem>
</file>

<file path=customXml/itemProps2.xml><?xml version="1.0" encoding="utf-8"?>
<ds:datastoreItem xmlns:ds="http://schemas.openxmlformats.org/officeDocument/2006/customXml" ds:itemID="{0D42CA2A-0C39-4D82-A238-DC306F80D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90943-e48f-4afb-9647-7ae1d97de5a2"/>
    <ds:schemaRef ds:uri="19efcf70-6170-49d9-a7b1-2caaa10ab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0121FE-34A2-4BBB-BD60-428F347648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7884</TotalTime>
  <Words>1750</Words>
  <Application>Microsoft Office PowerPoint</Application>
  <PresentationFormat>Grand écran</PresentationFormat>
  <Paragraphs>220</Paragraphs>
  <Slides>34</Slides>
  <Notes>25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34</vt:i4>
      </vt:variant>
    </vt:vector>
  </HeadingPairs>
  <TitlesOfParts>
    <vt:vector size="40" baseType="lpstr">
      <vt:lpstr>Arial</vt:lpstr>
      <vt:lpstr>Calibri</vt:lpstr>
      <vt:lpstr>MercuryTextG1-Bold</vt:lpstr>
      <vt:lpstr>Times New Roman</vt:lpstr>
      <vt:lpstr>Wingdings</vt:lpstr>
      <vt:lpstr>Custom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Salem , Hichem</cp:lastModifiedBy>
  <cp:revision>518</cp:revision>
  <dcterms:created xsi:type="dcterms:W3CDTF">2020-03-04T12:22:35Z</dcterms:created>
  <dcterms:modified xsi:type="dcterms:W3CDTF">2022-02-23T10:39:50Z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0x010100CDE72D9B86BCF7478FE35F6382F2030B</vt:lpwstr>
  </property>
</Properties>
</file>