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4"/>
  </p:notesMasterIdLst>
  <p:handoutMasterIdLst>
    <p:handoutMasterId r:id="rId35"/>
  </p:handoutMasterIdLst>
  <p:sldIdLst>
    <p:sldId id="256" r:id="rId5"/>
    <p:sldId id="409" r:id="rId6"/>
    <p:sldId id="410" r:id="rId7"/>
    <p:sldId id="411" r:id="rId8"/>
    <p:sldId id="414" r:id="rId9"/>
    <p:sldId id="358" r:id="rId10"/>
    <p:sldId id="321" r:id="rId11"/>
    <p:sldId id="430" r:id="rId12"/>
    <p:sldId id="368" r:id="rId13"/>
    <p:sldId id="425" r:id="rId14"/>
    <p:sldId id="367" r:id="rId15"/>
    <p:sldId id="428" r:id="rId16"/>
    <p:sldId id="426" r:id="rId17"/>
    <p:sldId id="427" r:id="rId18"/>
    <p:sldId id="429" r:id="rId19"/>
    <p:sldId id="424" r:id="rId20"/>
    <p:sldId id="423" r:id="rId21"/>
    <p:sldId id="398" r:id="rId22"/>
    <p:sldId id="422" r:id="rId23"/>
    <p:sldId id="421" r:id="rId24"/>
    <p:sldId id="420" r:id="rId25"/>
    <p:sldId id="419" r:id="rId26"/>
    <p:sldId id="418" r:id="rId27"/>
    <p:sldId id="392" r:id="rId28"/>
    <p:sldId id="417" r:id="rId29"/>
    <p:sldId id="416" r:id="rId30"/>
    <p:sldId id="413" r:id="rId31"/>
    <p:sldId id="412" r:id="rId32"/>
    <p:sldId id="4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s" initials="ts" lastIdx="2" clrIdx="0">
    <p:extLst>
      <p:ext uri="{19B8F6BF-5375-455C-9EA6-DF929625EA0E}">
        <p15:presenceInfo xmlns:p15="http://schemas.microsoft.com/office/powerpoint/2012/main" userId="T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343" autoAdjust="0"/>
  </p:normalViewPr>
  <p:slideViewPr>
    <p:cSldViewPr snapToGrid="0" snapToObjects="1">
      <p:cViewPr varScale="1">
        <p:scale>
          <a:sx n="70" d="100"/>
          <a:sy n="70" d="100"/>
        </p:scale>
        <p:origin x="510" y="54"/>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11/07/2021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a:t>
            </a:fld>
            <a:endParaRPr lang="fr-FR"/>
          </a:p>
        </p:txBody>
      </p:sp>
    </p:spTree>
    <p:extLst>
      <p:ext uri="{BB962C8B-B14F-4D97-AF65-F5344CB8AC3E}">
        <p14:creationId xmlns:p14="http://schemas.microsoft.com/office/powerpoint/2010/main" val="30699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16</a:t>
            </a:fld>
            <a:endParaRPr lang="fr-FR"/>
          </a:p>
        </p:txBody>
      </p:sp>
    </p:spTree>
    <p:extLst>
      <p:ext uri="{BB962C8B-B14F-4D97-AF65-F5344CB8AC3E}">
        <p14:creationId xmlns:p14="http://schemas.microsoft.com/office/powerpoint/2010/main" val="60392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19</a:t>
            </a:fld>
            <a:endParaRPr lang="fr-FR"/>
          </a:p>
        </p:txBody>
      </p:sp>
    </p:spTree>
    <p:extLst>
      <p:ext uri="{BB962C8B-B14F-4D97-AF65-F5344CB8AC3E}">
        <p14:creationId xmlns:p14="http://schemas.microsoft.com/office/powerpoint/2010/main" val="322961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22</a:t>
            </a:fld>
            <a:endParaRPr lang="fr-FR"/>
          </a:p>
        </p:txBody>
      </p:sp>
    </p:spTree>
    <p:extLst>
      <p:ext uri="{BB962C8B-B14F-4D97-AF65-F5344CB8AC3E}">
        <p14:creationId xmlns:p14="http://schemas.microsoft.com/office/powerpoint/2010/main" val="93803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23</a:t>
            </a:fld>
            <a:endParaRPr lang="fr-FR"/>
          </a:p>
        </p:txBody>
      </p:sp>
    </p:spTree>
    <p:extLst>
      <p:ext uri="{BB962C8B-B14F-4D97-AF65-F5344CB8AC3E}">
        <p14:creationId xmlns:p14="http://schemas.microsoft.com/office/powerpoint/2010/main" val="390353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26</a:t>
            </a:fld>
            <a:endParaRPr lang="fr-FR"/>
          </a:p>
        </p:txBody>
      </p:sp>
    </p:spTree>
    <p:extLst>
      <p:ext uri="{BB962C8B-B14F-4D97-AF65-F5344CB8AC3E}">
        <p14:creationId xmlns:p14="http://schemas.microsoft.com/office/powerpoint/2010/main" val="320613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Conteni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3B12F-3BF3-DE42-AACD-E2329F0D66EC}"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a-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6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7</a:t>
            </a:fld>
            <a:endParaRPr lang="ca-ES"/>
          </a:p>
        </p:txBody>
      </p:sp>
    </p:spTree>
    <p:extLst>
      <p:ext uri="{BB962C8B-B14F-4D97-AF65-F5344CB8AC3E}">
        <p14:creationId xmlns:p14="http://schemas.microsoft.com/office/powerpoint/2010/main" val="269371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fr-FR" dirty="0" smtClean="0"/>
          </a:p>
          <a:p>
            <a:endParaRPr lang="fr-FR" dirty="0" smtClean="0"/>
          </a:p>
          <a:p>
            <a:endParaRPr lang="fr-FR"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9</a:t>
            </a:fld>
            <a:endParaRPr lang="ca-ES"/>
          </a:p>
        </p:txBody>
      </p:sp>
    </p:spTree>
    <p:extLst>
      <p:ext uri="{BB962C8B-B14F-4D97-AF65-F5344CB8AC3E}">
        <p14:creationId xmlns:p14="http://schemas.microsoft.com/office/powerpoint/2010/main" val="248016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a:p>
            <a:endParaRPr lang="fr-FR" dirty="0" smtClean="0"/>
          </a:p>
          <a:p>
            <a:endParaRPr lang="fr-FR" dirty="0" smtClean="0"/>
          </a:p>
          <a:p>
            <a:endParaRPr lang="fr-FR" dirty="0" smtClean="0"/>
          </a:p>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10</a:t>
            </a:fld>
            <a:endParaRPr lang="fr-FR"/>
          </a:p>
        </p:txBody>
      </p:sp>
    </p:spTree>
    <p:extLst>
      <p:ext uri="{BB962C8B-B14F-4D97-AF65-F5344CB8AC3E}">
        <p14:creationId xmlns:p14="http://schemas.microsoft.com/office/powerpoint/2010/main" val="145886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fr-FR"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11</a:t>
            </a:fld>
            <a:endParaRPr lang="ca-ES"/>
          </a:p>
        </p:txBody>
      </p:sp>
    </p:spTree>
    <p:extLst>
      <p:ext uri="{BB962C8B-B14F-4D97-AF65-F5344CB8AC3E}">
        <p14:creationId xmlns:p14="http://schemas.microsoft.com/office/powerpoint/2010/main" val="156053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12</a:t>
            </a:fld>
            <a:endParaRPr lang="fr-FR"/>
          </a:p>
        </p:txBody>
      </p:sp>
    </p:spTree>
    <p:extLst>
      <p:ext uri="{BB962C8B-B14F-4D97-AF65-F5344CB8AC3E}">
        <p14:creationId xmlns:p14="http://schemas.microsoft.com/office/powerpoint/2010/main" val="351031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13</a:t>
            </a:fld>
            <a:endParaRPr lang="fr-FR"/>
          </a:p>
        </p:txBody>
      </p:sp>
    </p:spTree>
    <p:extLst>
      <p:ext uri="{BB962C8B-B14F-4D97-AF65-F5344CB8AC3E}">
        <p14:creationId xmlns:p14="http://schemas.microsoft.com/office/powerpoint/2010/main" val="240932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smtClean="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14</a:t>
            </a:fld>
            <a:endParaRPr lang="fr-FR"/>
          </a:p>
        </p:txBody>
      </p:sp>
    </p:spTree>
    <p:extLst>
      <p:ext uri="{BB962C8B-B14F-4D97-AF65-F5344CB8AC3E}">
        <p14:creationId xmlns:p14="http://schemas.microsoft.com/office/powerpoint/2010/main" val="16784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15</a:t>
            </a:fld>
            <a:endParaRPr lang="fr-FR"/>
          </a:p>
        </p:txBody>
      </p:sp>
    </p:spTree>
    <p:extLst>
      <p:ext uri="{BB962C8B-B14F-4D97-AF65-F5344CB8AC3E}">
        <p14:creationId xmlns:p14="http://schemas.microsoft.com/office/powerpoint/2010/main" val="239868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smtClean="0">
                <a:solidFill>
                  <a:schemeClr val="bg1"/>
                </a:solidFill>
                <a:latin typeface="Times New Roman" panose="02020603050405020304" pitchFamily="18" charset="0"/>
                <a:cs typeface="Times New Roman" panose="02020603050405020304" pitchFamily="18" charset="0"/>
              </a:rPr>
              <a:t>Merci!</a:t>
            </a:r>
            <a:endParaRPr lang="en-US" sz="5500" b="0" i="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a:xfrm>
            <a:off x="239714" y="322383"/>
            <a:ext cx="8563092" cy="608060"/>
          </a:xfrm>
        </p:spPr>
        <p:txBody>
          <a:bodyPr/>
          <a:lstStyle/>
          <a:p>
            <a:pPr>
              <a:lnSpc>
                <a:spcPct val="80000"/>
              </a:lnSpc>
            </a:pPr>
            <a:r>
              <a:rPr lang="fr-FR" b="1" dirty="0"/>
              <a:t>Formation de formateurs sur le développement des modèle d’affaires durables</a:t>
            </a:r>
          </a:p>
          <a:p>
            <a:pPr>
              <a:lnSpc>
                <a:spcPct val="80000"/>
              </a:lnSpc>
            </a:pPr>
            <a:r>
              <a:rPr lang="fr-FR" b="1" smtClean="0"/>
              <a:t>Pays </a:t>
            </a:r>
            <a:r>
              <a:rPr lang="fr-FR" b="1" dirty="0"/>
              <a:t>– </a:t>
            </a:r>
            <a:r>
              <a:rPr lang="fr-FR" b="1" dirty="0" smtClean="0"/>
              <a:t>Jour</a:t>
            </a:r>
            <a:r>
              <a:rPr lang="fr-FR" b="1" dirty="0"/>
              <a:t> 4</a:t>
            </a:r>
          </a:p>
        </p:txBody>
      </p:sp>
      <p:sp>
        <p:nvSpPr>
          <p:cNvPr id="2" name="Marcador de texto 1"/>
          <p:cNvSpPr>
            <a:spLocks noGrp="1"/>
          </p:cNvSpPr>
          <p:nvPr>
            <p:ph type="body" sz="quarter" idx="15"/>
          </p:nvPr>
        </p:nvSpPr>
        <p:spPr>
          <a:xfrm>
            <a:off x="258963" y="4511040"/>
            <a:ext cx="4541637" cy="1475874"/>
          </a:xfrm>
        </p:spPr>
        <p:txBody>
          <a:bodyPr/>
          <a:lstStyle/>
          <a:p>
            <a:r>
              <a:rPr lang="fr-FR" dirty="0">
                <a:effectLst>
                  <a:outerShdw blurRad="38100" dist="38100" dir="2700000" algn="tl">
                    <a:srgbClr val="000000">
                      <a:alpha val="43137"/>
                    </a:srgbClr>
                  </a:outerShdw>
                </a:effectLst>
              </a:rPr>
              <a:t>Giorgio </a:t>
            </a:r>
            <a:r>
              <a:rPr lang="fr-FR" dirty="0" err="1">
                <a:effectLst>
                  <a:outerShdw blurRad="38100" dist="38100" dir="2700000" algn="tl">
                    <a:srgbClr val="000000">
                      <a:alpha val="43137"/>
                    </a:srgbClr>
                  </a:outerShdw>
                </a:effectLst>
              </a:rPr>
              <a:t>Mosangini</a:t>
            </a: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gmosangini@scprac.org </a:t>
            </a:r>
          </a:p>
          <a:p>
            <a:r>
              <a:rPr lang="fr-FR" dirty="0">
                <a:effectLst>
                  <a:outerShdw blurRad="38100" dist="38100" dir="2700000" algn="tl">
                    <a:srgbClr val="000000">
                      <a:alpha val="43137"/>
                    </a:srgbClr>
                  </a:outerShdw>
                </a:effectLst>
              </a:rPr>
              <a:t>Hichem Salem</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hsalem@scprac.org</a:t>
            </a:r>
          </a:p>
          <a:p>
            <a:r>
              <a:rPr lang="fr-FR" dirty="0">
                <a:effectLst>
                  <a:outerShdw blurRad="38100" dist="38100" dir="2700000" algn="tl">
                    <a:srgbClr val="000000">
                      <a:alpha val="43137"/>
                    </a:srgbClr>
                  </a:outerShdw>
                </a:effectLst>
              </a:rPr>
              <a:t>ONU Environnement - PAM - SCP/RAC</a:t>
            </a:r>
          </a:p>
          <a:p>
            <a:endParaRPr lang="fr-FR" dirty="0"/>
          </a:p>
        </p:txBody>
      </p:sp>
    </p:spTree>
    <p:extLst>
      <p:ext uri="{BB962C8B-B14F-4D97-AF65-F5344CB8AC3E}">
        <p14:creationId xmlns:p14="http://schemas.microsoft.com/office/powerpoint/2010/main" val="150178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5" y="614748"/>
            <a:ext cx="3812969" cy="549034"/>
          </a:xfrm>
        </p:spPr>
        <p:txBody>
          <a:bodyPr/>
          <a:lstStyle/>
          <a:p>
            <a:r>
              <a:rPr lang="fr-FR" dirty="0"/>
              <a:t>Structure des coûts</a:t>
            </a:r>
            <a:br>
              <a:rPr lang="fr-FR" dirty="0"/>
            </a:br>
            <a:endParaRPr lang="fr-FR" dirty="0" smtClean="0"/>
          </a:p>
          <a:p>
            <a:r>
              <a:rPr lang="fr-FR" dirty="0" smtClean="0"/>
              <a:t>Valeur environnementale </a:t>
            </a:r>
            <a:r>
              <a:rPr lang="fr-FR" dirty="0"/>
              <a:t>et sociale</a:t>
            </a:r>
          </a:p>
          <a:p>
            <a:endParaRPr lang="fr-FR" dirty="0"/>
          </a:p>
        </p:txBody>
      </p:sp>
      <p:sp>
        <p:nvSpPr>
          <p:cNvPr id="6" name="Marcador de texto 5"/>
          <p:cNvSpPr>
            <a:spLocks noGrp="1"/>
          </p:cNvSpPr>
          <p:nvPr>
            <p:ph type="body" sz="quarter" idx="15"/>
          </p:nvPr>
        </p:nvSpPr>
        <p:spPr/>
        <p:txBody>
          <a:bodyPr/>
          <a:lstStyle/>
          <a:p>
            <a:pPr marL="354013" indent="-354013">
              <a:lnSpc>
                <a:spcPts val="3500"/>
              </a:lnSpc>
              <a:spcBef>
                <a:spcPts val="600"/>
              </a:spcBef>
              <a:spcAft>
                <a:spcPts val="600"/>
              </a:spcAft>
              <a:buFont typeface="Wingdings" panose="05000000000000000000" pitchFamily="2" charset="2"/>
              <a:buChar char="§"/>
            </a:pPr>
            <a:r>
              <a:rPr lang="fr-FR" sz="2400" dirty="0">
                <a:latin typeface="Arial" panose="020B0604020202020204" pitchFamily="34" charset="0"/>
                <a:ea typeface="Times New Roman" charset="0"/>
                <a:cs typeface="Arial" panose="020B0604020202020204" pitchFamily="34" charset="0"/>
              </a:rPr>
              <a:t>Évitez les écarts de salaires importants tout en estimant le coût des ressources humaines.</a:t>
            </a:r>
          </a:p>
          <a:p>
            <a:pPr marL="354013" indent="-354013">
              <a:lnSpc>
                <a:spcPts val="3500"/>
              </a:lnSpc>
              <a:spcBef>
                <a:spcPts val="600"/>
              </a:spcBef>
              <a:spcAft>
                <a:spcPts val="600"/>
              </a:spcAft>
              <a:buFont typeface="Wingdings" panose="05000000000000000000" pitchFamily="2" charset="2"/>
              <a:buChar char="§"/>
            </a:pPr>
            <a:r>
              <a:rPr lang="fr-FR" sz="2400" dirty="0">
                <a:latin typeface="Arial" panose="020B0604020202020204" pitchFamily="34" charset="0"/>
                <a:ea typeface="Times New Roman" charset="0"/>
                <a:cs typeface="Arial" panose="020B0604020202020204" pitchFamily="34" charset="0"/>
              </a:rPr>
              <a:t>Avez-vous évalué les impacts négatifs potentiels de vos activités sur l’environnement et la société, ainsi que leurs coûts ? Le cas échéant, comment y remédier ?</a:t>
            </a:r>
          </a:p>
          <a:p>
            <a:pPr marL="354013" indent="-354013">
              <a:lnSpc>
                <a:spcPts val="3500"/>
              </a:lnSpc>
              <a:spcBef>
                <a:spcPts val="600"/>
              </a:spcBef>
              <a:spcAft>
                <a:spcPts val="600"/>
              </a:spcAft>
              <a:buFont typeface="Wingdings" panose="05000000000000000000" pitchFamily="2" charset="2"/>
              <a:buChar char="§"/>
            </a:pPr>
            <a:r>
              <a:rPr lang="fr-FR" sz="2400" dirty="0">
                <a:latin typeface="Arial" panose="020B0604020202020204" pitchFamily="34" charset="0"/>
                <a:ea typeface="Times New Roman" charset="0"/>
                <a:cs typeface="Arial" panose="020B0604020202020204" pitchFamily="34" charset="0"/>
              </a:rPr>
              <a:t>Avez-vous mis en balance les coûts environnementaux et sociaux négatifs potentiels avec les avantages sociaux attendus </a:t>
            </a:r>
            <a:r>
              <a:rPr lang="fr-FR" sz="2400" dirty="0" smtClean="0">
                <a:latin typeface="Arial" panose="020B0604020202020204" pitchFamily="34" charset="0"/>
                <a:ea typeface="Times New Roman" charset="0"/>
                <a:cs typeface="Arial" panose="020B0604020202020204" pitchFamily="34" charset="0"/>
              </a:rPr>
              <a:t>?</a:t>
            </a:r>
            <a:endParaRPr lang="fr-FR" sz="2400" dirty="0">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38909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fr-FR" sz="3200" dirty="0" smtClean="0"/>
              <a:t>Structure des coûts</a:t>
            </a:r>
            <a:endParaRPr lang="fr-FR" sz="3200" dirty="0"/>
          </a:p>
        </p:txBody>
      </p:sp>
      <p:sp>
        <p:nvSpPr>
          <p:cNvPr id="5" name="Contenidor de text 5"/>
          <p:cNvSpPr>
            <a:spLocks noGrp="1"/>
          </p:cNvSpPr>
          <p:nvPr>
            <p:ph type="body" sz="quarter" idx="4294967295"/>
          </p:nvPr>
        </p:nvSpPr>
        <p:spPr>
          <a:xfrm>
            <a:off x="239485" y="1600753"/>
            <a:ext cx="6918552" cy="1085298"/>
          </a:xfrm>
          <a:prstGeom prst="rect">
            <a:avLst/>
          </a:prstGeom>
        </p:spPr>
        <p:txBody>
          <a:bodyPr/>
          <a:lstStyle/>
          <a:p>
            <a:pPr marL="0" indent="0">
              <a:lnSpc>
                <a:spcPts val="3000"/>
              </a:lnSpc>
              <a:spcBef>
                <a:spcPts val="0"/>
              </a:spcBef>
              <a:spcAft>
                <a:spcPts val="600"/>
              </a:spcAft>
              <a:buNone/>
            </a:pPr>
            <a:r>
              <a:rPr lang="fr-FR" sz="2400" dirty="0" smtClean="0">
                <a:latin typeface="Arial" panose="020B0604020202020204" pitchFamily="34" charset="0"/>
                <a:ea typeface="Times New Roman" charset="0"/>
                <a:cs typeface="Arial" panose="020B0604020202020204" pitchFamily="34" charset="0"/>
              </a:rPr>
              <a:t>Vous pouvez maintenant introduire et évaluer tous vos coûts sur la plateforme en ligne.</a:t>
            </a:r>
            <a:endParaRPr lang="fr-FR" sz="2400" dirty="0"/>
          </a:p>
        </p:txBody>
      </p:sp>
    </p:spTree>
    <p:extLst>
      <p:ext uri="{BB962C8B-B14F-4D97-AF65-F5344CB8AC3E}">
        <p14:creationId xmlns:p14="http://schemas.microsoft.com/office/powerpoint/2010/main" val="161080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969032"/>
            <a:ext cx="4043615" cy="4072995"/>
          </a:xfrm>
        </p:spPr>
        <p:txBody>
          <a:bodyPr/>
          <a:lstStyle/>
          <a:p>
            <a:pPr>
              <a:lnSpc>
                <a:spcPts val="3000"/>
              </a:lnSpc>
            </a:pPr>
            <a:r>
              <a:rPr lang="fr-FR" sz="2400" dirty="0">
                <a:latin typeface="Arial" panose="020B0604020202020204" pitchFamily="34" charset="0"/>
                <a:ea typeface="Times New Roman" charset="0"/>
                <a:cs typeface="Arial" panose="020B0604020202020204" pitchFamily="34" charset="0"/>
              </a:rPr>
              <a:t>Les flux de revenus sont essentiels pour votre entreprise et peuvent être générés de différentes manières.</a:t>
            </a:r>
            <a:endParaRPr lang="fr-FR" sz="2400" dirty="0"/>
          </a:p>
          <a:p>
            <a:pPr>
              <a:lnSpc>
                <a:spcPts val="3000"/>
              </a:lnSpc>
            </a:pPr>
            <a:endParaRPr lang="fr-FR" sz="2000" dirty="0"/>
          </a:p>
        </p:txBody>
      </p:sp>
      <p:sp>
        <p:nvSpPr>
          <p:cNvPr id="7" name="Marcador de texto 6"/>
          <p:cNvSpPr>
            <a:spLocks noGrp="1"/>
          </p:cNvSpPr>
          <p:nvPr>
            <p:ph type="body" sz="quarter" idx="14"/>
          </p:nvPr>
        </p:nvSpPr>
        <p:spPr/>
        <p:txBody>
          <a:bodyPr/>
          <a:lstStyle/>
          <a:p>
            <a:r>
              <a:rPr lang="fr-FR" dirty="0"/>
              <a:t>Flux de </a:t>
            </a:r>
            <a:r>
              <a:rPr lang="fr-FR" dirty="0" smtClean="0"/>
              <a:t>revenus</a:t>
            </a:r>
            <a:endParaRPr lang="fr-FR" dirty="0"/>
          </a:p>
        </p:txBody>
      </p:sp>
      <p:pic>
        <p:nvPicPr>
          <p:cNvPr id="8" name="Google Shape;260;p31"/>
          <p:cNvPicPr preferRelativeResize="0">
            <a:picLocks noGrp="1"/>
          </p:cNvPicPr>
          <p:nvPr>
            <p:ph type="pic" sz="quarter" idx="16"/>
          </p:nvPr>
        </p:nvPicPr>
        <p:blipFill rotWithShape="1">
          <a:blip r:embed="rId3">
            <a:alphaModFix/>
          </a:blip>
          <a:srcRect t="8202" b="8202"/>
          <a:stretch/>
        </p:blipFill>
        <p:spPr>
          <a:xfrm>
            <a:off x="6816436" y="1548746"/>
            <a:ext cx="3803073" cy="3094242"/>
          </a:xfrm>
          <a:prstGeom prst="rect">
            <a:avLst/>
          </a:prstGeom>
          <a:noFill/>
          <a:ln>
            <a:noFill/>
          </a:ln>
        </p:spPr>
      </p:pic>
    </p:spTree>
    <p:extLst>
      <p:ext uri="{BB962C8B-B14F-4D97-AF65-F5344CB8AC3E}">
        <p14:creationId xmlns:p14="http://schemas.microsoft.com/office/powerpoint/2010/main" val="364899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Types de flux de </a:t>
            </a:r>
            <a:r>
              <a:rPr lang="fr-FR" dirty="0" smtClean="0"/>
              <a:t>revenus</a:t>
            </a:r>
            <a:endParaRPr lang="fr-FR" dirty="0"/>
          </a:p>
        </p:txBody>
      </p:sp>
      <p:sp>
        <p:nvSpPr>
          <p:cNvPr id="6" name="Marcador de texto 5"/>
          <p:cNvSpPr>
            <a:spLocks noGrp="1"/>
          </p:cNvSpPr>
          <p:nvPr>
            <p:ph type="body" sz="quarter" idx="15"/>
          </p:nvPr>
        </p:nvSpPr>
        <p:spPr/>
        <p:txBody>
          <a:bodyPr/>
          <a:lstStyle/>
          <a:p>
            <a:pPr marL="0" indent="0" algn="just">
              <a:lnSpc>
                <a:spcPts val="2800"/>
              </a:lnSpc>
              <a:spcBef>
                <a:spcPts val="0"/>
              </a:spcBef>
              <a:spcAft>
                <a:spcPts val="1200"/>
              </a:spcAft>
              <a:buNone/>
            </a:pPr>
            <a:r>
              <a:rPr lang="fr-FR" b="1" dirty="0" smtClean="0">
                <a:latin typeface="Arial" panose="020B0604020202020204" pitchFamily="34" charset="0"/>
                <a:cs typeface="Arial" panose="020B0604020202020204" pitchFamily="34" charset="0"/>
              </a:rPr>
              <a:t>Frais </a:t>
            </a:r>
            <a:r>
              <a:rPr lang="fr-FR" b="1" dirty="0">
                <a:latin typeface="Arial" panose="020B0604020202020204" pitchFamily="34" charset="0"/>
                <a:cs typeface="Arial" panose="020B0604020202020204" pitchFamily="34" charset="0"/>
              </a:rPr>
              <a:t>d’utilisation. </a:t>
            </a:r>
            <a:r>
              <a:rPr lang="fr-FR" dirty="0">
                <a:latin typeface="Arial" panose="020B0604020202020204" pitchFamily="34" charset="0"/>
                <a:cs typeface="Arial" panose="020B0604020202020204" pitchFamily="34" charset="0"/>
              </a:rPr>
              <a:t>Coût correspondant à l’utilisation d’un service particulier dont le montant dépend de l’utilisation. Par exemple, un gîte écologique fait payer ses clients pour le type de chambre et les nuits occupées. </a:t>
            </a:r>
          </a:p>
          <a:p>
            <a:pPr marL="0" indent="0" algn="just">
              <a:lnSpc>
                <a:spcPts val="2800"/>
              </a:lnSpc>
              <a:spcBef>
                <a:spcPts val="0"/>
              </a:spcBef>
              <a:spcAft>
                <a:spcPts val="1200"/>
              </a:spcAft>
              <a:buNone/>
            </a:pPr>
            <a:r>
              <a:rPr lang="fr-FR" b="1" dirty="0">
                <a:latin typeface="Arial" panose="020B0604020202020204" pitchFamily="34" charset="0"/>
                <a:cs typeface="Arial" panose="020B0604020202020204" pitchFamily="34" charset="0"/>
              </a:rPr>
              <a:t>Frais d’abonnement. </a:t>
            </a:r>
            <a:r>
              <a:rPr lang="fr-FR" dirty="0">
                <a:latin typeface="Arial" panose="020B0604020202020204" pitchFamily="34" charset="0"/>
                <a:cs typeface="Arial" panose="020B0604020202020204" pitchFamily="34" charset="0"/>
              </a:rPr>
              <a:t>Coût correspondant à l’accès continu ou répété à un service. Une salle de sport vend à ses membres un abonnement mensuel ou annuel pour accéder à ses installations.</a:t>
            </a:r>
          </a:p>
          <a:p>
            <a:pPr marL="0" indent="0" algn="just">
              <a:lnSpc>
                <a:spcPts val="2800"/>
              </a:lnSpc>
              <a:spcBef>
                <a:spcPts val="0"/>
              </a:spcBef>
              <a:spcAft>
                <a:spcPts val="1200"/>
              </a:spcAft>
              <a:buNone/>
            </a:pPr>
            <a:r>
              <a:rPr lang="fr-FR" b="1" dirty="0">
                <a:latin typeface="Arial" panose="020B0604020202020204" pitchFamily="34" charset="0"/>
                <a:cs typeface="Arial" panose="020B0604020202020204" pitchFamily="34" charset="0"/>
              </a:rPr>
              <a:t>Prêt, location, leasing. </a:t>
            </a:r>
            <a:r>
              <a:rPr lang="fr-FR" dirty="0">
                <a:latin typeface="Arial" panose="020B0604020202020204" pitchFamily="34" charset="0"/>
                <a:cs typeface="Arial" panose="020B0604020202020204" pitchFamily="34" charset="0"/>
              </a:rPr>
              <a:t>Le flux de revenus est créé en accordant à quelqu’un le droit exclusif sur un bien particulier pour une période déterminée, en échange du paiement d’un prix. Les prêteurs perçoivent des revenus récurrents et les locataires paient une part du coût total de la propriété. Les locations (voitures, maisons, machines agricoles, etc.) sont des exemples courants.</a:t>
            </a:r>
          </a:p>
          <a:p>
            <a:pPr marL="0" indent="0">
              <a:buNone/>
            </a:pPr>
            <a:endParaRPr lang="fr-FR" dirty="0"/>
          </a:p>
        </p:txBody>
      </p:sp>
      <p:sp>
        <p:nvSpPr>
          <p:cNvPr id="7" name="Marcador de texto 5"/>
          <p:cNvSpPr>
            <a:spLocks noGrp="1"/>
          </p:cNvSpPr>
          <p:nvPr>
            <p:ph type="body" sz="quarter" idx="15"/>
          </p:nvPr>
        </p:nvSpPr>
        <p:spPr>
          <a:xfrm>
            <a:off x="239486" y="2306782"/>
            <a:ext cx="3709059" cy="3620776"/>
          </a:xfrm>
        </p:spPr>
        <p:txBody>
          <a:bodyPr/>
          <a:lstStyle/>
          <a:p>
            <a:pPr marL="0" indent="0">
              <a:lnSpc>
                <a:spcPts val="2900"/>
              </a:lnSpc>
              <a:spcBef>
                <a:spcPts val="0"/>
              </a:spcBef>
              <a:spcAft>
                <a:spcPts val="1200"/>
              </a:spcAft>
              <a:buNone/>
            </a:pPr>
            <a:r>
              <a:rPr lang="fr-FR" b="1" dirty="0">
                <a:latin typeface="Arial" panose="020B0604020202020204" pitchFamily="34" charset="0"/>
                <a:cs typeface="Arial" panose="020B0604020202020204" pitchFamily="34" charset="0"/>
              </a:rPr>
              <a:t>Vente d’actifs. </a:t>
            </a:r>
            <a:r>
              <a:rPr lang="fr-FR" dirty="0">
                <a:latin typeface="Arial" panose="020B0604020202020204" pitchFamily="34" charset="0"/>
                <a:cs typeface="Arial" panose="020B0604020202020204" pitchFamily="34" charset="0"/>
              </a:rPr>
              <a:t>Lors d’une vente d’actifs, le vendeur donne à l’acheteur le contrôle absolu de la propriété du produit une fois le paiement effectué. En d’autres termes, il lui transfère la propriété du produit en contrepartie du paiement d’un prix. </a:t>
            </a:r>
          </a:p>
        </p:txBody>
      </p:sp>
    </p:spTree>
    <p:extLst>
      <p:ext uri="{BB962C8B-B14F-4D97-AF65-F5344CB8AC3E}">
        <p14:creationId xmlns:p14="http://schemas.microsoft.com/office/powerpoint/2010/main" val="15105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Types de flux de </a:t>
            </a:r>
            <a:r>
              <a:rPr lang="fr-FR" dirty="0" smtClean="0"/>
              <a:t>revenus</a:t>
            </a:r>
            <a:endParaRPr lang="fr-FR" dirty="0"/>
          </a:p>
        </p:txBody>
      </p:sp>
      <p:sp>
        <p:nvSpPr>
          <p:cNvPr id="6" name="Marcador de texto 5"/>
          <p:cNvSpPr>
            <a:spLocks noGrp="1"/>
          </p:cNvSpPr>
          <p:nvPr>
            <p:ph type="body" sz="quarter" idx="15"/>
          </p:nvPr>
        </p:nvSpPr>
        <p:spPr/>
        <p:txBody>
          <a:bodyPr/>
          <a:lstStyle/>
          <a:p>
            <a:pPr marL="0" indent="0" algn="just">
              <a:lnSpc>
                <a:spcPts val="2900"/>
              </a:lnSpc>
              <a:spcBef>
                <a:spcPts val="0"/>
              </a:spcBef>
              <a:spcAft>
                <a:spcPts val="1200"/>
              </a:spcAft>
              <a:buNone/>
            </a:pPr>
            <a:r>
              <a:rPr lang="fr-FR" b="1" dirty="0" smtClean="0">
                <a:latin typeface="Arial" panose="020B0604020202020204" pitchFamily="34" charset="0"/>
                <a:cs typeface="Arial" panose="020B0604020202020204" pitchFamily="34" charset="0"/>
              </a:rPr>
              <a:t>Frais </a:t>
            </a:r>
            <a:r>
              <a:rPr lang="fr-FR" b="1" dirty="0">
                <a:latin typeface="Arial" panose="020B0604020202020204" pitchFamily="34" charset="0"/>
                <a:cs typeface="Arial" panose="020B0604020202020204" pitchFamily="34" charset="0"/>
              </a:rPr>
              <a:t>de courtage. </a:t>
            </a:r>
            <a:r>
              <a:rPr lang="fr-FR" dirty="0">
                <a:latin typeface="Arial" panose="020B0604020202020204" pitchFamily="34" charset="0"/>
                <a:cs typeface="Arial" panose="020B0604020202020204" pitchFamily="34" charset="0"/>
              </a:rPr>
              <a:t>Les revenus proviennent ici d’un service d’intermédiation effectué pour le compte d’au moins deux parties. Les courtiers et les agents immobiliers perçoivent une commission chaque fois qu’ils parviennent à mettre un acheteur et un vendeur en relation. Un entrepreneur vert peut être l’intermédiaire et le lien entre les agriculteurs biologiques et les consommateurs, en fournissant une plateforme qui facilite les transactions, tout en percevant une commission chaque fois qu’une transaction est conclue.</a:t>
            </a:r>
          </a:p>
          <a:p>
            <a:pPr marL="0" indent="0" algn="just">
              <a:lnSpc>
                <a:spcPts val="2900"/>
              </a:lnSpc>
              <a:spcBef>
                <a:spcPts val="0"/>
              </a:spcBef>
              <a:spcAft>
                <a:spcPts val="1200"/>
              </a:spcAft>
              <a:buNone/>
            </a:pPr>
            <a:r>
              <a:rPr lang="fr-FR" b="1" dirty="0">
                <a:latin typeface="Arial" panose="020B0604020202020204" pitchFamily="34" charset="0"/>
                <a:cs typeface="Arial" panose="020B0604020202020204" pitchFamily="34" charset="0"/>
              </a:rPr>
              <a:t>Publicité. </a:t>
            </a:r>
            <a:r>
              <a:rPr lang="fr-FR" dirty="0">
                <a:latin typeface="Arial" panose="020B0604020202020204" pitchFamily="34" charset="0"/>
                <a:cs typeface="Arial" panose="020B0604020202020204" pitchFamily="34" charset="0"/>
              </a:rPr>
              <a:t>Les frais de publicité pour un produit, un service ou une marque particulière constituent la base de cette source de revenus. Les journaux et le secteur des médias s’appuient généralement sur cette approche, qui s’est étendue à la publicité sur les sites Internet et à la vente de logiciels.</a:t>
            </a:r>
          </a:p>
          <a:p>
            <a:endParaRPr lang="fr-FR" dirty="0"/>
          </a:p>
        </p:txBody>
      </p:sp>
      <p:sp>
        <p:nvSpPr>
          <p:cNvPr id="7" name="Marcador de texto 5"/>
          <p:cNvSpPr>
            <a:spLocks noGrp="1"/>
          </p:cNvSpPr>
          <p:nvPr>
            <p:ph type="body" sz="quarter" idx="15"/>
          </p:nvPr>
        </p:nvSpPr>
        <p:spPr>
          <a:xfrm>
            <a:off x="239486" y="2306782"/>
            <a:ext cx="3709059" cy="3620776"/>
          </a:xfrm>
        </p:spPr>
        <p:txBody>
          <a:bodyPr/>
          <a:lstStyle/>
          <a:p>
            <a:pPr marL="0" indent="0">
              <a:lnSpc>
                <a:spcPts val="2900"/>
              </a:lnSpc>
              <a:spcBef>
                <a:spcPts val="0"/>
              </a:spcBef>
              <a:spcAft>
                <a:spcPts val="1200"/>
              </a:spcAft>
              <a:buNone/>
            </a:pPr>
            <a:r>
              <a:rPr lang="fr-FR" b="1" dirty="0">
                <a:latin typeface="Arial" panose="020B0604020202020204" pitchFamily="34" charset="0"/>
                <a:cs typeface="Arial" panose="020B0604020202020204" pitchFamily="34" charset="0"/>
              </a:rPr>
              <a:t>L’octroi de licences. </a:t>
            </a:r>
            <a:r>
              <a:rPr lang="fr-FR" dirty="0">
                <a:latin typeface="Arial" panose="020B0604020202020204" pitchFamily="34" charset="0"/>
                <a:cs typeface="Arial" panose="020B0604020202020204" pitchFamily="34" charset="0"/>
              </a:rPr>
              <a:t>Les propriétaires de contenu conservent les droits d’auteur tout en vendant des licences à des tiers. C’est de cette manière que les sociétés de médias obtiennent leurs revenus, tout comme ceux qui détiennent des brevets sur des technologies spécifiques</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3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2919350" cy="549034"/>
          </a:xfrm>
        </p:spPr>
        <p:txBody>
          <a:bodyPr/>
          <a:lstStyle/>
          <a:p>
            <a:r>
              <a:rPr lang="fr-FR" dirty="0"/>
              <a:t>Flux de revenus</a:t>
            </a:r>
            <a:br>
              <a:rPr lang="fr-FR" dirty="0"/>
            </a:br>
            <a:endParaRPr lang="fr-FR" dirty="0" smtClean="0"/>
          </a:p>
          <a:p>
            <a:r>
              <a:rPr lang="fr-FR" dirty="0" smtClean="0"/>
              <a:t>Valeur environnementale </a:t>
            </a:r>
            <a:r>
              <a:rPr lang="fr-FR" dirty="0"/>
              <a:t>et sociale</a:t>
            </a:r>
          </a:p>
          <a:p>
            <a:endParaRPr lang="fr-FR" dirty="0"/>
          </a:p>
        </p:txBody>
      </p:sp>
      <p:sp>
        <p:nvSpPr>
          <p:cNvPr id="6" name="Marcador de texto 5"/>
          <p:cNvSpPr>
            <a:spLocks noGrp="1"/>
          </p:cNvSpPr>
          <p:nvPr>
            <p:ph type="body" sz="quarter" idx="15"/>
          </p:nvPr>
        </p:nvSpPr>
        <p:spPr/>
        <p:txBody>
          <a:bodyPr/>
          <a:lstStyle/>
          <a:p>
            <a:pPr marL="354013" indent="-354013">
              <a:lnSpc>
                <a:spcPts val="2800"/>
              </a:lnSpc>
              <a:spcBef>
                <a:spcPts val="60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Vous devez veiller à ce que votre entreprise génère une valeur environnementale et sociale importante, outre des revenus économiques.</a:t>
            </a:r>
          </a:p>
          <a:p>
            <a:pPr marL="354013" indent="-354013">
              <a:lnSpc>
                <a:spcPts val="2800"/>
              </a:lnSpc>
              <a:spcBef>
                <a:spcPts val="60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Pouvez-vous envisager de réinvestir une partie des bénéfices au profit des employés/membres, pour le bien-être de la collectivité et/ou de l’environnement ?</a:t>
            </a:r>
          </a:p>
          <a:p>
            <a:pPr marL="354013" indent="-354013">
              <a:lnSpc>
                <a:spcPts val="2800"/>
              </a:lnSpc>
              <a:spcBef>
                <a:spcPts val="60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Pouvez-vous envisager de réinvestir les excédents ou les bénéfices économiques dans des finances éthiques ?</a:t>
            </a:r>
          </a:p>
          <a:p>
            <a:pPr marL="354013" indent="-354013">
              <a:lnSpc>
                <a:spcPts val="2800"/>
              </a:lnSpc>
              <a:spcBef>
                <a:spcPts val="600"/>
              </a:spcBef>
              <a:spcAft>
                <a:spcPts val="600"/>
              </a:spcAft>
              <a:buFont typeface="Wingdings" panose="05000000000000000000" pitchFamily="2" charset="2"/>
              <a:buChar char="§"/>
            </a:pPr>
            <a:r>
              <a:rPr lang="fr-FR" dirty="0">
                <a:latin typeface="Arial" panose="020B0604020202020204" pitchFamily="34" charset="0"/>
                <a:ea typeface="Times New Roman" charset="0"/>
                <a:cs typeface="Arial" panose="020B0604020202020204" pitchFamily="34" charset="0"/>
              </a:rPr>
              <a:t>Adopterez-vous une forme juridique qui favorise l’investissement des bénéfices et des excédents selon des critères sociaux et environnementaux (entité relevant de l’économie collaborative, sociale et solidaire, organisation à but non lucratif, entreprise sociale ou verte, etc.) ?</a:t>
            </a:r>
          </a:p>
          <a:p>
            <a:pPr>
              <a:buFont typeface="Wingdings" panose="05000000000000000000" pitchFamily="2" charset="2"/>
              <a:buChar char="§"/>
            </a:pPr>
            <a:endParaRPr lang="fr-FR" dirty="0"/>
          </a:p>
        </p:txBody>
      </p:sp>
    </p:spTree>
    <p:extLst>
      <p:ext uri="{BB962C8B-B14F-4D97-AF65-F5344CB8AC3E}">
        <p14:creationId xmlns:p14="http://schemas.microsoft.com/office/powerpoint/2010/main" val="205200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Flux de </a:t>
            </a:r>
            <a:r>
              <a:rPr lang="fr-FR" dirty="0" smtClean="0"/>
              <a:t>revenus</a:t>
            </a:r>
            <a:endParaRPr lang="fr-FR" dirty="0"/>
          </a:p>
        </p:txBody>
      </p:sp>
      <p:sp>
        <p:nvSpPr>
          <p:cNvPr id="6" name="Marcador de texto 5"/>
          <p:cNvSpPr>
            <a:spLocks noGrp="1"/>
          </p:cNvSpPr>
          <p:nvPr>
            <p:ph type="body" sz="quarter" idx="15"/>
          </p:nvPr>
        </p:nvSpPr>
        <p:spPr>
          <a:xfrm>
            <a:off x="239486" y="1403554"/>
            <a:ext cx="3750623" cy="4228320"/>
          </a:xfrm>
        </p:spPr>
        <p:txBody>
          <a:bodyPr/>
          <a:lstStyle/>
          <a:p>
            <a:pPr marL="0" indent="0">
              <a:lnSpc>
                <a:spcPts val="3000"/>
              </a:lnSpc>
              <a:buNone/>
            </a:pPr>
            <a:r>
              <a:rPr lang="fr-FR" sz="2400" dirty="0">
                <a:latin typeface="Arial" panose="020B0604020202020204" pitchFamily="34" charset="0"/>
                <a:ea typeface="Times New Roman" charset="0"/>
                <a:cs typeface="Arial" panose="020B0604020202020204" pitchFamily="34" charset="0"/>
              </a:rPr>
              <a:t>Vous pouvez maintenant introduire vos revenus attendus sur la plateforme en ligne</a:t>
            </a:r>
            <a:r>
              <a:rPr lang="fr-FR" sz="2400" dirty="0" smtClean="0">
                <a:latin typeface="Arial" panose="020B0604020202020204" pitchFamily="34" charset="0"/>
                <a:ea typeface="Times New Roman" charset="0"/>
                <a:cs typeface="Arial" panose="020B0604020202020204" pitchFamily="34" charset="0"/>
              </a:rPr>
              <a:t>.</a:t>
            </a:r>
            <a:endParaRPr lang="fr-FR" sz="2400" dirty="0"/>
          </a:p>
        </p:txBody>
      </p:sp>
    </p:spTree>
    <p:extLst>
      <p:ext uri="{BB962C8B-B14F-4D97-AF65-F5344CB8AC3E}">
        <p14:creationId xmlns:p14="http://schemas.microsoft.com/office/powerpoint/2010/main" val="3246059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4"/>
          </p:nvPr>
        </p:nvSpPr>
        <p:spPr/>
        <p:txBody>
          <a:bodyPr/>
          <a:lstStyle/>
          <a:p>
            <a:r>
              <a:rPr lang="fr-FR" dirty="0" smtClean="0"/>
              <a:t>Le canevas </a:t>
            </a:r>
            <a:r>
              <a:rPr lang="fr-FR" dirty="0"/>
              <a:t>de votre modèle d’affaires vert est terminée </a:t>
            </a:r>
            <a:r>
              <a:rPr lang="fr-FR" dirty="0" smtClean="0"/>
              <a:t>!</a:t>
            </a:r>
            <a:endParaRPr lang="fr-FR" dirty="0"/>
          </a:p>
        </p:txBody>
      </p:sp>
      <p:pic>
        <p:nvPicPr>
          <p:cNvPr id="8" name="Marcador de posición de imagen 7" descr="Imagen que contiene texto&#10;&#10;Descripción generada automáticamente"/>
          <p:cNvPicPr>
            <a:picLocks noGrp="1"/>
          </p:cNvPicPr>
          <p:nvPr>
            <p:ph type="pic" sz="quarter" idx="16"/>
          </p:nvPr>
        </p:nvPicPr>
        <p:blipFill rotWithShape="1">
          <a:blip r:embed="rId2" cstate="print">
            <a:extLst>
              <a:ext uri="{28A0092B-C50C-407E-A947-70E740481C1C}">
                <a14:useLocalDpi xmlns:a14="http://schemas.microsoft.com/office/drawing/2010/main" val="0"/>
              </a:ext>
            </a:extLst>
          </a:blip>
          <a:srcRect l="302" t="40260" r="-302" b="2204"/>
          <a:stretch/>
        </p:blipFill>
        <p:spPr bwMode="auto">
          <a:xfrm>
            <a:off x="5590308" y="614748"/>
            <a:ext cx="6304829" cy="51297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232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fr-FR" dirty="0" smtClean="0"/>
              <a:t>11. Test</a:t>
            </a:r>
            <a:endParaRPr lang="fr-FR" dirty="0"/>
          </a:p>
        </p:txBody>
      </p:sp>
    </p:spTree>
    <p:extLst>
      <p:ext uri="{BB962C8B-B14F-4D97-AF65-F5344CB8AC3E}">
        <p14:creationId xmlns:p14="http://schemas.microsoft.com/office/powerpoint/2010/main" val="1634410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Tester le modèle d’affaires </a:t>
            </a:r>
            <a:r>
              <a:rPr lang="fr-FR" dirty="0" smtClean="0"/>
              <a:t>vert</a:t>
            </a:r>
            <a:endParaRPr lang="fr-FR" dirty="0"/>
          </a:p>
        </p:txBody>
      </p:sp>
      <p:sp>
        <p:nvSpPr>
          <p:cNvPr id="6" name="Marcador de texto 5"/>
          <p:cNvSpPr>
            <a:spLocks noGrp="1"/>
          </p:cNvSpPr>
          <p:nvPr>
            <p:ph type="body" sz="quarter" idx="15"/>
          </p:nvPr>
        </p:nvSpPr>
        <p:spPr>
          <a:xfrm>
            <a:off x="4355432" y="676190"/>
            <a:ext cx="7539706" cy="2170920"/>
          </a:xfrm>
        </p:spPr>
        <p:txBody>
          <a:bodyPr/>
          <a:lstStyle/>
          <a:p>
            <a:pPr marL="0" indent="0">
              <a:lnSpc>
                <a:spcPts val="3000"/>
              </a:lnSpc>
              <a:spcBef>
                <a:spcPts val="600"/>
              </a:spcBef>
              <a:spcAft>
                <a:spcPts val="600"/>
              </a:spcAft>
              <a:buNone/>
            </a:pPr>
            <a:r>
              <a:rPr lang="fr-FR" dirty="0" smtClean="0">
                <a:latin typeface="Arial" panose="020B0604020202020204" pitchFamily="34" charset="0"/>
                <a:cs typeface="Arial" panose="020B0604020202020204" pitchFamily="34" charset="0"/>
              </a:rPr>
              <a:t>Grâce </a:t>
            </a:r>
            <a:r>
              <a:rPr lang="fr-FR" dirty="0">
                <a:latin typeface="Arial" panose="020B0604020202020204" pitchFamily="34" charset="0"/>
                <a:cs typeface="Arial" panose="020B0604020202020204" pitchFamily="34" charset="0"/>
              </a:rPr>
              <a:t>à de multiples itérations, dans des conditions de marché de plus en plus réelles, vous pouvez affiner votre prototype jusqu’à ce que vous trouviez une solution optimale, adaptée au marché, tout en créant une valeur environnementale et sociale maximale.</a:t>
            </a:r>
          </a:p>
          <a:p>
            <a:pPr marL="0" indent="0">
              <a:buNone/>
            </a:pPr>
            <a:endParaRPr lang="fr-FR" sz="2800" dirty="0"/>
          </a:p>
          <a:p>
            <a:endParaRPr lang="fr-FR" dirty="0"/>
          </a:p>
        </p:txBody>
      </p:sp>
      <p:sp>
        <p:nvSpPr>
          <p:cNvPr id="7" name="Marcador de texto 5"/>
          <p:cNvSpPr>
            <a:spLocks noGrp="1"/>
          </p:cNvSpPr>
          <p:nvPr>
            <p:ph type="body" sz="quarter" idx="15"/>
          </p:nvPr>
        </p:nvSpPr>
        <p:spPr>
          <a:xfrm>
            <a:off x="239486" y="2057400"/>
            <a:ext cx="3812969" cy="3719945"/>
          </a:xfrm>
        </p:spPr>
        <p:txBody>
          <a:bodyPr/>
          <a:lstStyle/>
          <a:p>
            <a:pPr marL="0" indent="0">
              <a:lnSpc>
                <a:spcPts val="3000"/>
              </a:lnSpc>
              <a:spcBef>
                <a:spcPts val="600"/>
              </a:spcBef>
              <a:spcAft>
                <a:spcPts val="600"/>
              </a:spcAft>
              <a:buNone/>
            </a:pPr>
            <a:r>
              <a:rPr lang="fr-FR" dirty="0">
                <a:latin typeface="Arial" panose="020B0604020202020204" pitchFamily="34" charset="0"/>
                <a:cs typeface="Arial" panose="020B0604020202020204" pitchFamily="34" charset="0"/>
              </a:rPr>
              <a:t>Il est maintenant temps de tester et de valider votre solution commerciale sur le marché. Testez le prototype afin de valider l’hypothèse pour chaque élément clé de votre modèle d’affaires vert (prix, revenus, disposition des clients à acheter et à payer, etc</a:t>
            </a:r>
            <a:r>
              <a:rPr lang="fr-FR" dirty="0" smtClean="0">
                <a:latin typeface="Arial" panose="020B0604020202020204" pitchFamily="34" charset="0"/>
                <a:cs typeface="Arial" panose="020B0604020202020204" pitchFamily="34" charset="0"/>
              </a:rPr>
              <a:t>.).</a:t>
            </a:r>
            <a:endParaRPr lang="fr-FR" dirty="0"/>
          </a:p>
        </p:txBody>
      </p:sp>
      <p:pic>
        <p:nvPicPr>
          <p:cNvPr id="8" name="Imagen 7"/>
          <p:cNvPicPr>
            <a:picLocks noChangeAspect="1"/>
          </p:cNvPicPr>
          <p:nvPr/>
        </p:nvPicPr>
        <p:blipFill>
          <a:blip r:embed="rId3"/>
          <a:stretch>
            <a:fillRect/>
          </a:stretch>
        </p:blipFill>
        <p:spPr>
          <a:xfrm>
            <a:off x="5131958" y="2348345"/>
            <a:ext cx="5986653" cy="3429000"/>
          </a:xfrm>
          <a:prstGeom prst="rect">
            <a:avLst/>
          </a:prstGeom>
        </p:spPr>
      </p:pic>
    </p:spTree>
    <p:extLst>
      <p:ext uri="{BB962C8B-B14F-4D97-AF65-F5344CB8AC3E}">
        <p14:creationId xmlns:p14="http://schemas.microsoft.com/office/powerpoint/2010/main" val="277226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fr-FR" dirty="0" smtClean="0"/>
              <a:t>Programme de la formation</a:t>
            </a:r>
            <a:endParaRPr lang="fr-FR" dirty="0"/>
          </a:p>
        </p:txBody>
      </p:sp>
      <p:graphicFrame>
        <p:nvGraphicFramePr>
          <p:cNvPr id="6" name="Tabla 5"/>
          <p:cNvGraphicFramePr>
            <a:graphicFrameLocks noGrp="1"/>
          </p:cNvGraphicFramePr>
          <p:nvPr>
            <p:extLst>
              <p:ext uri="{D42A27DB-BD31-4B8C-83A1-F6EECF244321}">
                <p14:modId xmlns:p14="http://schemas.microsoft.com/office/powerpoint/2010/main" val="234632579"/>
              </p:ext>
            </p:extLst>
          </p:nvPr>
        </p:nvGraphicFramePr>
        <p:xfrm>
          <a:off x="4374482" y="682907"/>
          <a:ext cx="7539705" cy="5161440"/>
        </p:xfrm>
        <a:graphic>
          <a:graphicData uri="http://schemas.openxmlformats.org/drawingml/2006/table">
            <a:tbl>
              <a:tblPr firstRow="1" bandRow="1">
                <a:effectLst/>
                <a:tableStyleId>{5C22544A-7EE6-4342-B048-85BDC9FD1C3A}</a:tableStyleId>
              </a:tblPr>
              <a:tblGrid>
                <a:gridCol w="1427228">
                  <a:extLst>
                    <a:ext uri="{9D8B030D-6E8A-4147-A177-3AD203B41FA5}">
                      <a16:colId xmlns:a16="http://schemas.microsoft.com/office/drawing/2014/main" val="749507805"/>
                    </a:ext>
                  </a:extLst>
                </a:gridCol>
                <a:gridCol w="1608083">
                  <a:extLst>
                    <a:ext uri="{9D8B030D-6E8A-4147-A177-3AD203B41FA5}">
                      <a16:colId xmlns:a16="http://schemas.microsoft.com/office/drawing/2014/main" val="3635459263"/>
                    </a:ext>
                  </a:extLst>
                </a:gridCol>
                <a:gridCol w="4504394">
                  <a:extLst>
                    <a:ext uri="{9D8B030D-6E8A-4147-A177-3AD203B41FA5}">
                      <a16:colId xmlns:a16="http://schemas.microsoft.com/office/drawing/2014/main" val="1881835133"/>
                    </a:ext>
                  </a:extLst>
                </a:gridCol>
              </a:tblGrid>
              <a:tr h="0">
                <a:tc>
                  <a:txBody>
                    <a:bodyPr/>
                    <a:lstStyle/>
                    <a:p>
                      <a:pPr algn="ctr">
                        <a:lnSpc>
                          <a:spcPct val="100000"/>
                        </a:lnSpc>
                        <a:spcBef>
                          <a:spcPts val="0"/>
                        </a:spcBef>
                        <a:spcAft>
                          <a:spcPts val="0"/>
                        </a:spcAft>
                      </a:pPr>
                      <a:r>
                        <a:rPr lang="fr-FR" sz="1600" b="1" dirty="0" smtClean="0">
                          <a:solidFill>
                            <a:schemeClr val="bg1"/>
                          </a:solidFill>
                          <a:latin typeface="Arial" panose="020B0604020202020204" pitchFamily="34" charset="0"/>
                          <a:cs typeface="Arial" panose="020B0604020202020204" pitchFamily="34" charset="0"/>
                        </a:rPr>
                        <a:t>Agenda</a:t>
                      </a:r>
                      <a:endParaRPr lang="fr-FR" sz="1600" b="1"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smtClean="0">
                          <a:solidFill>
                            <a:schemeClr val="bg1"/>
                          </a:solidFill>
                          <a:latin typeface="Arial" panose="020B0604020202020204" pitchFamily="34" charset="0"/>
                          <a:cs typeface="Arial" panose="020B0604020202020204" pitchFamily="34" charset="0"/>
                        </a:rPr>
                        <a:t>Questions</a:t>
                      </a:r>
                      <a:endParaRPr lang="fr-FR" sz="1600" b="1"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smtClean="0">
                          <a:solidFill>
                            <a:schemeClr val="bg1"/>
                          </a:solidFill>
                          <a:latin typeface="Arial" panose="020B0604020202020204" pitchFamily="34" charset="0"/>
                          <a:cs typeface="Arial" panose="020B0604020202020204" pitchFamily="34" charset="0"/>
                        </a:rPr>
                        <a:t>Contenu</a:t>
                      </a:r>
                      <a:endParaRPr lang="fr-FR" sz="1600" b="1"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872172597"/>
                  </a:ext>
                </a:extLst>
              </a:tr>
              <a:tr h="0">
                <a:tc>
                  <a:txBody>
                    <a:bodyPr/>
                    <a:lstStyle/>
                    <a:p>
                      <a:pPr>
                        <a:lnSpc>
                          <a:spcPct val="100000"/>
                        </a:lnSpc>
                        <a:spcBef>
                          <a:spcPts val="0"/>
                        </a:spcBef>
                        <a:spcAft>
                          <a:spcPts val="0"/>
                        </a:spcAft>
                      </a:pPr>
                      <a:r>
                        <a:rPr lang="fr-FR" sz="1600" b="0" dirty="0" smtClean="0">
                          <a:solidFill>
                            <a:schemeClr val="bg1"/>
                          </a:solidFill>
                          <a:latin typeface="Arial" panose="020B0604020202020204" pitchFamily="34" charset="0"/>
                          <a:cs typeface="Arial" panose="020B0604020202020204" pitchFamily="34" charset="0"/>
                        </a:rPr>
                        <a:t>Jour 1</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Pourquoi?</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Introduction et concepts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Idée de projet / Problèmes et besoins / Comprendre le contexte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Objectifs / Mission et vision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553388268"/>
                  </a:ext>
                </a:extLst>
              </a:tr>
              <a:tr h="370840">
                <a:tc>
                  <a:txBody>
                    <a:bodyPr/>
                    <a:lstStyle/>
                    <a:p>
                      <a:pPr>
                        <a:lnSpc>
                          <a:spcPct val="100000"/>
                        </a:lnSpc>
                        <a:spcBef>
                          <a:spcPts val="0"/>
                        </a:spcBef>
                        <a:spcAft>
                          <a:spcPts val="0"/>
                        </a:spcAft>
                      </a:pPr>
                      <a:r>
                        <a:rPr lang="fr-FR" sz="1600" b="0" dirty="0" smtClean="0">
                          <a:solidFill>
                            <a:schemeClr val="bg1"/>
                          </a:solidFill>
                          <a:latin typeface="Arial" panose="020B0604020202020204" pitchFamily="34" charset="0"/>
                          <a:cs typeface="Arial" panose="020B0604020202020204" pitchFamily="34" charset="0"/>
                        </a:rPr>
                        <a:t>Jour</a:t>
                      </a:r>
                      <a:r>
                        <a:rPr lang="fr-FR" sz="1600" b="0" baseline="0" dirty="0" smtClean="0">
                          <a:solidFill>
                            <a:schemeClr val="bg1"/>
                          </a:solidFill>
                          <a:latin typeface="Arial" panose="020B0604020202020204" pitchFamily="34" charset="0"/>
                          <a:cs typeface="Arial" panose="020B0604020202020204" pitchFamily="34" charset="0"/>
                        </a:rPr>
                        <a:t> 2</a:t>
                      </a:r>
                      <a:endParaRPr lang="fr-FR" sz="1600" b="0"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Qui ?</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Quoi?</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Parties prenantes et segments de clientèle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Propositions de valeur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951947773"/>
                  </a:ext>
                </a:extLst>
              </a:tr>
              <a:tr h="370840">
                <a:tc>
                  <a:txBody>
                    <a:bodyPr/>
                    <a:lstStyle/>
                    <a:p>
                      <a:pPr>
                        <a:lnSpc>
                          <a:spcPct val="100000"/>
                        </a:lnSpc>
                        <a:spcBef>
                          <a:spcPts val="0"/>
                        </a:spcBef>
                        <a:spcAft>
                          <a:spcPts val="0"/>
                        </a:spcAft>
                      </a:pPr>
                      <a:r>
                        <a:rPr lang="fr-FR" sz="1600" b="0" dirty="0" smtClean="0">
                          <a:solidFill>
                            <a:schemeClr val="bg1"/>
                          </a:solidFill>
                          <a:latin typeface="Arial" panose="020B0604020202020204" pitchFamily="34" charset="0"/>
                          <a:cs typeface="Arial" panose="020B0604020202020204" pitchFamily="34" charset="0"/>
                        </a:rPr>
                        <a:t>Jour 3</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Relations clients et canaux </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Activités et ressources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Écoconception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653237518"/>
                  </a:ext>
                </a:extLst>
              </a:tr>
              <a:tr h="370840">
                <a:tc>
                  <a:txBody>
                    <a:bodyPr/>
                    <a:lstStyle/>
                    <a:p>
                      <a:pPr>
                        <a:lnSpc>
                          <a:spcPct val="100000"/>
                        </a:lnSpc>
                        <a:spcBef>
                          <a:spcPts val="0"/>
                        </a:spcBef>
                        <a:spcAft>
                          <a:spcPts val="0"/>
                        </a:spcAft>
                      </a:pPr>
                      <a:r>
                        <a:rPr lang="fr-FR" sz="1600" b="0" dirty="0" smtClean="0">
                          <a:solidFill>
                            <a:schemeClr val="bg1"/>
                          </a:solidFill>
                          <a:latin typeface="Arial" panose="020B0604020202020204" pitchFamily="34" charset="0"/>
                          <a:cs typeface="Arial" panose="020B0604020202020204" pitchFamily="34" charset="0"/>
                        </a:rPr>
                        <a:t>Jour 4</a:t>
                      </a:r>
                      <a:endParaRPr lang="fr-FR" sz="1600" b="0"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Coûts et revenus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Test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Mettre en œuvre et mesurer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Synthèse finale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192223399"/>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Questions &amp; réponses / Partage d'expériences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02260437"/>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fr-FR" sz="16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Travail</a:t>
                      </a:r>
                      <a:r>
                        <a:rPr lang="fr-FR" sz="1600" baseline="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 personnel </a:t>
                      </a:r>
                      <a:r>
                        <a:rPr lang="fr-FR" sz="16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(durée </a:t>
                      </a: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estimée : 5 à 10 heures)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33328156"/>
                  </a:ext>
                </a:extLst>
              </a:tr>
            </a:tbl>
          </a:graphicData>
        </a:graphic>
      </p:graphicFrame>
      <p:pic>
        <p:nvPicPr>
          <p:cNvPr id="8" name="Imagen 7" descr="Imagen que contiene texto&#10;&#10;Descripción generada automáticamente"/>
          <p:cNvPicPr/>
          <p:nvPr/>
        </p:nvPicPr>
        <p:blipFill rotWithShape="1">
          <a:blip r:embed="rId2" cstate="print">
            <a:extLst>
              <a:ext uri="{28A0092B-C50C-407E-A947-70E740481C1C}">
                <a14:useLocalDpi xmlns:a14="http://schemas.microsoft.com/office/drawing/2010/main" val="0"/>
              </a:ext>
            </a:extLst>
          </a:blip>
          <a:srcRect t="41785" b="4082"/>
          <a:stretch/>
        </p:blipFill>
        <p:spPr bwMode="auto">
          <a:xfrm>
            <a:off x="248180" y="2207172"/>
            <a:ext cx="3154270" cy="2414752"/>
          </a:xfrm>
          <a:prstGeom prst="rect">
            <a:avLst/>
          </a:prstGeom>
          <a:ln>
            <a:noFill/>
          </a:ln>
          <a:extLst>
            <a:ext uri="{53640926-AAD7-44D8-BBD7-CCE9431645EC}">
              <a14:shadowObscured xmlns:a14="http://schemas.microsoft.com/office/drawing/2010/main"/>
            </a:ext>
          </a:extLst>
        </p:spPr>
      </p:pic>
      <p:sp>
        <p:nvSpPr>
          <p:cNvPr id="3" name="Triángulo isósceles 2"/>
          <p:cNvSpPr/>
          <p:nvPr/>
        </p:nvSpPr>
        <p:spPr>
          <a:xfrm rot="5400000">
            <a:off x="3846535" y="4285398"/>
            <a:ext cx="477672" cy="41178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279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Tester le modèle d’affaires </a:t>
            </a:r>
            <a:r>
              <a:rPr lang="fr-FR" dirty="0" smtClean="0"/>
              <a:t>vert</a:t>
            </a:r>
            <a:endParaRPr lang="fr-FR" dirty="0"/>
          </a:p>
        </p:txBody>
      </p:sp>
      <p:sp>
        <p:nvSpPr>
          <p:cNvPr id="6" name="Marcador de texto 5"/>
          <p:cNvSpPr>
            <a:spLocks noGrp="1"/>
          </p:cNvSpPr>
          <p:nvPr>
            <p:ph type="body" sz="quarter" idx="15"/>
          </p:nvPr>
        </p:nvSpPr>
        <p:spPr/>
        <p:txBody>
          <a:bodyPr/>
          <a:lstStyle/>
          <a:p>
            <a:pPr marL="0" indent="0">
              <a:lnSpc>
                <a:spcPts val="3000"/>
              </a:lnSpc>
              <a:spcBef>
                <a:spcPts val="600"/>
              </a:spcBef>
              <a:spcAft>
                <a:spcPts val="600"/>
              </a:spcAft>
              <a:buNone/>
            </a:pPr>
            <a:r>
              <a:rPr lang="fr-FR" dirty="0">
                <a:latin typeface="Arial" panose="020B0604020202020204" pitchFamily="34" charset="0"/>
                <a:cs typeface="Arial" panose="020B0604020202020204" pitchFamily="34" charset="0"/>
              </a:rPr>
              <a:t>Une fois que vous disposez d’un prototype (modèle d’affaires vert), testez les hypothèses, validez les résultats et mettez progressivement ces tests à l’échelle. Grâce à de multiples itérations, dans des conditions de marché de plus en plus réelles, vous affinez votre prototype jusqu’à ce que vous trouviez une solution optimale, adaptée au marché, tout en créant une valeur environnementale et sociale </a:t>
            </a:r>
            <a:r>
              <a:rPr lang="fr-FR" dirty="0" smtClean="0">
                <a:latin typeface="Arial" panose="020B0604020202020204" pitchFamily="34" charset="0"/>
                <a:cs typeface="Arial" panose="020B0604020202020204" pitchFamily="34" charset="0"/>
              </a:rPr>
              <a:t>maximale.</a:t>
            </a:r>
            <a:endParaRPr lang="fr-FR"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4355432" y="3873068"/>
            <a:ext cx="7260794" cy="1751805"/>
          </a:xfrm>
          <a:prstGeom prst="rect">
            <a:avLst/>
          </a:prstGeom>
        </p:spPr>
      </p:pic>
    </p:spTree>
    <p:extLst>
      <p:ext uri="{BB962C8B-B14F-4D97-AF65-F5344CB8AC3E}">
        <p14:creationId xmlns:p14="http://schemas.microsoft.com/office/powerpoint/2010/main" val="1975114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Tester le modèle d’affaires </a:t>
            </a:r>
            <a:r>
              <a:rPr lang="fr-FR" dirty="0" smtClean="0"/>
              <a:t>vert</a:t>
            </a:r>
            <a:endParaRPr lang="fr-FR" dirty="0"/>
          </a:p>
        </p:txBody>
      </p:sp>
      <p:sp>
        <p:nvSpPr>
          <p:cNvPr id="6" name="Marcador de texto 5"/>
          <p:cNvSpPr>
            <a:spLocks noGrp="1"/>
          </p:cNvSpPr>
          <p:nvPr>
            <p:ph type="body" sz="quarter" idx="15"/>
          </p:nvPr>
        </p:nvSpPr>
        <p:spPr>
          <a:xfrm>
            <a:off x="239486" y="1923099"/>
            <a:ext cx="3792187" cy="3812684"/>
          </a:xfrm>
        </p:spPr>
        <p:txBody>
          <a:bodyPr/>
          <a:lstStyle/>
          <a:p>
            <a:pPr marL="0" indent="0">
              <a:lnSpc>
                <a:spcPts val="3500"/>
              </a:lnSpc>
              <a:buNone/>
            </a:pPr>
            <a:r>
              <a:rPr lang="fr-FR" sz="2400" dirty="0">
                <a:latin typeface="Arial" panose="020B0604020202020204" pitchFamily="34" charset="0"/>
                <a:cs typeface="Arial" panose="020B0604020202020204" pitchFamily="34" charset="0"/>
              </a:rPr>
              <a:t>Cinq éléments fondamentaux doivent être validés : problèmes et besoins ; segments de clientèle ; participation des parties prenantes ; proposition de valeur ; modèles d’affaires. </a:t>
            </a:r>
          </a:p>
          <a:p>
            <a:pPr>
              <a:lnSpc>
                <a:spcPts val="3000"/>
              </a:lnSpc>
            </a:pPr>
            <a:endParaRPr lang="fr-FR" dirty="0"/>
          </a:p>
        </p:txBody>
      </p:sp>
      <p:pic>
        <p:nvPicPr>
          <p:cNvPr id="7" name="Imagen 6"/>
          <p:cNvPicPr>
            <a:picLocks noChangeAspect="1"/>
          </p:cNvPicPr>
          <p:nvPr/>
        </p:nvPicPr>
        <p:blipFill>
          <a:blip r:embed="rId2"/>
          <a:stretch>
            <a:fillRect/>
          </a:stretch>
        </p:blipFill>
        <p:spPr>
          <a:xfrm>
            <a:off x="4872901" y="1694498"/>
            <a:ext cx="6982499" cy="3293137"/>
          </a:xfrm>
          <a:prstGeom prst="rect">
            <a:avLst/>
          </a:prstGeom>
        </p:spPr>
      </p:pic>
    </p:spTree>
    <p:extLst>
      <p:ext uri="{BB962C8B-B14F-4D97-AF65-F5344CB8AC3E}">
        <p14:creationId xmlns:p14="http://schemas.microsoft.com/office/powerpoint/2010/main" val="1763594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Conception du </a:t>
            </a:r>
            <a:r>
              <a:rPr lang="fr-FR" dirty="0" smtClean="0"/>
              <a:t>test</a:t>
            </a:r>
            <a:endParaRPr lang="fr-FR" dirty="0"/>
          </a:p>
        </p:txBody>
      </p:sp>
      <p:sp>
        <p:nvSpPr>
          <p:cNvPr id="6" name="Marcador de texto 5"/>
          <p:cNvSpPr>
            <a:spLocks noGrp="1"/>
          </p:cNvSpPr>
          <p:nvPr>
            <p:ph type="body" sz="quarter" idx="15"/>
          </p:nvPr>
        </p:nvSpPr>
        <p:spPr/>
        <p:txBody>
          <a:bodyPr/>
          <a:lstStyle/>
          <a:p>
            <a:pPr marL="354013" indent="-354013" algn="just">
              <a:lnSpc>
                <a:spcPts val="24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Identifiez et hiérarchisez les hypothèses (structurées autour des cinq principaux domaines du modèle d’affaires vert)</a:t>
            </a:r>
          </a:p>
          <a:p>
            <a:pPr marL="354013" indent="-354013" algn="just">
              <a:lnSpc>
                <a:spcPts val="24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Définissez les questions et les modalités de test (entretiens, observation, groupe de discussion, vente, etc.)</a:t>
            </a:r>
          </a:p>
          <a:p>
            <a:pPr marL="354013" indent="-354013" algn="just">
              <a:lnSpc>
                <a:spcPts val="24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Effectuez un test pour chaque domaine ou pour plusieurs domaines à la fois (proposition de valeur, modèle d’affaires, etc.)</a:t>
            </a:r>
          </a:p>
          <a:p>
            <a:pPr marL="354013" indent="-354013" algn="just">
              <a:lnSpc>
                <a:spcPts val="24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Appliquez à chaque test ses propres mesures, et il peut être exécuté en plusieurs itérations, car vous vous rapprochez de plus en plus des conditions réelles du marché.</a:t>
            </a:r>
          </a:p>
          <a:p>
            <a:pPr marL="354013" indent="-354013" algn="just">
              <a:lnSpc>
                <a:spcPts val="24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Pour le dernier élément, le modèle d’affaires, ajoutez les prix/taux. Les tests sont donc des mécanismes de vente ou de prévente, voire des petits projets pilotes, toujours avec un signal de prix et une estimation des coûts.</a:t>
            </a:r>
          </a:p>
          <a:p>
            <a:pPr marL="354013" indent="-354013" algn="just">
              <a:lnSpc>
                <a:spcPts val="24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Pour être opérationnelle, votre solution doit passer du prototype à une taille de marché optimale et où elle sera viable (adéquation produit-marché).</a:t>
            </a:r>
          </a:p>
          <a:p>
            <a:pPr>
              <a:lnSpc>
                <a:spcPts val="2400"/>
              </a:lnSpc>
              <a:spcAft>
                <a:spcPts val="600"/>
              </a:spcAft>
            </a:pPr>
            <a:endParaRPr lang="fr-FR" sz="1800" dirty="0"/>
          </a:p>
        </p:txBody>
      </p:sp>
      <p:pic>
        <p:nvPicPr>
          <p:cNvPr id="8" name="Imagen 7"/>
          <p:cNvPicPr>
            <a:picLocks noChangeAspect="1"/>
          </p:cNvPicPr>
          <p:nvPr/>
        </p:nvPicPr>
        <p:blipFill rotWithShape="1">
          <a:blip r:embed="rId3"/>
          <a:srcRect l="334" t="-1200" r="-334" b="30664"/>
          <a:stretch/>
        </p:blipFill>
        <p:spPr>
          <a:xfrm>
            <a:off x="239488" y="1940640"/>
            <a:ext cx="3522022" cy="3046995"/>
          </a:xfrm>
          <a:prstGeom prst="rect">
            <a:avLst/>
          </a:prstGeom>
        </p:spPr>
      </p:pic>
    </p:spTree>
    <p:extLst>
      <p:ext uri="{BB962C8B-B14F-4D97-AF65-F5344CB8AC3E}">
        <p14:creationId xmlns:p14="http://schemas.microsoft.com/office/powerpoint/2010/main" val="4141557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Validez les résultats et passez à la mise à l'échelle</a:t>
            </a:r>
          </a:p>
        </p:txBody>
      </p:sp>
      <p:sp>
        <p:nvSpPr>
          <p:cNvPr id="6" name="Marcador de texto 5"/>
          <p:cNvSpPr>
            <a:spLocks noGrp="1"/>
          </p:cNvSpPr>
          <p:nvPr>
            <p:ph type="body" sz="quarter" idx="15"/>
          </p:nvPr>
        </p:nvSpPr>
        <p:spPr/>
        <p:txBody>
          <a:bodyPr/>
          <a:lstStyle/>
          <a:p>
            <a:pPr marL="0" indent="0" algn="just">
              <a:lnSpc>
                <a:spcPts val="3360"/>
              </a:lnSpc>
              <a:spcBef>
                <a:spcPts val="0"/>
              </a:spcBef>
              <a:spcAft>
                <a:spcPts val="1200"/>
              </a:spcAft>
              <a:buNone/>
            </a:pPr>
            <a:r>
              <a:rPr lang="fr-FR" sz="1800" dirty="0">
                <a:latin typeface="Arial" panose="020B0604020202020204" pitchFamily="34" charset="0"/>
                <a:cs typeface="Arial" panose="020B0604020202020204" pitchFamily="34" charset="0"/>
              </a:rPr>
              <a:t>Effectuez le test et collectez des informations sur la satisfaction des clients au sujet de votre produit ou service et d’autres résultats :</a:t>
            </a:r>
          </a:p>
          <a:p>
            <a:pPr algn="just">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si les hypothèses se révèlent fausses, vous devez les modifier et adapter le modèle d’affaires vert en développant un nouveau prototype ;</a:t>
            </a:r>
          </a:p>
          <a:p>
            <a:pPr algn="just">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cs typeface="Arial" panose="020B0604020202020204" pitchFamily="34" charset="0"/>
              </a:rPr>
              <a:t>si les hypothèses se révèlent exactes, vous êtes sur la bonne voie pour la mise à l’échelle.</a:t>
            </a:r>
          </a:p>
          <a:p>
            <a:pPr marL="0" indent="0" algn="just">
              <a:lnSpc>
                <a:spcPts val="3360"/>
              </a:lnSpc>
              <a:spcBef>
                <a:spcPts val="0"/>
              </a:spcBef>
              <a:spcAft>
                <a:spcPts val="1200"/>
              </a:spcAft>
              <a:buNone/>
            </a:pPr>
            <a:r>
              <a:rPr lang="fr-FR" sz="1800" dirty="0">
                <a:latin typeface="Arial" panose="020B0604020202020204" pitchFamily="34" charset="0"/>
                <a:cs typeface="Arial" panose="020B0604020202020204" pitchFamily="34" charset="0"/>
              </a:rPr>
              <a:t>Lorsque toutes les hypothèses auront été validées, vous pourrez passer à la dernière étape de la phase de test : la mise à l’échelle. Cette étape consiste à augmenter le niveau de test dans les conditions les plus proches du marché pour faire en sorte que votre modèle d’affaires vert devienne viable et opérationnel, et qu’il atteigne une taille de marché optimale.</a:t>
            </a:r>
          </a:p>
          <a:p>
            <a:endParaRPr lang="fr-FR" sz="1800" dirty="0"/>
          </a:p>
        </p:txBody>
      </p:sp>
    </p:spTree>
    <p:extLst>
      <p:ext uri="{BB962C8B-B14F-4D97-AF65-F5344CB8AC3E}">
        <p14:creationId xmlns:p14="http://schemas.microsoft.com/office/powerpoint/2010/main" val="2676830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5870370" cy="860425"/>
          </a:xfrm>
        </p:spPr>
        <p:txBody>
          <a:bodyPr/>
          <a:lstStyle/>
          <a:p>
            <a:pPr marL="1081088" indent="-1081088"/>
            <a:r>
              <a:rPr lang="fr-FR" dirty="0" smtClean="0"/>
              <a:t>12. Mettre en œuvre et mesurer</a:t>
            </a:r>
            <a:endParaRPr lang="fr-FR" dirty="0"/>
          </a:p>
        </p:txBody>
      </p:sp>
    </p:spTree>
    <p:extLst>
      <p:ext uri="{BB962C8B-B14F-4D97-AF65-F5344CB8AC3E}">
        <p14:creationId xmlns:p14="http://schemas.microsoft.com/office/powerpoint/2010/main" val="3958557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Modèle d’entreprise </a:t>
            </a:r>
            <a:r>
              <a:rPr lang="fr-FR" dirty="0" smtClean="0"/>
              <a:t>durable</a:t>
            </a:r>
            <a:endParaRPr lang="fr-FR" dirty="0"/>
          </a:p>
        </p:txBody>
      </p:sp>
      <p:sp>
        <p:nvSpPr>
          <p:cNvPr id="6" name="Marcador de texto 5"/>
          <p:cNvSpPr>
            <a:spLocks noGrp="1"/>
          </p:cNvSpPr>
          <p:nvPr>
            <p:ph type="body" sz="quarter" idx="15"/>
          </p:nvPr>
        </p:nvSpPr>
        <p:spPr/>
        <p:txBody>
          <a:bodyPr/>
          <a:lstStyle/>
          <a:p>
            <a:pPr marL="0" indent="0" algn="just">
              <a:lnSpc>
                <a:spcPct val="100000"/>
              </a:lnSpc>
              <a:spcBef>
                <a:spcPts val="0"/>
              </a:spcBef>
              <a:spcAft>
                <a:spcPts val="1200"/>
              </a:spcAft>
              <a:buNone/>
            </a:pPr>
            <a:r>
              <a:rPr lang="fr-FR" dirty="0">
                <a:latin typeface="Arial" panose="020B0604020202020204" pitchFamily="34" charset="0"/>
                <a:cs typeface="Arial" panose="020B0604020202020204" pitchFamily="34" charset="0"/>
              </a:rPr>
              <a:t>Une fois que le modèle d’affaires vert aura été validé avec succès, vous pourrez planifier le développement et la gestion de votre entreprise et procéder à l’exploitation.</a:t>
            </a:r>
          </a:p>
          <a:p>
            <a:pPr marL="0" indent="0" algn="just">
              <a:lnSpc>
                <a:spcPct val="100000"/>
              </a:lnSpc>
              <a:spcBef>
                <a:spcPts val="0"/>
              </a:spcBef>
              <a:spcAft>
                <a:spcPts val="1200"/>
              </a:spcAft>
              <a:buNone/>
            </a:pPr>
            <a:r>
              <a:rPr lang="fr-FR" dirty="0">
                <a:latin typeface="Arial" panose="020B0604020202020204" pitchFamily="34" charset="0"/>
                <a:cs typeface="Arial" panose="020B0604020202020204" pitchFamily="34" charset="0"/>
              </a:rPr>
              <a:t>Parmi les principaux éléments que vous devrez planifier : </a:t>
            </a:r>
          </a:p>
          <a:p>
            <a:pPr algn="just">
              <a:lnSpc>
                <a:spcPct val="100000"/>
              </a:lnSpc>
              <a:spcBef>
                <a:spcPts val="0"/>
              </a:spcBef>
              <a:spcAft>
                <a:spcPts val="1200"/>
              </a:spcAft>
            </a:pPr>
            <a:r>
              <a:rPr lang="fr-FR" i="1" dirty="0">
                <a:latin typeface="Arial" panose="020B0604020202020204" pitchFamily="34" charset="0"/>
                <a:cs typeface="Arial" panose="020B0604020202020204" pitchFamily="34" charset="0"/>
              </a:rPr>
              <a:t>Plan d’exploitation et de gestion</a:t>
            </a:r>
          </a:p>
          <a:p>
            <a:pPr algn="just">
              <a:lnSpc>
                <a:spcPct val="100000"/>
              </a:lnSpc>
              <a:spcBef>
                <a:spcPts val="0"/>
              </a:spcBef>
              <a:spcAft>
                <a:spcPts val="1200"/>
              </a:spcAft>
            </a:pPr>
            <a:r>
              <a:rPr lang="fr-FR" i="1" dirty="0">
                <a:latin typeface="Arial" panose="020B0604020202020204" pitchFamily="34" charset="0"/>
                <a:cs typeface="Arial" panose="020B0604020202020204" pitchFamily="34" charset="0"/>
              </a:rPr>
              <a:t>Plan marketing</a:t>
            </a:r>
          </a:p>
          <a:p>
            <a:pPr algn="just">
              <a:lnSpc>
                <a:spcPct val="100000"/>
              </a:lnSpc>
              <a:spcBef>
                <a:spcPts val="0"/>
              </a:spcBef>
              <a:spcAft>
                <a:spcPts val="1200"/>
              </a:spcAft>
            </a:pPr>
            <a:r>
              <a:rPr lang="fr-FR" i="1" dirty="0">
                <a:latin typeface="Arial" panose="020B0604020202020204" pitchFamily="34" charset="0"/>
                <a:cs typeface="Arial" panose="020B0604020202020204" pitchFamily="34" charset="0"/>
              </a:rPr>
              <a:t>Plan financier</a:t>
            </a:r>
          </a:p>
          <a:p>
            <a:pPr algn="just">
              <a:lnSpc>
                <a:spcPct val="100000"/>
              </a:lnSpc>
              <a:spcBef>
                <a:spcPts val="0"/>
              </a:spcBef>
              <a:spcAft>
                <a:spcPts val="1200"/>
              </a:spcAft>
            </a:pPr>
            <a:r>
              <a:rPr lang="fr-FR" i="1" dirty="0">
                <a:latin typeface="Arial" panose="020B0604020202020204" pitchFamily="34" charset="0"/>
                <a:cs typeface="Arial" panose="020B0604020202020204" pitchFamily="34" charset="0"/>
              </a:rPr>
              <a:t>Plan de gestion juridique</a:t>
            </a:r>
          </a:p>
          <a:p>
            <a:pPr algn="just">
              <a:lnSpc>
                <a:spcPct val="100000"/>
              </a:lnSpc>
              <a:spcBef>
                <a:spcPts val="0"/>
              </a:spcBef>
              <a:spcAft>
                <a:spcPts val="1200"/>
              </a:spcAft>
            </a:pPr>
            <a:r>
              <a:rPr lang="fr-FR" i="1" dirty="0">
                <a:latin typeface="Arial" panose="020B0604020202020204" pitchFamily="34" charset="0"/>
                <a:cs typeface="Arial" panose="020B0604020202020204" pitchFamily="34" charset="0"/>
              </a:rPr>
              <a:t>Feuille de route pour le lancement de l’entreprise</a:t>
            </a:r>
          </a:p>
          <a:p>
            <a:pPr marL="0" indent="0" algn="just">
              <a:lnSpc>
                <a:spcPct val="100000"/>
              </a:lnSpc>
              <a:spcBef>
                <a:spcPts val="0"/>
              </a:spcBef>
              <a:spcAft>
                <a:spcPts val="1200"/>
              </a:spcAft>
              <a:buNone/>
            </a:pPr>
            <a:r>
              <a:rPr lang="fr-FR" b="1" dirty="0">
                <a:solidFill>
                  <a:schemeClr val="accent1"/>
                </a:solidFill>
                <a:latin typeface="Arial" panose="020B0604020202020204" pitchFamily="34" charset="0"/>
                <a:cs typeface="Arial" panose="020B0604020202020204" pitchFamily="34" charset="0"/>
              </a:rPr>
              <a:t>Un outil spécifique, étape par étape, pour le développement de modèles d’entreprises durables est disponible sur la plateforme en ligne.</a:t>
            </a:r>
          </a:p>
          <a:p>
            <a:pPr algn="just">
              <a:lnSpc>
                <a:spcPts val="3360"/>
              </a:lnSpc>
              <a:spcBef>
                <a:spcPts val="0"/>
              </a:spcBef>
              <a:spcAft>
                <a:spcPts val="1200"/>
              </a:spcAft>
            </a:pPr>
            <a:endParaRPr lang="fr-FR" dirty="0">
              <a:latin typeface="Arial" panose="020B0604020202020204" pitchFamily="34" charset="0"/>
              <a:cs typeface="Arial" panose="020B0604020202020204" pitchFamily="34" charset="0"/>
            </a:endParaRPr>
          </a:p>
        </p:txBody>
      </p:sp>
      <p:pic>
        <p:nvPicPr>
          <p:cNvPr id="7" name="Imatge 4"/>
          <p:cNvPicPr>
            <a:picLocks noChangeAspect="1"/>
          </p:cNvPicPr>
          <p:nvPr/>
        </p:nvPicPr>
        <p:blipFill>
          <a:blip r:embed="rId2"/>
          <a:stretch>
            <a:fillRect/>
          </a:stretch>
        </p:blipFill>
        <p:spPr>
          <a:xfrm>
            <a:off x="239486" y="2389909"/>
            <a:ext cx="3220883" cy="1925713"/>
          </a:xfrm>
          <a:prstGeom prst="rect">
            <a:avLst/>
          </a:prstGeom>
        </p:spPr>
      </p:pic>
    </p:spTree>
    <p:extLst>
      <p:ext uri="{BB962C8B-B14F-4D97-AF65-F5344CB8AC3E}">
        <p14:creationId xmlns:p14="http://schemas.microsoft.com/office/powerpoint/2010/main" val="206065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4115946" cy="370760"/>
          </a:xfrm>
        </p:spPr>
        <p:txBody>
          <a:bodyPr/>
          <a:lstStyle/>
          <a:p>
            <a:r>
              <a:rPr lang="fr-FR" dirty="0"/>
              <a:t>Mesurer </a:t>
            </a:r>
            <a:r>
              <a:rPr lang="fr-FR" dirty="0" smtClean="0"/>
              <a:t>et améliorer</a:t>
            </a:r>
            <a:endParaRPr lang="fr-FR" dirty="0"/>
          </a:p>
          <a:p>
            <a:endParaRPr lang="fr-FR" dirty="0"/>
          </a:p>
        </p:txBody>
      </p:sp>
      <p:sp>
        <p:nvSpPr>
          <p:cNvPr id="6" name="Marcador de texto 5"/>
          <p:cNvSpPr>
            <a:spLocks noGrp="1"/>
          </p:cNvSpPr>
          <p:nvPr>
            <p:ph type="body" sz="quarter" idx="15"/>
          </p:nvPr>
        </p:nvSpPr>
        <p:spPr/>
        <p:txBody>
          <a:bodyPr/>
          <a:lstStyle/>
          <a:p>
            <a:pPr marL="0" indent="0" algn="just">
              <a:lnSpc>
                <a:spcPts val="3360"/>
              </a:lnSpc>
              <a:spcBef>
                <a:spcPts val="0"/>
              </a:spcBef>
              <a:spcAft>
                <a:spcPts val="1200"/>
              </a:spcAft>
              <a:buNone/>
            </a:pPr>
            <a:r>
              <a:rPr lang="fr-FR" dirty="0">
                <a:latin typeface="Arial" panose="020B0604020202020204" pitchFamily="34" charset="0"/>
                <a:cs typeface="Arial" panose="020B0604020202020204" pitchFamily="34" charset="0"/>
              </a:rPr>
              <a:t>Afin de mesurer l’impact et la valeur réelle que génère votre activité, vous devez définir des indicateurs faciles à mesurer, efficaces et fonctionnels.</a:t>
            </a:r>
          </a:p>
          <a:p>
            <a:pPr marL="0" indent="0" algn="just">
              <a:lnSpc>
                <a:spcPts val="3360"/>
              </a:lnSpc>
              <a:spcBef>
                <a:spcPts val="0"/>
              </a:spcBef>
              <a:spcAft>
                <a:spcPts val="1200"/>
              </a:spcAft>
              <a:buNone/>
            </a:pPr>
            <a:r>
              <a:rPr lang="fr-FR" b="1" dirty="0">
                <a:latin typeface="Arial" panose="020B0604020202020204" pitchFamily="34" charset="0"/>
                <a:cs typeface="Arial" panose="020B0604020202020204" pitchFamily="34" charset="0"/>
              </a:rPr>
              <a:t>indicateurs de projet</a:t>
            </a:r>
            <a:r>
              <a:rPr lang="fr-FR" dirty="0">
                <a:latin typeface="Arial" panose="020B0604020202020204" pitchFamily="34" charset="0"/>
                <a:cs typeface="Arial" panose="020B0604020202020204" pitchFamily="34" charset="0"/>
              </a:rPr>
              <a:t> vous permettront de suivre vos progrès dans la réalisation de vos objectifs et de votre mission : </a:t>
            </a:r>
            <a:r>
              <a:rPr lang="fr-FR" i="1" dirty="0">
                <a:latin typeface="Arial" panose="020B0604020202020204" pitchFamily="34" charset="0"/>
                <a:cs typeface="Arial" panose="020B0604020202020204" pitchFamily="34" charset="0"/>
              </a:rPr>
              <a:t>1) les défis environnementaux ; 2) les défis sociaux ; 3) les besoins des clients ; 4) la motivation des équipes.</a:t>
            </a:r>
          </a:p>
          <a:p>
            <a:pPr marL="0" indent="0" algn="just">
              <a:lnSpc>
                <a:spcPts val="3360"/>
              </a:lnSpc>
              <a:spcBef>
                <a:spcPts val="0"/>
              </a:spcBef>
              <a:spcAft>
                <a:spcPts val="1200"/>
              </a:spcAft>
              <a:buNone/>
            </a:pPr>
            <a:r>
              <a:rPr lang="fr-FR" dirty="0">
                <a:latin typeface="Arial" panose="020B0604020202020204" pitchFamily="34" charset="0"/>
                <a:cs typeface="Arial" panose="020B0604020202020204" pitchFamily="34" charset="0"/>
              </a:rPr>
              <a:t>De plus, des </a:t>
            </a:r>
            <a:r>
              <a:rPr lang="fr-FR" b="1" dirty="0">
                <a:latin typeface="Arial" panose="020B0604020202020204" pitchFamily="34" charset="0"/>
                <a:cs typeface="Arial" panose="020B0604020202020204" pitchFamily="34" charset="0"/>
              </a:rPr>
              <a:t>indicateurs de performance environnementale</a:t>
            </a:r>
            <a:r>
              <a:rPr lang="fr-FR" dirty="0">
                <a:latin typeface="Arial" panose="020B0604020202020204" pitchFamily="34" charset="0"/>
                <a:cs typeface="Arial" panose="020B0604020202020204" pitchFamily="34" charset="0"/>
              </a:rPr>
              <a:t> spécifiques mesureront votre impact écologique.</a:t>
            </a:r>
            <a:endParaRPr lang="fr-FR" b="1" dirty="0">
              <a:solidFill>
                <a:schemeClr val="accent1"/>
              </a:solidFill>
              <a:latin typeface="Arial" panose="020B0604020202020204" pitchFamily="34" charset="0"/>
              <a:cs typeface="Arial" panose="020B0604020202020204" pitchFamily="34" charset="0"/>
            </a:endParaRPr>
          </a:p>
          <a:p>
            <a:pPr marL="0" indent="0" algn="just">
              <a:lnSpc>
                <a:spcPts val="3360"/>
              </a:lnSpc>
              <a:spcBef>
                <a:spcPts val="0"/>
              </a:spcBef>
              <a:spcAft>
                <a:spcPts val="1200"/>
              </a:spcAft>
              <a:buNone/>
            </a:pPr>
            <a:r>
              <a:rPr lang="fr-FR" b="1" dirty="0">
                <a:solidFill>
                  <a:schemeClr val="accent1"/>
                </a:solidFill>
                <a:latin typeface="Arial" panose="020B0604020202020204" pitchFamily="34" charset="0"/>
                <a:cs typeface="Arial" panose="020B0604020202020204" pitchFamily="34" charset="0"/>
              </a:rPr>
              <a:t>Un outil spécifique de suivi des impacts est disponible sur la plateforme en ligne</a:t>
            </a:r>
            <a:r>
              <a:rPr lang="fr-FR" b="1" dirty="0" smtClean="0">
                <a:solidFill>
                  <a:schemeClr val="accent1"/>
                </a:solidFill>
                <a:latin typeface="Arial" panose="020B0604020202020204" pitchFamily="34" charset="0"/>
                <a:cs typeface="Arial" panose="020B0604020202020204" pitchFamily="34" charset="0"/>
              </a:rPr>
              <a:t>.</a:t>
            </a:r>
            <a:endParaRPr lang="fr-FR" b="1" dirty="0">
              <a:solidFill>
                <a:schemeClr val="accent1"/>
              </a:solidFill>
              <a:latin typeface="Arial" panose="020B0604020202020204" pitchFamily="34" charset="0"/>
              <a:cs typeface="Arial" panose="020B0604020202020204" pitchFamily="34" charset="0"/>
            </a:endParaRPr>
          </a:p>
        </p:txBody>
      </p:sp>
      <p:pic>
        <p:nvPicPr>
          <p:cNvPr id="7" name="Imatge 8"/>
          <p:cNvPicPr>
            <a:picLocks noChangeAspect="1"/>
          </p:cNvPicPr>
          <p:nvPr/>
        </p:nvPicPr>
        <p:blipFill>
          <a:blip r:embed="rId3"/>
          <a:stretch>
            <a:fillRect/>
          </a:stretch>
        </p:blipFill>
        <p:spPr>
          <a:xfrm>
            <a:off x="293806" y="2452865"/>
            <a:ext cx="2948158" cy="1553331"/>
          </a:xfrm>
          <a:prstGeom prst="rect">
            <a:avLst/>
          </a:prstGeom>
        </p:spPr>
      </p:pic>
    </p:spTree>
    <p:extLst>
      <p:ext uri="{BB962C8B-B14F-4D97-AF65-F5344CB8AC3E}">
        <p14:creationId xmlns:p14="http://schemas.microsoft.com/office/powerpoint/2010/main" val="3796131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fr-FR" dirty="0" smtClean="0"/>
              <a:t>Travail personnel :</a:t>
            </a:r>
          </a:p>
          <a:p>
            <a:endParaRPr lang="fr-FR" sz="3200" dirty="0" smtClean="0"/>
          </a:p>
          <a:p>
            <a:r>
              <a:rPr lang="fr-FR" sz="3200" dirty="0">
                <a:latin typeface="Arial" panose="020B0604020202020204" pitchFamily="34" charset="0"/>
                <a:cs typeface="Arial" panose="020B0604020202020204" pitchFamily="34" charset="0"/>
              </a:rPr>
              <a:t>Exercice 16. Structure des coûts</a:t>
            </a:r>
          </a:p>
          <a:p>
            <a:r>
              <a:rPr lang="fr-FR" sz="3200" dirty="0">
                <a:latin typeface="Arial" panose="020B0604020202020204" pitchFamily="34" charset="0"/>
                <a:cs typeface="Arial" panose="020B0604020202020204" pitchFamily="34" charset="0"/>
              </a:rPr>
              <a:t>Exercice 17. Flux de revenus</a:t>
            </a:r>
          </a:p>
          <a:p>
            <a:r>
              <a:rPr lang="fr-FR" sz="3200" dirty="0">
                <a:latin typeface="Arial" panose="020B0604020202020204" pitchFamily="34" charset="0"/>
                <a:cs typeface="Arial" panose="020B0604020202020204" pitchFamily="34" charset="0"/>
              </a:rPr>
              <a:t>Exercice 18. Résumé des coûts et des revenus</a:t>
            </a:r>
          </a:p>
          <a:p>
            <a:r>
              <a:rPr lang="fr-FR" sz="3200" dirty="0">
                <a:latin typeface="Arial" panose="020B0604020202020204" pitchFamily="34" charset="0"/>
                <a:cs typeface="Arial" panose="020B0604020202020204" pitchFamily="34" charset="0"/>
              </a:rPr>
              <a:t>Exercice 19. Test</a:t>
            </a:r>
          </a:p>
          <a:p>
            <a:r>
              <a:rPr lang="fr-FR" sz="3200" dirty="0">
                <a:latin typeface="Arial" panose="020B0604020202020204" pitchFamily="34" charset="0"/>
                <a:cs typeface="Arial" panose="020B0604020202020204" pitchFamily="34" charset="0"/>
              </a:rPr>
              <a:t>Exercice 20. Indicateurs</a:t>
            </a:r>
          </a:p>
          <a:p>
            <a:endParaRPr lang="fr-FR" sz="3400" dirty="0" smtClean="0">
              <a:solidFill>
                <a:srgbClr val="FFC000"/>
              </a:solidFill>
            </a:endParaRPr>
          </a:p>
          <a:p>
            <a:endParaRPr lang="fr-FR" sz="3400" dirty="0">
              <a:solidFill>
                <a:srgbClr val="FFC000"/>
              </a:solidFill>
            </a:endParaRPr>
          </a:p>
        </p:txBody>
      </p:sp>
    </p:spTree>
    <p:extLst>
      <p:ext uri="{BB962C8B-B14F-4D97-AF65-F5344CB8AC3E}">
        <p14:creationId xmlns:p14="http://schemas.microsoft.com/office/powerpoint/2010/main" val="123131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786604" cy="370760"/>
          </a:xfrm>
        </p:spPr>
        <p:txBody>
          <a:bodyPr/>
          <a:lstStyle/>
          <a:p>
            <a:r>
              <a:rPr lang="fr-FR" dirty="0" smtClean="0"/>
              <a:t>Prochaines étapes</a:t>
            </a:r>
            <a:endParaRPr lang="fr-FR" dirty="0"/>
          </a:p>
        </p:txBody>
      </p:sp>
      <p:sp>
        <p:nvSpPr>
          <p:cNvPr id="6" name="Marcador de texto 5"/>
          <p:cNvSpPr>
            <a:spLocks noGrp="1"/>
          </p:cNvSpPr>
          <p:nvPr>
            <p:ph type="body" sz="quarter" idx="15"/>
          </p:nvPr>
        </p:nvSpPr>
        <p:spPr/>
        <p:txBody>
          <a:bodyPr/>
          <a:lstStyle/>
          <a:p>
            <a:pPr marL="342900" indent="-342900">
              <a:lnSpc>
                <a:spcPts val="3000"/>
              </a:lnSpc>
              <a:buFont typeface="Wingdings" panose="05000000000000000000" pitchFamily="2" charset="2"/>
              <a:buChar char="§"/>
            </a:pPr>
            <a:r>
              <a:rPr lang="fr-FR" dirty="0" smtClean="0"/>
              <a:t>Formation de formateurs </a:t>
            </a:r>
            <a:r>
              <a:rPr lang="fr-FR" dirty="0"/>
              <a:t>pour le reste des outils :</a:t>
            </a:r>
          </a:p>
          <a:p>
            <a:pPr marL="0" indent="0">
              <a:lnSpc>
                <a:spcPts val="2500"/>
              </a:lnSpc>
              <a:buNone/>
            </a:pPr>
            <a:r>
              <a:rPr lang="fr-FR" dirty="0" smtClean="0"/>
              <a:t>	&gt; Plan d’affaires vert </a:t>
            </a:r>
            <a:r>
              <a:rPr lang="fr-FR" dirty="0"/>
              <a:t>et outil de suivi de l'impact</a:t>
            </a:r>
          </a:p>
          <a:p>
            <a:pPr marL="0" indent="0">
              <a:lnSpc>
                <a:spcPts val="2500"/>
              </a:lnSpc>
              <a:buNone/>
            </a:pPr>
            <a:r>
              <a:rPr lang="fr-FR" dirty="0" smtClean="0"/>
              <a:t>	&gt; Écoconception</a:t>
            </a:r>
            <a:endParaRPr lang="fr-FR" dirty="0"/>
          </a:p>
          <a:p>
            <a:pPr marL="0" indent="0">
              <a:lnSpc>
                <a:spcPts val="2500"/>
              </a:lnSpc>
              <a:buNone/>
            </a:pPr>
            <a:r>
              <a:rPr lang="fr-FR" dirty="0" smtClean="0"/>
              <a:t>	&gt; Accès au financement </a:t>
            </a:r>
            <a:r>
              <a:rPr lang="fr-FR" dirty="0"/>
              <a:t>et </a:t>
            </a:r>
            <a:r>
              <a:rPr lang="fr-FR" dirty="0" smtClean="0"/>
              <a:t>Accès au marché</a:t>
            </a:r>
            <a:endParaRPr lang="fr-FR" dirty="0"/>
          </a:p>
          <a:p>
            <a:pPr marL="342900" indent="-342900">
              <a:lnSpc>
                <a:spcPts val="3000"/>
              </a:lnSpc>
              <a:buFont typeface="Wingdings" panose="05000000000000000000" pitchFamily="2" charset="2"/>
              <a:buChar char="§"/>
            </a:pPr>
            <a:r>
              <a:rPr lang="fr-FR" dirty="0"/>
              <a:t>Formation pour </a:t>
            </a:r>
            <a:r>
              <a:rPr lang="fr-FR" dirty="0" smtClean="0"/>
              <a:t>les entrepreneurs verts </a:t>
            </a:r>
            <a:r>
              <a:rPr lang="fr-FR" dirty="0"/>
              <a:t>dans le cadre de Switchmed et du partenariat national (gestion via la </a:t>
            </a:r>
            <a:r>
              <a:rPr lang="fr-FR" dirty="0" smtClean="0"/>
              <a:t>plateforme web </a:t>
            </a:r>
            <a:r>
              <a:rPr lang="fr-FR" dirty="0"/>
              <a:t>+ guide pédagogique</a:t>
            </a:r>
            <a:r>
              <a:rPr lang="fr-FR" dirty="0" smtClean="0"/>
              <a:t>).</a:t>
            </a:r>
            <a:endParaRPr lang="fr-FR" dirty="0"/>
          </a:p>
          <a:p>
            <a:pPr marL="342900" indent="-342900">
              <a:lnSpc>
                <a:spcPts val="3000"/>
              </a:lnSpc>
              <a:buFont typeface="Wingdings" panose="05000000000000000000" pitchFamily="2" charset="2"/>
              <a:buChar char="§"/>
            </a:pPr>
            <a:r>
              <a:rPr lang="fr-FR" dirty="0"/>
              <a:t>Test d'évaluation et certificat d'approbation.</a:t>
            </a:r>
          </a:p>
          <a:p>
            <a:pPr marL="342900" indent="-342900">
              <a:lnSpc>
                <a:spcPts val="3000"/>
              </a:lnSpc>
              <a:buFont typeface="Wingdings" panose="05000000000000000000" pitchFamily="2" charset="2"/>
              <a:buChar char="§"/>
            </a:pPr>
            <a:r>
              <a:rPr lang="fr-FR" dirty="0"/>
              <a:t>Reproduction et transfert de la méthodologie à d'autres </a:t>
            </a:r>
            <a:r>
              <a:rPr lang="fr-FR" dirty="0" smtClean="0"/>
              <a:t>membres de structures d’appui.</a:t>
            </a:r>
            <a:endParaRPr lang="fr-FR" dirty="0"/>
          </a:p>
        </p:txBody>
      </p:sp>
    </p:spTree>
    <p:extLst>
      <p:ext uri="{BB962C8B-B14F-4D97-AF65-F5344CB8AC3E}">
        <p14:creationId xmlns:p14="http://schemas.microsoft.com/office/powerpoint/2010/main" val="2962604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51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3124200" cy="796041"/>
          </a:xfrm>
        </p:spPr>
        <p:txBody>
          <a:bodyPr/>
          <a:lstStyle/>
          <a:p>
            <a:r>
              <a:rPr lang="fr-FR" dirty="0" smtClean="0"/>
              <a:t>Programme : jour 4</a:t>
            </a:r>
            <a:endParaRPr lang="fr-FR" dirty="0"/>
          </a:p>
        </p:txBody>
      </p:sp>
      <p:graphicFrame>
        <p:nvGraphicFramePr>
          <p:cNvPr id="6" name="Tabla 5"/>
          <p:cNvGraphicFramePr>
            <a:graphicFrameLocks noGrp="1"/>
          </p:cNvGraphicFramePr>
          <p:nvPr>
            <p:extLst>
              <p:ext uri="{D42A27DB-BD31-4B8C-83A1-F6EECF244321}">
                <p14:modId xmlns:p14="http://schemas.microsoft.com/office/powerpoint/2010/main" val="1516053543"/>
              </p:ext>
            </p:extLst>
          </p:nvPr>
        </p:nvGraphicFramePr>
        <p:xfrm>
          <a:off x="4304027" y="779655"/>
          <a:ext cx="7594692" cy="4358837"/>
        </p:xfrm>
        <a:graphic>
          <a:graphicData uri="http://schemas.openxmlformats.org/drawingml/2006/table">
            <a:tbl>
              <a:tblPr firstRow="1" firstCol="1" bandRow="1"/>
              <a:tblGrid>
                <a:gridCol w="1574259">
                  <a:extLst>
                    <a:ext uri="{9D8B030D-6E8A-4147-A177-3AD203B41FA5}">
                      <a16:colId xmlns:a16="http://schemas.microsoft.com/office/drawing/2014/main" val="787867987"/>
                    </a:ext>
                  </a:extLst>
                </a:gridCol>
                <a:gridCol w="1012371">
                  <a:extLst>
                    <a:ext uri="{9D8B030D-6E8A-4147-A177-3AD203B41FA5}">
                      <a16:colId xmlns:a16="http://schemas.microsoft.com/office/drawing/2014/main" val="1168387481"/>
                    </a:ext>
                  </a:extLst>
                </a:gridCol>
                <a:gridCol w="5008062">
                  <a:extLst>
                    <a:ext uri="{9D8B030D-6E8A-4147-A177-3AD203B41FA5}">
                      <a16:colId xmlns:a16="http://schemas.microsoft.com/office/drawing/2014/main" val="1544829608"/>
                    </a:ext>
                  </a:extLst>
                </a:gridCol>
              </a:tblGrid>
              <a:tr h="0">
                <a:tc>
                  <a:txBody>
                    <a:bodyPr/>
                    <a:lstStyle/>
                    <a:p>
                      <a:pPr algn="ctr">
                        <a:spcBef>
                          <a:spcPts val="600"/>
                        </a:spcBef>
                        <a:spcAft>
                          <a:spcPts val="600"/>
                        </a:spcAft>
                      </a:pP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Heure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Durée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Thème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322371913"/>
                  </a:ext>
                </a:extLst>
              </a:tr>
              <a:tr h="0">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9:00-9:30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just">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Questions &amp; réponses / Partage d'expériences</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703901816"/>
                  </a:ext>
                </a:extLst>
              </a:tr>
              <a:tr h="0">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9:30-10:15</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45</a:t>
                      </a: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just">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10. Les coûts et les revenus</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24606732"/>
                  </a:ext>
                </a:extLst>
              </a:tr>
              <a:tr h="0">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10:15-10:30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15’</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Pause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424682571"/>
                  </a:ext>
                </a:extLst>
              </a:tr>
              <a:tr h="438754">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10:30-11:00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11. Test</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04410025"/>
                  </a:ext>
                </a:extLst>
              </a:tr>
              <a:tr h="43875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11:00-11:30</a:t>
                      </a:r>
                      <a:endPar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12. Mettre en œuvre et mesurer</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055515320"/>
                  </a:ext>
                </a:extLst>
              </a:tr>
              <a:tr h="43875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11:30-12:00</a:t>
                      </a:r>
                      <a:endPar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Synthèse finale</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189232097"/>
                  </a:ext>
                </a:extLst>
              </a:tr>
              <a:tr h="399847">
                <a:tc gridSpan="3">
                  <a:txBody>
                    <a:bodyPr/>
                    <a:lstStyle/>
                    <a:p>
                      <a:pPr algn="just">
                        <a:lnSpc>
                          <a:spcPts val="1500"/>
                        </a:lnSpc>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Travail </a:t>
                      </a: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individuel </a:t>
                      </a:r>
                      <a:endPar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ts val="1500"/>
                        </a:lnSpc>
                        <a:spcBef>
                          <a:spcPts val="600"/>
                        </a:spcBef>
                        <a:spcAft>
                          <a:spcPts val="600"/>
                        </a:spcAft>
                        <a:buFont typeface="Wingdings" panose="05000000000000000000" pitchFamily="2" charset="2"/>
                        <a:buChar char="§"/>
                      </a:pPr>
                      <a:r>
                        <a:rPr lang="fr-FR" sz="1800" i="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Test final</a:t>
                      </a:r>
                    </a:p>
                  </a:txBody>
                  <a:tcPr marL="118797" marR="118797" marT="118797" marB="118797">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83862334"/>
                  </a:ext>
                </a:extLst>
              </a:tr>
            </a:tbl>
          </a:graphicData>
        </a:graphic>
      </p:graphicFrame>
    </p:spTree>
    <p:extLst>
      <p:ext uri="{BB962C8B-B14F-4D97-AF65-F5344CB8AC3E}">
        <p14:creationId xmlns:p14="http://schemas.microsoft.com/office/powerpoint/2010/main" val="1969931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422863" cy="2621389"/>
          </a:xfrm>
        </p:spPr>
        <p:txBody>
          <a:bodyPr/>
          <a:lstStyle/>
          <a:p>
            <a:r>
              <a:rPr lang="fr-FR" dirty="0" smtClean="0"/>
              <a:t>Questions / réponses</a:t>
            </a:r>
          </a:p>
          <a:p>
            <a:r>
              <a:rPr lang="fr-FR" dirty="0" smtClean="0"/>
              <a:t>et partage d’expériences</a:t>
            </a:r>
            <a:endParaRPr lang="fr-FR" dirty="0"/>
          </a:p>
        </p:txBody>
      </p:sp>
    </p:spTree>
    <p:extLst>
      <p:ext uri="{BB962C8B-B14F-4D97-AF65-F5344CB8AC3E}">
        <p14:creationId xmlns:p14="http://schemas.microsoft.com/office/powerpoint/2010/main" val="104510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486353" cy="370760"/>
          </a:xfrm>
        </p:spPr>
        <p:txBody>
          <a:bodyPr/>
          <a:lstStyle/>
          <a:p>
            <a:r>
              <a:rPr lang="fr-FR" dirty="0"/>
              <a:t>Rappel </a:t>
            </a:r>
            <a:r>
              <a:rPr lang="fr-FR" dirty="0" smtClean="0"/>
              <a:t>méthodologique</a:t>
            </a:r>
            <a:endParaRPr lang="fr-FR" dirty="0"/>
          </a:p>
        </p:txBody>
      </p:sp>
      <p:sp>
        <p:nvSpPr>
          <p:cNvPr id="6" name="Marcador de texto 5"/>
          <p:cNvSpPr>
            <a:spLocks noGrp="1"/>
          </p:cNvSpPr>
          <p:nvPr>
            <p:ph type="body" sz="quarter" idx="15"/>
          </p:nvPr>
        </p:nvSpPr>
        <p:spPr/>
        <p:txBody>
          <a:bodyPr/>
          <a:lstStyle/>
          <a:p>
            <a:pPr marL="0" indent="0" algn="just">
              <a:lnSpc>
                <a:spcPct val="100000"/>
              </a:lnSpc>
              <a:spcBef>
                <a:spcPts val="0"/>
              </a:spcBef>
              <a:spcAft>
                <a:spcPts val="1200"/>
              </a:spcAft>
              <a:buNone/>
            </a:pPr>
            <a:r>
              <a:rPr lang="fr-FR" sz="1600" dirty="0">
                <a:latin typeface="Arial" panose="020B0604020202020204" pitchFamily="34" charset="0"/>
                <a:cs typeface="Arial" panose="020B0604020202020204" pitchFamily="34" charset="0"/>
              </a:rPr>
              <a:t>Le modèle d’affaires vert comme outil de conception clé à chaque itération de 4 domaines principaux :</a:t>
            </a:r>
          </a:p>
          <a:p>
            <a:pPr marL="342900" indent="-342900" algn="just">
              <a:lnSpc>
                <a:spcPct val="100000"/>
              </a:lnSpc>
              <a:spcBef>
                <a:spcPts val="0"/>
              </a:spcBef>
            </a:pPr>
            <a:r>
              <a:rPr lang="fr-FR" sz="1600" b="1" dirty="0">
                <a:solidFill>
                  <a:schemeClr val="accent5"/>
                </a:solidFill>
                <a:latin typeface="Arial" panose="020B0604020202020204" pitchFamily="34" charset="0"/>
                <a:cs typeface="Arial" panose="020B0604020202020204" pitchFamily="34" charset="0"/>
              </a:rPr>
              <a:t>Qui ?</a:t>
            </a:r>
            <a:r>
              <a:rPr lang="fr-FR" sz="1600" dirty="0">
                <a:latin typeface="Arial" panose="020B0604020202020204" pitchFamily="34" charset="0"/>
                <a:cs typeface="Arial" panose="020B0604020202020204" pitchFamily="34" charset="0"/>
              </a:rPr>
              <a:t> Parties prenantes et segments de clientèle</a:t>
            </a:r>
          </a:p>
          <a:p>
            <a:pPr marL="342900" indent="-342900" algn="just">
              <a:lnSpc>
                <a:spcPct val="100000"/>
              </a:lnSpc>
              <a:spcBef>
                <a:spcPts val="0"/>
              </a:spcBef>
            </a:pPr>
            <a:r>
              <a:rPr lang="fr-FR" sz="1600" b="1" dirty="0">
                <a:solidFill>
                  <a:schemeClr val="accent5"/>
                </a:solidFill>
                <a:latin typeface="Arial" panose="020B0604020202020204" pitchFamily="34" charset="0"/>
                <a:cs typeface="Arial" panose="020B0604020202020204" pitchFamily="34" charset="0"/>
              </a:rPr>
              <a:t>Quoi ?</a:t>
            </a:r>
            <a:r>
              <a:rPr lang="fr-FR" sz="1600" dirty="0">
                <a:latin typeface="Arial" panose="020B0604020202020204" pitchFamily="34" charset="0"/>
                <a:cs typeface="Arial" panose="020B0604020202020204" pitchFamily="34" charset="0"/>
              </a:rPr>
              <a:t> Proposition de valeur</a:t>
            </a:r>
          </a:p>
          <a:p>
            <a:pPr marL="342900" indent="-342900" algn="just">
              <a:lnSpc>
                <a:spcPct val="100000"/>
              </a:lnSpc>
              <a:spcBef>
                <a:spcPts val="0"/>
              </a:spcBef>
            </a:pPr>
            <a:r>
              <a:rPr lang="fr-FR" sz="1600" b="1" dirty="0">
                <a:solidFill>
                  <a:schemeClr val="accent5"/>
                </a:solidFill>
                <a:latin typeface="Arial" panose="020B0604020202020204" pitchFamily="34" charset="0"/>
                <a:cs typeface="Arial" panose="020B0604020202020204" pitchFamily="34" charset="0"/>
              </a:rPr>
              <a:t>Comment ?</a:t>
            </a:r>
            <a:r>
              <a:rPr lang="fr-FR" sz="1600" dirty="0">
                <a:latin typeface="Arial" panose="020B0604020202020204" pitchFamily="34" charset="0"/>
                <a:cs typeface="Arial" panose="020B0604020202020204" pitchFamily="34" charset="0"/>
              </a:rPr>
              <a:t> Relations avec les clients, canaux de communication, et activités et ressources clés</a:t>
            </a:r>
          </a:p>
          <a:p>
            <a:pPr marL="342900" indent="-342900" algn="just">
              <a:lnSpc>
                <a:spcPct val="100000"/>
              </a:lnSpc>
              <a:spcBef>
                <a:spcPts val="0"/>
              </a:spcBef>
            </a:pPr>
            <a:r>
              <a:rPr lang="fr-FR" sz="1600" b="1" dirty="0">
                <a:solidFill>
                  <a:schemeClr val="accent5"/>
                </a:solidFill>
                <a:latin typeface="Arial" panose="020B0604020202020204" pitchFamily="34" charset="0"/>
                <a:cs typeface="Arial" panose="020B0604020202020204" pitchFamily="34" charset="0"/>
              </a:rPr>
              <a:t>Comment ?</a:t>
            </a:r>
            <a:r>
              <a:rPr lang="fr-FR" sz="1600" dirty="0">
                <a:latin typeface="Arial" panose="020B0604020202020204" pitchFamily="34" charset="0"/>
                <a:cs typeface="Arial" panose="020B0604020202020204" pitchFamily="34" charset="0"/>
              </a:rPr>
              <a:t> Structure de coûts et flux de revenus</a:t>
            </a:r>
          </a:p>
          <a:p>
            <a:pPr marL="0" indent="0" algn="just">
              <a:lnSpc>
                <a:spcPct val="100000"/>
              </a:lnSpc>
              <a:spcBef>
                <a:spcPts val="0"/>
              </a:spcBef>
              <a:buNone/>
            </a:pPr>
            <a:endParaRPr lang="fr-FR" sz="1600" dirty="0">
              <a:latin typeface="Arial" panose="020B0604020202020204" pitchFamily="34" charset="0"/>
              <a:cs typeface="Arial" panose="020B0604020202020204" pitchFamily="34" charset="0"/>
            </a:endParaRPr>
          </a:p>
          <a:p>
            <a:pPr marL="531813" indent="-271463" algn="just">
              <a:lnSpc>
                <a:spcPct val="100000"/>
              </a:lnSpc>
              <a:spcBef>
                <a:spcPts val="0"/>
              </a:spcBef>
              <a:buFont typeface="Wingdings" panose="05000000000000000000" pitchFamily="2" charset="2"/>
              <a:buChar char="ü"/>
            </a:pPr>
            <a:r>
              <a:rPr lang="fr-FR" sz="1600" dirty="0">
                <a:latin typeface="Arial" panose="020B0604020202020204" pitchFamily="34" charset="0"/>
                <a:cs typeface="Arial" panose="020B0604020202020204" pitchFamily="34" charset="0"/>
              </a:rPr>
              <a:t>L’orientation du modèle vert a été déterminée (</a:t>
            </a:r>
            <a:r>
              <a:rPr lang="fr-FR" sz="1600" b="1" dirty="0">
                <a:solidFill>
                  <a:schemeClr val="accent5"/>
                </a:solidFill>
                <a:latin typeface="Arial" panose="020B0604020202020204" pitchFamily="34" charset="0"/>
                <a:cs typeface="Arial" panose="020B0604020202020204" pitchFamily="34" charset="0"/>
              </a:rPr>
              <a:t>Pourquoi ?</a:t>
            </a:r>
            <a:r>
              <a:rPr lang="fr-FR" sz="1600" dirty="0">
                <a:latin typeface="Arial" panose="020B0604020202020204" pitchFamily="34" charset="0"/>
                <a:cs typeface="Arial" panose="020B0604020202020204" pitchFamily="34" charset="0"/>
              </a:rPr>
              <a:t>). Les parties prenantes et segments de clientèle (</a:t>
            </a:r>
            <a:r>
              <a:rPr lang="fr-FR" sz="1600" b="1" dirty="0">
                <a:solidFill>
                  <a:schemeClr val="accent5"/>
                </a:solidFill>
                <a:latin typeface="Arial" panose="020B0604020202020204" pitchFamily="34" charset="0"/>
                <a:cs typeface="Arial" panose="020B0604020202020204" pitchFamily="34" charset="0"/>
              </a:rPr>
              <a:t>Qui ?</a:t>
            </a:r>
            <a:r>
              <a:rPr lang="fr-FR" sz="1600" dirty="0">
                <a:latin typeface="Arial" panose="020B0604020202020204" pitchFamily="34" charset="0"/>
                <a:cs typeface="Arial" panose="020B0604020202020204" pitchFamily="34" charset="0"/>
              </a:rPr>
              <a:t>), la proposition de valeur (</a:t>
            </a:r>
            <a:r>
              <a:rPr lang="fr-FR" sz="1600" b="1" dirty="0">
                <a:solidFill>
                  <a:schemeClr val="accent5"/>
                </a:solidFill>
                <a:latin typeface="Arial" panose="020B0604020202020204" pitchFamily="34" charset="0"/>
                <a:cs typeface="Arial" panose="020B0604020202020204" pitchFamily="34" charset="0"/>
              </a:rPr>
              <a:t>Quoi ?</a:t>
            </a:r>
            <a:r>
              <a:rPr lang="fr-FR" sz="1600" dirty="0">
                <a:latin typeface="Arial" panose="020B0604020202020204" pitchFamily="34" charset="0"/>
                <a:cs typeface="Arial" panose="020B0604020202020204" pitchFamily="34" charset="0"/>
              </a:rPr>
              <a:t>), les relations avec les clients, les canaux de communication, et les activités et ressources clés (</a:t>
            </a:r>
            <a:r>
              <a:rPr lang="fr-FR" sz="1600" b="1" dirty="0">
                <a:solidFill>
                  <a:schemeClr val="accent5"/>
                </a:solidFill>
                <a:latin typeface="Arial" panose="020B0604020202020204" pitchFamily="34" charset="0"/>
                <a:cs typeface="Arial" panose="020B0604020202020204" pitchFamily="34" charset="0"/>
              </a:rPr>
              <a:t>Comment ?</a:t>
            </a:r>
            <a:r>
              <a:rPr lang="fr-FR" sz="1600" dirty="0">
                <a:latin typeface="Arial" panose="020B0604020202020204" pitchFamily="34" charset="0"/>
                <a:cs typeface="Arial" panose="020B0604020202020204" pitchFamily="34" charset="0"/>
              </a:rPr>
              <a:t>), ont été définis et </a:t>
            </a:r>
            <a:r>
              <a:rPr lang="fr-FR" sz="1600" dirty="0" err="1">
                <a:latin typeface="Arial" panose="020B0604020202020204" pitchFamily="34" charset="0"/>
                <a:cs typeface="Arial" panose="020B0604020202020204" pitchFamily="34" charset="0"/>
              </a:rPr>
              <a:t>écoconçus</a:t>
            </a:r>
            <a:r>
              <a:rPr lang="fr-FR" sz="1600" dirty="0">
                <a:latin typeface="Arial" panose="020B0604020202020204" pitchFamily="34" charset="0"/>
                <a:cs typeface="Arial" panose="020B0604020202020204" pitchFamily="34" charset="0"/>
              </a:rPr>
              <a:t>.</a:t>
            </a:r>
          </a:p>
          <a:p>
            <a:pPr marL="0" indent="0" algn="just">
              <a:lnSpc>
                <a:spcPct val="100000"/>
              </a:lnSpc>
              <a:spcBef>
                <a:spcPts val="0"/>
              </a:spcBef>
              <a:buNone/>
            </a:pPr>
            <a:endParaRPr lang="fr-FR" sz="16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600" dirty="0">
                <a:solidFill>
                  <a:schemeClr val="accent5"/>
                </a:solidFill>
                <a:latin typeface="Arial" panose="020B0604020202020204" pitchFamily="34" charset="0"/>
                <a:cs typeface="Arial" panose="020B0604020202020204" pitchFamily="34" charset="0"/>
              </a:rPr>
              <a:t>Vous pouvez maintenant calculer les coûts de démarrage et de fonctionnement de votre projet ainsi que les revenus attendus (Comment ?). La structure des coûts n’est pas un plan financier, mais un calcul approximatif des coûts de la mise en œuvre du projet. Enfin, nous verrons comment tester et mettre en œuvre votre modèle d’affaires vert, puis comment mesurer et améliorer vos performances.</a:t>
            </a:r>
          </a:p>
          <a:p>
            <a:endParaRPr lang="fr-FR" sz="1600" dirty="0"/>
          </a:p>
        </p:txBody>
      </p:sp>
      <p:pic>
        <p:nvPicPr>
          <p:cNvPr id="7" name="Imagen 6" descr="Imagen que contiene texto&#10;&#10;Descripción generada automáticamente"/>
          <p:cNvPicPr/>
          <p:nvPr/>
        </p:nvPicPr>
        <p:blipFill rotWithShape="1">
          <a:blip r:embed="rId2" cstate="print">
            <a:extLst>
              <a:ext uri="{28A0092B-C50C-407E-A947-70E740481C1C}">
                <a14:useLocalDpi xmlns:a14="http://schemas.microsoft.com/office/drawing/2010/main" val="0"/>
              </a:ext>
            </a:extLst>
          </a:blip>
          <a:srcRect t="41785" b="4082"/>
          <a:stretch/>
        </p:blipFill>
        <p:spPr bwMode="auto">
          <a:xfrm>
            <a:off x="248180" y="3580402"/>
            <a:ext cx="3154270" cy="2414752"/>
          </a:xfrm>
          <a:prstGeom prst="rect">
            <a:avLst/>
          </a:prstGeom>
          <a:ln>
            <a:noFill/>
          </a:ln>
          <a:extLst>
            <a:ext uri="{53640926-AAD7-44D8-BBD7-CCE9431645EC}">
              <a14:shadowObscured xmlns:a14="http://schemas.microsoft.com/office/drawing/2010/main"/>
            </a:ext>
          </a:extLst>
        </p:spPr>
      </p:pic>
      <p:pic>
        <p:nvPicPr>
          <p:cNvPr id="9" name="Image 8"/>
          <p:cNvPicPr>
            <a:picLocks noChangeAspect="1"/>
          </p:cNvPicPr>
          <p:nvPr/>
        </p:nvPicPr>
        <p:blipFill>
          <a:blip r:embed="rId3"/>
          <a:stretch>
            <a:fillRect/>
          </a:stretch>
        </p:blipFill>
        <p:spPr>
          <a:xfrm>
            <a:off x="371442" y="1557338"/>
            <a:ext cx="3354397" cy="1926546"/>
          </a:xfrm>
          <a:prstGeom prst="rect">
            <a:avLst/>
          </a:prstGeom>
        </p:spPr>
      </p:pic>
    </p:spTree>
    <p:extLst>
      <p:ext uri="{BB962C8B-B14F-4D97-AF65-F5344CB8AC3E}">
        <p14:creationId xmlns:p14="http://schemas.microsoft.com/office/powerpoint/2010/main" val="381474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fr-FR" dirty="0" smtClean="0"/>
              <a:t>10. Coûts et revenus</a:t>
            </a:r>
            <a:endParaRPr lang="fr-FR" dirty="0"/>
          </a:p>
        </p:txBody>
      </p:sp>
    </p:spTree>
    <p:extLst>
      <p:ext uri="{BB962C8B-B14F-4D97-AF65-F5344CB8AC3E}">
        <p14:creationId xmlns:p14="http://schemas.microsoft.com/office/powerpoint/2010/main" val="232699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3581888" cy="595744"/>
          </a:xfrm>
        </p:spPr>
        <p:txBody>
          <a:bodyPr/>
          <a:lstStyle/>
          <a:p>
            <a:pPr algn="l"/>
            <a:r>
              <a:rPr lang="fr-FR" sz="3200" dirty="0" smtClean="0"/>
              <a:t>Structure des coûts</a:t>
            </a:r>
            <a:endParaRPr lang="fr-FR" sz="3200" dirty="0"/>
          </a:p>
        </p:txBody>
      </p:sp>
      <p:sp>
        <p:nvSpPr>
          <p:cNvPr id="5" name="Contenidor de text 5"/>
          <p:cNvSpPr>
            <a:spLocks noGrp="1"/>
          </p:cNvSpPr>
          <p:nvPr>
            <p:ph type="body" sz="quarter" idx="4294967295"/>
          </p:nvPr>
        </p:nvSpPr>
        <p:spPr>
          <a:xfrm>
            <a:off x="4938349" y="723330"/>
            <a:ext cx="6895100" cy="5239635"/>
          </a:xfrm>
          <a:prstGeom prst="rect">
            <a:avLst/>
          </a:prstGeom>
        </p:spPr>
        <p:txBody>
          <a:bodyPr/>
          <a:lstStyle/>
          <a:p>
            <a:pPr marL="0" indent="0" algn="just">
              <a:lnSpc>
                <a:spcPts val="2800"/>
              </a:lnSpc>
              <a:spcBef>
                <a:spcPts val="0"/>
              </a:spcBef>
              <a:spcAft>
                <a:spcPts val="600"/>
              </a:spcAft>
              <a:buNone/>
            </a:pPr>
            <a:r>
              <a:rPr lang="fr-FR" sz="1600" b="1" dirty="0" smtClean="0">
                <a:latin typeface="Arial" panose="020B0604020202020204" pitchFamily="34" charset="0"/>
                <a:ea typeface="Times New Roman" charset="0"/>
                <a:cs typeface="Arial" panose="020B0604020202020204" pitchFamily="34" charset="0"/>
              </a:rPr>
              <a:t>Coûts directs et indirects</a:t>
            </a:r>
            <a:r>
              <a:rPr lang="fr-FR" sz="1600" dirty="0" smtClean="0">
                <a:latin typeface="Arial" panose="020B0604020202020204" pitchFamily="34" charset="0"/>
                <a:ea typeface="Times New Roman" charset="0"/>
                <a:cs typeface="Arial" panose="020B0604020202020204" pitchFamily="34" charset="0"/>
              </a:rPr>
              <a:t>. Les coûts directs sont des coûts qui peuvent être identifiés directement avec la production d’un bien ou d’un service ; par exemple, la matière première. Les coûts indirects sont des coûts qui ne peuvent pas être associés au produit, car ils doivent être payés indépendamment du fait que les biens ou services soient produits ou non ; par exemple, le loyer du bâtiment ou des bureaux.</a:t>
            </a:r>
          </a:p>
          <a:p>
            <a:pPr marL="0" indent="0" algn="just">
              <a:lnSpc>
                <a:spcPts val="2800"/>
              </a:lnSpc>
              <a:spcBef>
                <a:spcPts val="0"/>
              </a:spcBef>
              <a:spcAft>
                <a:spcPts val="600"/>
              </a:spcAft>
              <a:buNone/>
            </a:pPr>
            <a:r>
              <a:rPr lang="fr-FR" sz="1600" b="1" dirty="0" smtClean="0">
                <a:latin typeface="Arial" panose="020B0604020202020204" pitchFamily="34" charset="0"/>
                <a:ea typeface="Times New Roman" charset="0"/>
                <a:cs typeface="Arial" panose="020B0604020202020204" pitchFamily="34" charset="0"/>
              </a:rPr>
              <a:t>Coûts d’opportunité</a:t>
            </a:r>
            <a:r>
              <a:rPr lang="fr-FR" sz="1600" dirty="0" smtClean="0">
                <a:latin typeface="Arial" panose="020B0604020202020204" pitchFamily="34" charset="0"/>
                <a:ea typeface="Times New Roman" charset="0"/>
                <a:cs typeface="Arial" panose="020B0604020202020204" pitchFamily="34" charset="0"/>
              </a:rPr>
              <a:t>. Le coût d’opportunité désigne la perte d’un gain potentiel lié au choix d’une solution plutôt qu’une autre. Une entreprise peut mesurer le résultat d’une décision en le comparant avec les avantages (probablement mesurés en bénéfices ou en revenus) qu’elle aurait pu avoir si elle avait choisi une autre option. Le coût d’opportunité de l’achat d’une nouvelle machine peut être comparé aux avantages qu’il y aurait à dépenser cet argent dans une nouvelle campagne publicitaire, par exemple.</a:t>
            </a:r>
          </a:p>
          <a:p>
            <a:pPr marL="0" indent="0">
              <a:lnSpc>
                <a:spcPts val="2800"/>
              </a:lnSpc>
              <a:buNone/>
            </a:pPr>
            <a:endParaRPr lang="fr-FR" sz="2400" dirty="0"/>
          </a:p>
        </p:txBody>
      </p:sp>
      <p:pic>
        <p:nvPicPr>
          <p:cNvPr id="6" name="Google Shape;197;p25"/>
          <p:cNvPicPr preferRelativeResize="0"/>
          <p:nvPr/>
        </p:nvPicPr>
        <p:blipFill rotWithShape="1">
          <a:blip r:embed="rId3">
            <a:alphaModFix/>
          </a:blip>
          <a:srcRect/>
          <a:stretch/>
        </p:blipFill>
        <p:spPr>
          <a:xfrm>
            <a:off x="239485" y="2203676"/>
            <a:ext cx="3374991" cy="2450646"/>
          </a:xfrm>
          <a:prstGeom prst="rect">
            <a:avLst/>
          </a:prstGeom>
          <a:noFill/>
          <a:ln>
            <a:noFill/>
          </a:ln>
        </p:spPr>
      </p:pic>
    </p:spTree>
    <p:extLst>
      <p:ext uri="{BB962C8B-B14F-4D97-AF65-F5344CB8AC3E}">
        <p14:creationId xmlns:p14="http://schemas.microsoft.com/office/powerpoint/2010/main" val="44307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Structure des </a:t>
            </a:r>
            <a:r>
              <a:rPr lang="fr-FR" dirty="0" smtClean="0"/>
              <a:t>coûts</a:t>
            </a:r>
            <a:endParaRPr lang="fr-FR" dirty="0"/>
          </a:p>
        </p:txBody>
      </p:sp>
      <p:sp>
        <p:nvSpPr>
          <p:cNvPr id="6" name="Marcador de texto 5"/>
          <p:cNvSpPr>
            <a:spLocks noGrp="1"/>
          </p:cNvSpPr>
          <p:nvPr>
            <p:ph type="body" sz="quarter" idx="15"/>
          </p:nvPr>
        </p:nvSpPr>
        <p:spPr>
          <a:xfrm>
            <a:off x="239486" y="1330037"/>
            <a:ext cx="3728695" cy="2327564"/>
          </a:xfrm>
        </p:spPr>
        <p:txBody>
          <a:bodyPr/>
          <a:lstStyle/>
          <a:p>
            <a:pPr marL="0" indent="0">
              <a:lnSpc>
                <a:spcPts val="3500"/>
              </a:lnSpc>
              <a:spcBef>
                <a:spcPts val="600"/>
              </a:spcBef>
              <a:spcAft>
                <a:spcPts val="600"/>
              </a:spcAft>
              <a:buNone/>
            </a:pPr>
            <a:r>
              <a:rPr lang="fr-FR" sz="2400" dirty="0">
                <a:latin typeface="Arial" panose="020B0604020202020204" pitchFamily="34" charset="0"/>
                <a:ea typeface="Times New Roman" charset="0"/>
                <a:cs typeface="Arial" panose="020B0604020202020204" pitchFamily="34" charset="0"/>
              </a:rPr>
              <a:t>Votre structure de coûts doit être la plus équilibrée possible. Plus les coûts sont variables, mieux c’est !</a:t>
            </a:r>
            <a:endParaRPr lang="fr-FR" sz="2400" dirty="0"/>
          </a:p>
          <a:p>
            <a:pPr marL="0" indent="0">
              <a:buNone/>
            </a:pPr>
            <a:endParaRPr lang="fr-FR" dirty="0"/>
          </a:p>
        </p:txBody>
      </p:sp>
      <p:sp>
        <p:nvSpPr>
          <p:cNvPr id="7" name="Marcador de texto 5"/>
          <p:cNvSpPr txBox="1">
            <a:spLocks/>
          </p:cNvSpPr>
          <p:nvPr/>
        </p:nvSpPr>
        <p:spPr>
          <a:xfrm>
            <a:off x="4227772" y="4051466"/>
            <a:ext cx="3728695" cy="2021532"/>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spcBef>
                <a:spcPts val="0"/>
              </a:spcBef>
              <a:buNone/>
            </a:pPr>
            <a:r>
              <a:rPr lang="fr-FR" sz="1400" b="1" dirty="0">
                <a:latin typeface="Arial" panose="020B0604020202020204" pitchFamily="34" charset="0"/>
                <a:ea typeface="Times New Roman" charset="0"/>
                <a:cs typeface="Arial" panose="020B0604020202020204" pitchFamily="34" charset="0"/>
              </a:rPr>
              <a:t>Coûts fixes :</a:t>
            </a:r>
            <a:r>
              <a:rPr lang="fr-FR" sz="1400" dirty="0">
                <a:latin typeface="Arial" panose="020B0604020202020204" pitchFamily="34" charset="0"/>
                <a:ea typeface="Times New Roman" charset="0"/>
                <a:cs typeface="Arial" panose="020B0604020202020204" pitchFamily="34" charset="0"/>
              </a:rPr>
              <a:t> ensemble des charges qui ne varient pas, indépendamment du volume de biens ou de services produits (salaires, loyers, chauffage, électricité, unités de production, etc.).</a:t>
            </a:r>
          </a:p>
          <a:p>
            <a:pPr marL="0" indent="0">
              <a:lnSpc>
                <a:spcPts val="2500"/>
              </a:lnSpc>
              <a:buFont typeface="+mj-lt"/>
              <a:buNone/>
            </a:pPr>
            <a:endParaRPr lang="fr-FR" sz="1400" dirty="0"/>
          </a:p>
        </p:txBody>
      </p:sp>
      <p:sp>
        <p:nvSpPr>
          <p:cNvPr id="8" name="Marcador de texto 5"/>
          <p:cNvSpPr txBox="1">
            <a:spLocks/>
          </p:cNvSpPr>
          <p:nvPr/>
        </p:nvSpPr>
        <p:spPr>
          <a:xfrm>
            <a:off x="8166443" y="4048287"/>
            <a:ext cx="3728695" cy="2021532"/>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spcBef>
                <a:spcPts val="0"/>
              </a:spcBef>
              <a:buNone/>
            </a:pPr>
            <a:r>
              <a:rPr lang="fr-FR" sz="1400" b="1" dirty="0">
                <a:latin typeface="Arial" panose="020B0604020202020204" pitchFamily="34" charset="0"/>
                <a:ea typeface="Times New Roman" charset="0"/>
                <a:cs typeface="Arial" panose="020B0604020202020204" pitchFamily="34" charset="0"/>
              </a:rPr>
              <a:t>Coûts variables :</a:t>
            </a:r>
            <a:r>
              <a:rPr lang="fr-FR" sz="1400" dirty="0">
                <a:latin typeface="Arial" panose="020B0604020202020204" pitchFamily="34" charset="0"/>
                <a:ea typeface="Times New Roman" charset="0"/>
                <a:cs typeface="Arial" panose="020B0604020202020204" pitchFamily="34" charset="0"/>
              </a:rPr>
              <a:t> ensemble des charges qui varient en fonction du volume de biens ou de services produits (matériaux et énergie nécessaires à la production, coûts de distribution, ressources humaines externalisées, etc.).</a:t>
            </a:r>
            <a:endParaRPr lang="fr-FR" sz="1400" dirty="0"/>
          </a:p>
        </p:txBody>
      </p:sp>
      <p:pic>
        <p:nvPicPr>
          <p:cNvPr id="9" name="Imagen 8"/>
          <p:cNvPicPr>
            <a:picLocks noChangeAspect="1"/>
          </p:cNvPicPr>
          <p:nvPr/>
        </p:nvPicPr>
        <p:blipFill rotWithShape="1">
          <a:blip r:embed="rId2"/>
          <a:srcRect t="5898"/>
          <a:stretch/>
        </p:blipFill>
        <p:spPr>
          <a:xfrm>
            <a:off x="5109548" y="614747"/>
            <a:ext cx="5778063" cy="3198127"/>
          </a:xfrm>
          <a:prstGeom prst="rect">
            <a:avLst/>
          </a:prstGeom>
        </p:spPr>
      </p:pic>
    </p:spTree>
    <p:extLst>
      <p:ext uri="{BB962C8B-B14F-4D97-AF65-F5344CB8AC3E}">
        <p14:creationId xmlns:p14="http://schemas.microsoft.com/office/powerpoint/2010/main" val="188291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fr-FR" sz="3200" dirty="0" smtClean="0"/>
              <a:t>Structure des coûts</a:t>
            </a:r>
            <a:endParaRPr lang="fr-FR" sz="3200" dirty="0"/>
          </a:p>
        </p:txBody>
      </p:sp>
      <p:sp>
        <p:nvSpPr>
          <p:cNvPr id="5" name="Contenidor de text 5"/>
          <p:cNvSpPr>
            <a:spLocks noGrp="1"/>
          </p:cNvSpPr>
          <p:nvPr>
            <p:ph type="body" sz="quarter" idx="4294967295"/>
          </p:nvPr>
        </p:nvSpPr>
        <p:spPr>
          <a:xfrm>
            <a:off x="4509655" y="614747"/>
            <a:ext cx="7349630" cy="5183379"/>
          </a:xfrm>
          <a:prstGeom prst="rect">
            <a:avLst/>
          </a:prstGeom>
        </p:spPr>
        <p:txBody>
          <a:bodyPr/>
          <a:lstStyle/>
          <a:p>
            <a:pPr marL="0" indent="0">
              <a:lnSpc>
                <a:spcPts val="3500"/>
              </a:lnSpc>
              <a:spcBef>
                <a:spcPts val="600"/>
              </a:spcBef>
              <a:spcAft>
                <a:spcPts val="600"/>
              </a:spcAft>
              <a:buNone/>
            </a:pPr>
            <a:r>
              <a:rPr lang="fr-FR" sz="2400" dirty="0" smtClean="0">
                <a:latin typeface="Arial" panose="020B0604020202020204" pitchFamily="34" charset="0"/>
                <a:ea typeface="Times New Roman" charset="0"/>
                <a:cs typeface="Arial" panose="020B0604020202020204" pitchFamily="34" charset="0"/>
              </a:rPr>
              <a:t>La structure des coûts est directement liée aux activités et aux ressources clés qui sont elles-mêmes liées à la proposition de valeur. Si un poste est trop onéreux, vous pouvez modifier les activités ou les ressources qui ont été définies. Il s’agit d’un processus itératif qui peut avoir un effet sur l’ensemble du modèle de l’entreprise.</a:t>
            </a:r>
            <a:endParaRPr lang="fr-FR" sz="2400" dirty="0"/>
          </a:p>
        </p:txBody>
      </p:sp>
    </p:spTree>
    <p:extLst>
      <p:ext uri="{BB962C8B-B14F-4D97-AF65-F5344CB8AC3E}">
        <p14:creationId xmlns:p14="http://schemas.microsoft.com/office/powerpoint/2010/main" val="2661338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E72D9B86BCF7478FE35F6382F2030B" ma:contentTypeVersion="6" ma:contentTypeDescription="Crea un document nou" ma:contentTypeScope="" ma:versionID="aeeda37c19c563f4d20d1511e0638540">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502e640538fdff8f4c56dd26d94773de"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E77EAF-CB8A-4252-8D9A-ECFA38B69FBE}">
  <ds:schemaRefs>
    <ds:schemaRef ds:uri="http://schemas.microsoft.com/sharepoint/v3/contenttype/forms"/>
  </ds:schemaRefs>
</ds:datastoreItem>
</file>

<file path=customXml/itemProps2.xml><?xml version="1.0" encoding="utf-8"?>
<ds:datastoreItem xmlns:ds="http://schemas.openxmlformats.org/officeDocument/2006/customXml" ds:itemID="{FE818EA6-C528-4B72-8B1E-3ECD2B4FAFF7}">
  <ds:schemaRefs>
    <ds:schemaRef ds:uri="http://purl.org/dc/elements/1.1/"/>
    <ds:schemaRef ds:uri="http://schemas.microsoft.com/office/2006/metadata/properties"/>
    <ds:schemaRef ds:uri="8db90943-e48f-4afb-9647-7ae1d97de5a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9efcf70-6170-49d9-a7b1-2caaa10abb93"/>
    <ds:schemaRef ds:uri="http://www.w3.org/XML/1998/namespace"/>
  </ds:schemaRefs>
</ds:datastoreItem>
</file>

<file path=customXml/itemProps3.xml><?xml version="1.0" encoding="utf-8"?>
<ds:datastoreItem xmlns:ds="http://schemas.openxmlformats.org/officeDocument/2006/customXml" ds:itemID="{53EDFC17-85E7-431D-BF7F-F3EE7ED8F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8182</TotalTime>
  <Words>1323</Words>
  <Application>Microsoft Office PowerPoint</Application>
  <PresentationFormat>Grand écran</PresentationFormat>
  <Paragraphs>174</Paragraphs>
  <Slides>29</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423</cp:revision>
  <dcterms:created xsi:type="dcterms:W3CDTF">2020-03-04T12:22:35Z</dcterms:created>
  <dcterms:modified xsi:type="dcterms:W3CDTF">2021-07-11T14:37:11Z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